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2"/>
  </p:sldMasterIdLst>
  <p:notesMasterIdLst>
    <p:notesMasterId r:id="rId27"/>
  </p:notesMasterIdLst>
  <p:handoutMasterIdLst>
    <p:handoutMasterId r:id="rId28"/>
  </p:handoutMasterIdLst>
  <p:sldIdLst>
    <p:sldId id="256" r:id="rId3"/>
    <p:sldId id="318" r:id="rId4"/>
    <p:sldId id="262" r:id="rId5"/>
    <p:sldId id="293" r:id="rId6"/>
    <p:sldId id="296" r:id="rId7"/>
    <p:sldId id="295" r:id="rId8"/>
    <p:sldId id="315" r:id="rId9"/>
    <p:sldId id="294" r:id="rId10"/>
    <p:sldId id="280" r:id="rId11"/>
    <p:sldId id="281" r:id="rId12"/>
    <p:sldId id="317" r:id="rId13"/>
    <p:sldId id="316" r:id="rId14"/>
    <p:sldId id="310" r:id="rId15"/>
    <p:sldId id="283" r:id="rId16"/>
    <p:sldId id="284" r:id="rId17"/>
    <p:sldId id="285" r:id="rId18"/>
    <p:sldId id="301" r:id="rId19"/>
    <p:sldId id="286" r:id="rId20"/>
    <p:sldId id="297" r:id="rId21"/>
    <p:sldId id="304" r:id="rId22"/>
    <p:sldId id="305" r:id="rId23"/>
    <p:sldId id="306" r:id="rId24"/>
    <p:sldId id="307" r:id="rId25"/>
    <p:sldId id="319" r:id="rId26"/>
  </p:sldIdLst>
  <p:sldSz cx="9144000" cy="6858000" type="screen4x3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Segoe UI" pitchFamily="34" charset="0"/>
      <p:regular r:id="rId33"/>
      <p:bold r:id="rId34"/>
      <p:italic r:id="rId35"/>
      <p:boldItalic r:id="rId36"/>
    </p:embeddedFont>
    <p:embeddedFont>
      <p:font typeface="MS PGothic" pitchFamily="34" charset="-128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85362" autoAdjust="0"/>
  </p:normalViewPr>
  <p:slideViewPr>
    <p:cSldViewPr>
      <p:cViewPr varScale="1">
        <p:scale>
          <a:sx n="77" d="100"/>
          <a:sy n="77" d="100"/>
        </p:scale>
        <p:origin x="-17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12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532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style val="18"/>
  <c:chart>
    <c:title>
      <c:tx>
        <c:rich>
          <a:bodyPr rot="0"/>
          <a:lstStyle/>
          <a:p>
            <a:endParaRPr lang="en-US"/>
          </a:p>
        </c:rich>
      </c:tx>
      <c:layout/>
      <c:overlay val="1"/>
    </c:title>
    <c:plotArea>
      <c:layout>
        <c:manualLayout>
          <c:layoutTarget val="inner"/>
          <c:xMode val="edge"/>
          <c:yMode val="edge"/>
          <c:x val="8.2181300000000013E-2"/>
          <c:y val="5.9072900000000123E-2"/>
          <c:w val="0.91210999999999998"/>
          <c:h val="0.75360935725852396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TZL (kt/rok)</c:v>
                </c:pt>
              </c:strCache>
            </c:strRef>
          </c:tx>
          <c:spPr>
            <a:solidFill>
              <a:srgbClr val="AD1F30"/>
            </a:solidFill>
            <a:ln w="12700" cap="flat">
              <a:noFill/>
              <a:miter lim="400000"/>
            </a:ln>
            <a:effectLst/>
          </c:spP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Avenir Roman" panose="02000503020000020003" pitchFamily="2" charset="0"/>
                  </a:defRPr>
                </a:pPr>
                <a:endParaRPr lang="cs-CZ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Sheet1!$A$2:$A$14</c:f>
              <c:strCache>
                <c:ptCount val="13"/>
                <c:pt idx="0">
                  <c:v>1970</c:v>
                </c:pt>
                <c:pt idx="1">
                  <c:v>1975</c:v>
                </c:pt>
                <c:pt idx="2">
                  <c:v>1980</c:v>
                </c:pt>
                <c:pt idx="3">
                  <c:v>1989</c:v>
                </c:pt>
                <c:pt idx="4">
                  <c:v>1993</c:v>
                </c:pt>
                <c:pt idx="5">
                  <c:v>1999</c:v>
                </c:pt>
                <c:pt idx="6">
                  <c:v>2003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325</c:v>
                </c:pt>
                <c:pt idx="1">
                  <c:v>260</c:v>
                </c:pt>
                <c:pt idx="2">
                  <c:v>175</c:v>
                </c:pt>
                <c:pt idx="3">
                  <c:v>125</c:v>
                </c:pt>
                <c:pt idx="4">
                  <c:v>68</c:v>
                </c:pt>
                <c:pt idx="5">
                  <c:v>8.1</c:v>
                </c:pt>
                <c:pt idx="6">
                  <c:v>6.6</c:v>
                </c:pt>
                <c:pt idx="7">
                  <c:v>6.4</c:v>
                </c:pt>
                <c:pt idx="8">
                  <c:v>4.5</c:v>
                </c:pt>
                <c:pt idx="9">
                  <c:v>4.8</c:v>
                </c:pt>
                <c:pt idx="10">
                  <c:v>3.73</c:v>
                </c:pt>
                <c:pt idx="11">
                  <c:v>3.66</c:v>
                </c:pt>
                <c:pt idx="12">
                  <c:v>3.8499999999999988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74-B049-BFE5-A22752FA50B7}"/>
            </c:ext>
          </c:extLst>
        </c:ser>
        <c:gapWidth val="40"/>
        <c:axId val="113636480"/>
        <c:axId val="113638016"/>
      </c:barChart>
      <c:catAx>
        <c:axId val="113636480"/>
        <c:scaling>
          <c:orientation val="minMax"/>
        </c:scaling>
        <c:axPos val="b"/>
        <c:numFmt formatCode="General" sourceLinked="0"/>
        <c:maj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-5400000" vert="horz"/>
          <a:lstStyle/>
          <a:p>
            <a:pPr>
              <a:defRPr>
                <a:latin typeface="Avenir Roman" panose="02000503020000020003" pitchFamily="2" charset="0"/>
              </a:defRPr>
            </a:pPr>
            <a:endParaRPr lang="cs-CZ"/>
          </a:p>
        </c:txPr>
        <c:crossAx val="113638016"/>
        <c:crosses val="autoZero"/>
        <c:auto val="1"/>
        <c:lblAlgn val="ctr"/>
        <c:lblOffset val="100"/>
        <c:noMultiLvlLbl val="1"/>
      </c:catAx>
      <c:valAx>
        <c:axId val="113638016"/>
        <c:scaling>
          <c:orientation val="minMax"/>
        </c:scaling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>
                <a:latin typeface="Avenir Roman" panose="02000503020000020003" pitchFamily="2" charset="0"/>
              </a:defRPr>
            </a:pPr>
            <a:endParaRPr lang="cs-CZ"/>
          </a:p>
        </c:txPr>
        <c:crossAx val="113636480"/>
        <c:crosses val="autoZero"/>
        <c:crossBetween val="between"/>
        <c:majorUnit val="100"/>
        <c:minorUnit val="5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cs-CZ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8962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7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Model ten umożliwia przeprowadzenie modelowania ruchu masy powietrza nad monitorowanym obszarem na każdy dzień roku podlegającym przeglądowi. Rok 2011 został przyjęty jako rok reprezentatywny. Wynikiem tej części jest:</a:t>
            </a:r>
          </a:p>
          <a:p>
            <a:r>
              <a:rPr lang="pl-PL" dirty="0" smtClean="0"/>
              <a:t>• • • • standardowe procedury dla analiz </a:t>
            </a:r>
            <a:r>
              <a:rPr lang="pl-PL" dirty="0" err="1" smtClean="0"/>
              <a:t>geostatycznych</a:t>
            </a:r>
            <a:r>
              <a:rPr lang="pl-PL" dirty="0" smtClean="0"/>
              <a:t>, takich jak np. „</a:t>
            </a:r>
            <a:r>
              <a:rPr lang="pl-PL" dirty="0" err="1" smtClean="0"/>
              <a:t>kriging</a:t>
            </a:r>
            <a:r>
              <a:rPr lang="pl-PL" dirty="0" smtClean="0"/>
              <a:t>". Metody te zostały uzupełnione przez eksperckie oszacowania</a:t>
            </a:r>
            <a:r>
              <a:rPr lang="pl-PL" baseline="0" dirty="0" smtClean="0"/>
              <a:t> </a:t>
            </a:r>
            <a:r>
              <a:rPr lang="pl-PL" dirty="0" smtClean="0"/>
              <a:t>zanieczyszczenia w obszarach o niewystarczających sieciach monitorujących </a:t>
            </a:r>
            <a:r>
              <a:rPr lang="pl-PL" dirty="0" err="1" smtClean="0"/>
              <a:t>imisję</a:t>
            </a:r>
            <a:r>
              <a:rPr lang="pl-PL" dirty="0" smtClean="0"/>
              <a:t>.</a:t>
            </a:r>
          </a:p>
          <a:p>
            <a:endParaRPr lang="pl-PL" dirty="0" smtClean="0"/>
          </a:p>
          <a:p>
            <a:r>
              <a:rPr lang="pl-PL" dirty="0" smtClean="0"/>
              <a:t>szkic mapy trasy masy napływającego powietrza</a:t>
            </a:r>
            <a:r>
              <a:rPr lang="pl-PL" baseline="0" dirty="0" smtClean="0"/>
              <a:t> </a:t>
            </a:r>
            <a:r>
              <a:rPr lang="pl-PL" dirty="0" smtClean="0"/>
              <a:t>nad Ostrawą na każdy oceniany dzień analiza potencjalnych sprawców zanieczyszczeń na trasie napływających mas powietrza </a:t>
            </a:r>
          </a:p>
          <a:p>
            <a:r>
              <a:rPr lang="pl-PL" dirty="0" smtClean="0"/>
              <a:t>statystyczna ocena kierunków trajektorii napływającego powietrza nad Ostrawą</a:t>
            </a:r>
          </a:p>
          <a:p>
            <a:r>
              <a:rPr lang="pl-PL" dirty="0" smtClean="0"/>
              <a:t>statystyczna ocena wielkości emisji źródeł zanieczyszczeń wzdłuż obliczonych trajektorii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1827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1184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Badania dla Ostrawy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 smtClean="0">
                <a:latin typeface="Perpetua" pitchFamily="18" charset="0"/>
                <a:ea typeface="+mj-ea"/>
                <a:cs typeface="+mj-cs"/>
              </a:rPr>
              <a:t>Cała tabela</a:t>
            </a:r>
            <a:endParaRPr lang="en-US" sz="1200" dirty="0"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Metod</a:t>
            </a: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y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ka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1200" dirty="0" smtClean="0">
                <a:latin typeface="Perpetua" pitchFamily="18" charset="0"/>
                <a:ea typeface="+mj-ea"/>
                <a:cs typeface="+mj-cs"/>
              </a:rPr>
              <a:t>Obrazki trajektorii</a:t>
            </a:r>
            <a:endParaRPr lang="en-US" sz="1200" dirty="0"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Link do nowych badań </a:t>
            </a:r>
            <a:endParaRPr kumimoji="0" lang="en-US" sz="1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70463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5286600"/>
            <a:ext cx="7772400" cy="860425"/>
          </a:xfrm>
        </p:spPr>
        <p:txBody>
          <a:bodyPr anchor="b" anchorCtr="0"/>
          <a:lstStyle>
            <a:lvl1pPr algn="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1600" y="6005400"/>
            <a:ext cx="775380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7526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5181600"/>
            <a:ext cx="3962400" cy="3381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81000"/>
            <a:ext cx="9144000" cy="4724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19600" y="5486400"/>
            <a:ext cx="3962400" cy="804862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FB56E-9CA9-7C4D-B28A-80DCA8F3D260}" type="datetimeFigureOut">
              <a:rPr lang="en-US"/>
              <a:pPr>
                <a:defRPr/>
              </a:pPr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AC6E5-851C-1D46-995B-B44340F2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99737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880110" y="2708910"/>
            <a:ext cx="5120640" cy="106299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800" cap="all">
                <a:solidFill>
                  <a:srgbClr val="AD1F30"/>
                </a:solidFill>
              </a:rPr>
              <a:t>Text názvu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880110" y="3829050"/>
            <a:ext cx="5120640" cy="20574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FontTx/>
              <a:buNone/>
              <a:defRPr sz="2500"/>
            </a:lvl1pPr>
            <a:lvl2pPr marL="0" indent="0">
              <a:spcBef>
                <a:spcPts val="0"/>
              </a:spcBef>
              <a:buSzTx/>
              <a:buFontTx/>
              <a:buNone/>
              <a:defRPr sz="2500"/>
            </a:lvl2pPr>
            <a:lvl3pPr marL="0" indent="0">
              <a:spcBef>
                <a:spcPts val="0"/>
              </a:spcBef>
              <a:buSzTx/>
              <a:buFontTx/>
              <a:buNone/>
              <a:defRPr sz="2500"/>
            </a:lvl3pPr>
            <a:lvl4pPr marL="0" indent="0">
              <a:spcBef>
                <a:spcPts val="0"/>
              </a:spcBef>
              <a:buSzTx/>
              <a:buFontTx/>
              <a:buNone/>
              <a:defRPr sz="2500"/>
            </a:lvl4pPr>
            <a:lvl5pPr marL="0" indent="0">
              <a:spcBef>
                <a:spcPts val="0"/>
              </a:spcBef>
              <a:buSzTx/>
              <a:buFontTx/>
              <a:buNone/>
              <a:defRPr sz="25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E7D1BA"/>
                </a:solidFill>
              </a:rPr>
              <a:t>Text úrovně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E7D1BA"/>
                </a:solidFill>
              </a:rPr>
              <a:t>Text úrovně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E7D1BA"/>
                </a:solidFill>
              </a:rPr>
              <a:t>Text úrovně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E7D1BA"/>
                </a:solidFill>
              </a:rPr>
              <a:t>Text úrovně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E7D1BA"/>
                </a:solidFill>
              </a:rPr>
              <a:t>Text úrovně 5</a:t>
            </a:r>
          </a:p>
        </p:txBody>
      </p:sp>
    </p:spTree>
    <p:extLst>
      <p:ext uri="{BB962C8B-B14F-4D97-AF65-F5344CB8AC3E}">
        <p14:creationId xmlns="" xmlns:p14="http://schemas.microsoft.com/office/powerpoint/2010/main" val="291301777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1200" y="1981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2400" baseline="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480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8094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95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752601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3528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352800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8094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95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cxnSp>
        <p:nvCxnSpPr>
          <p:cNvPr id="13" name="Straight Connector 12"/>
          <p:cNvCxnSpPr>
            <a:endCxn id="9" idx="3"/>
          </p:cNvCxnSpPr>
          <p:nvPr userDrawn="1"/>
        </p:nvCxnSpPr>
        <p:spPr>
          <a:xfrm rot="5400000">
            <a:off x="1650603" y="3303191"/>
            <a:ext cx="3100388" cy="794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rot="5400000">
            <a:off x="3963591" y="3809602"/>
            <a:ext cx="4114007" cy="1588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385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57400"/>
            <a:ext cx="4041775" cy="40687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648200" y="17526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33200"/>
            <a:ext cx="8229600" cy="639762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12192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4400" y="655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4770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bg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3" r:id="rId13"/>
    <p:sldLayoutId id="2147483664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tx2">
              <a:lumMod val="75000"/>
            </a:schemeClr>
          </a:solidFill>
          <a:latin typeface="+mj-lt"/>
          <a:ea typeface="+mj-ea"/>
          <a:cs typeface="Segoe UI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None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aplikace_Microsoft_Office_Word1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4935" y="838200"/>
            <a:ext cx="9144000" cy="2438400"/>
          </a:xfrm>
        </p:spPr>
        <p:txBody>
          <a:bodyPr/>
          <a:lstStyle/>
          <a:p>
            <a:pPr algn="ctr"/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Powietrze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pograniczu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czesko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dirty="0" err="1" smtClean="0">
                <a:latin typeface="Times New Roman" pitchFamily="18" charset="0"/>
                <a:cs typeface="Times New Roman" pitchFamily="18" charset="0"/>
              </a:rPr>
              <a:t>polskim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dirty="0">
                <a:latin typeface="Times New Roman" pitchFamily="18" charset="0"/>
                <a:cs typeface="Times New Roman" pitchFamily="18" charset="0"/>
              </a:rPr>
            </a:br>
            <a:r>
              <a:rPr lang="cs-CZ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dirty="0">
                <a:latin typeface="Times New Roman" pitchFamily="18" charset="0"/>
                <a:cs typeface="Times New Roman" pitchFamily="18" charset="0"/>
              </a:rPr>
            </a:b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występowanie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cząstek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w </a:t>
            </a: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środowisku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4114800"/>
            <a:ext cx="76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65" y="4761248"/>
            <a:ext cx="89916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Ochrana ovzduší - Zvyšování kvalifikace absolventů v oblasti </a:t>
            </a:r>
            <a:r>
              <a:rPr lang="cs-CZ" sz="1200" dirty="0" err="1">
                <a:latin typeface="Times New Roman" pitchFamily="18" charset="0"/>
                <a:cs typeface="Times New Roman" pitchFamily="18" charset="0"/>
              </a:rPr>
              <a:t>enviromentu</a:t>
            </a:r>
            <a:endParaRPr lang="cs-CZ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200" dirty="0" err="1">
                <a:latin typeface="Times New Roman" pitchFamily="18" charset="0"/>
                <a:cs typeface="Times New Roman" pitchFamily="18" charset="0"/>
              </a:rPr>
              <a:t>Ochrona</a:t>
            </a:r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200" dirty="0" err="1">
                <a:latin typeface="Times New Roman" pitchFamily="18" charset="0"/>
                <a:cs typeface="Times New Roman" pitchFamily="18" charset="0"/>
              </a:rPr>
              <a:t>powietrza</a:t>
            </a:r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cs-CZ" sz="1200" dirty="0" err="1">
                <a:latin typeface="Times New Roman" pitchFamily="18" charset="0"/>
                <a:cs typeface="Times New Roman" pitchFamily="18" charset="0"/>
              </a:rPr>
              <a:t>Podnoszenie</a:t>
            </a:r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200" dirty="0" err="1">
                <a:latin typeface="Times New Roman" pitchFamily="18" charset="0"/>
                <a:cs typeface="Times New Roman" pitchFamily="18" charset="0"/>
              </a:rPr>
              <a:t>kwalifikacji</a:t>
            </a:r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200" dirty="0" err="1">
                <a:latin typeface="Times New Roman" pitchFamily="18" charset="0"/>
                <a:cs typeface="Times New Roman" pitchFamily="18" charset="0"/>
              </a:rPr>
              <a:t>absolwentów</a:t>
            </a:r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200" dirty="0" err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200" dirty="0" err="1">
                <a:latin typeface="Times New Roman" pitchFamily="18" charset="0"/>
                <a:cs typeface="Times New Roman" pitchFamily="18" charset="0"/>
              </a:rPr>
              <a:t>dziedzinie</a:t>
            </a:r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200" dirty="0" err="1">
                <a:latin typeface="Times New Roman" pitchFamily="18" charset="0"/>
                <a:cs typeface="Times New Roman" pitchFamily="18" charset="0"/>
              </a:rPr>
              <a:t>edukacji</a:t>
            </a:r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200" dirty="0" err="1">
                <a:latin typeface="Times New Roman" pitchFamily="18" charset="0"/>
                <a:cs typeface="Times New Roman" pitchFamily="18" charset="0"/>
              </a:rPr>
              <a:t>ekologicznej</a:t>
            </a:r>
            <a:endParaRPr lang="cs-CZ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5734A90D-8CC4-0949-A58E-597943B94E64}"/>
              </a:ext>
            </a:extLst>
          </p:cNvPr>
          <p:cNvSpPr/>
          <p:nvPr/>
        </p:nvSpPr>
        <p:spPr>
          <a:xfrm>
            <a:off x="5316" y="5675648"/>
            <a:ext cx="7086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1200" dirty="0" smtClean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Numer projektu </a:t>
            </a:r>
            <a:r>
              <a:rPr lang="cs-CZ" sz="12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CZ.11.3.119/0.0/0.0/16_010/0000990</a:t>
            </a:r>
            <a:endParaRPr lang="cs-CZ" sz="1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xmlns="" id="{FF17D7B1-3FE7-A947-85D1-8F0246C70E72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xmlns="" id="{F24BA46B-113D-4E48-AF82-F19E6F90F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xmlns="" id="{2F578AAF-F945-8647-B0D0-8071135BC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639762"/>
          </a:xfrm>
        </p:spPr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Najważniejsze źródła przemysłowe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1034233"/>
            <a:ext cx="8153400" cy="457200"/>
          </a:xfrm>
        </p:spPr>
        <p:txBody>
          <a:bodyPr/>
          <a:lstStyle/>
          <a:p>
            <a:r>
              <a:rPr lang="en-US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(REZZO)   </a:t>
            </a:r>
            <a:r>
              <a:rPr lang="pl-PL" dirty="0" smtClean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w woj. morawsko-śląskim</a:t>
            </a:r>
            <a:r>
              <a:rPr lang="en-US" dirty="0" smtClean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 smtClean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ok. </a:t>
            </a:r>
            <a:r>
              <a:rPr lang="en-US" dirty="0" smtClean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pl-PL" dirty="0" smtClean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dziennie</a:t>
            </a:r>
            <a:endParaRPr lang="en-US" dirty="0">
              <a:solidFill>
                <a:srgbClr val="0226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50743532"/>
              </p:ext>
            </p:extLst>
          </p:nvPr>
        </p:nvGraphicFramePr>
        <p:xfrm>
          <a:off x="534988" y="1758950"/>
          <a:ext cx="6153150" cy="3879850"/>
        </p:xfrm>
        <a:graphic>
          <a:graphicData uri="http://schemas.openxmlformats.org/presentationml/2006/ole">
            <p:oleObj spid="_x0000_s1117" name="Dokument" r:id="rId3" imgW="6320332" imgH="3986025" progId="Word.Document.12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3400" y="5511580"/>
            <a:ext cx="59436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Najbardziej</a:t>
            </a:r>
            <a:r>
              <a:rPr kumimoji="0" lang="pl-PL" sz="2400" b="0" i="0" u="none" strike="noStrike" kern="1200" cap="none" spc="0" normalizeH="0" noProof="0" dirty="0" smtClean="0">
                <a:ln>
                  <a:noFill/>
                </a:ln>
                <a:solidFill>
                  <a:srgbClr val="02265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kontrolowana grupa w Czechach, surowsze limity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2265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xmlns="" id="{21FA452C-8D24-CD4B-914D-A2E882438768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xmlns="" id="{A1C9F34F-667A-8949-8E30-CBE6ED5D8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0D71E4EC-3D09-7947-9C39-1C1FACECD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652714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228600" y="653869"/>
            <a:ext cx="8412480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20" tIns="45720" rIns="45720" bIns="45720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lang="pl-PL" sz="1600" dirty="0" smtClean="0">
                <a:latin typeface="Times New Roman" pitchFamily="18" charset="0"/>
                <a:ea typeface="American Typewriter Condensed"/>
                <a:cs typeface="Times New Roman" pitchFamily="18" charset="0"/>
                <a:sym typeface="American Typewriter Condensed"/>
              </a:rPr>
              <a:t>Od 1989 roku jakość powietrza na obszarze Ostrawskim wyraźnie </a:t>
            </a:r>
            <a:r>
              <a:rPr lang="pl-PL" sz="1600" dirty="0">
                <a:latin typeface="Times New Roman" pitchFamily="18" charset="0"/>
                <a:ea typeface="American Typewriter Condensed"/>
                <a:cs typeface="Times New Roman" pitchFamily="18" charset="0"/>
                <a:sym typeface="American Typewriter Condensed"/>
              </a:rPr>
              <a:t>się </a:t>
            </a:r>
            <a:r>
              <a:rPr lang="pl-PL" sz="1600" dirty="0" smtClean="0">
                <a:latin typeface="Times New Roman" pitchFamily="18" charset="0"/>
                <a:ea typeface="American Typewriter Condensed"/>
                <a:cs typeface="Times New Roman" pitchFamily="18" charset="0"/>
                <a:sym typeface="American Typewriter Condensed"/>
              </a:rPr>
              <a:t>poprawiła</a:t>
            </a:r>
            <a:r>
              <a:rPr sz="1600" dirty="0" smtClean="0">
                <a:latin typeface="Times New Roman" pitchFamily="18" charset="0"/>
                <a:ea typeface="American Typewriter Condensed"/>
                <a:cs typeface="Times New Roman" pitchFamily="18" charset="0"/>
                <a:sym typeface="American Typewriter Condensed"/>
              </a:rPr>
              <a:t>, </a:t>
            </a:r>
            <a:r>
              <a:rPr lang="pl-PL" sz="1600" dirty="0" smtClean="0">
                <a:latin typeface="Times New Roman" pitchFamily="18" charset="0"/>
                <a:ea typeface="American Typewriter Condensed"/>
                <a:cs typeface="Times New Roman" pitchFamily="18" charset="0"/>
                <a:sym typeface="American Typewriter Condensed"/>
              </a:rPr>
              <a:t>pomimo tego ciągle jest to największy obszar w Czechach i w Europie ze złą jakością powietrza.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600" dirty="0" smtClean="0">
                <a:latin typeface="Times New Roman" pitchFamily="18" charset="0"/>
                <a:ea typeface="American Typewriter Condensed"/>
                <a:cs typeface="Times New Roman" pitchFamily="18" charset="0"/>
                <a:sym typeface="American Typewriter Condensed"/>
              </a:rPr>
              <a:t>Trend </a:t>
            </a:r>
            <a:r>
              <a:rPr lang="pl-PL" sz="1600" dirty="0" smtClean="0">
                <a:latin typeface="Times New Roman" pitchFamily="18" charset="0"/>
                <a:ea typeface="American Typewriter Condensed"/>
                <a:cs typeface="Times New Roman" pitchFamily="18" charset="0"/>
                <a:sym typeface="American Typewriter Condensed"/>
              </a:rPr>
              <a:t> obniżania się stężenia </a:t>
            </a:r>
            <a:r>
              <a:rPr lang="pl-PL" sz="1600" dirty="0">
                <a:latin typeface="Times New Roman" pitchFamily="18" charset="0"/>
                <a:ea typeface="American Typewriter Condensed"/>
                <a:cs typeface="Times New Roman" pitchFamily="18" charset="0"/>
                <a:sym typeface="American Typewriter Condensed"/>
              </a:rPr>
              <a:t>zawieszonych </a:t>
            </a:r>
            <a:r>
              <a:rPr lang="pl-PL" sz="1600" dirty="0" smtClean="0">
                <a:latin typeface="Times New Roman" pitchFamily="18" charset="0"/>
                <a:ea typeface="American Typewriter Condensed"/>
                <a:cs typeface="Times New Roman" pitchFamily="18" charset="0"/>
                <a:sym typeface="American Typewriter Condensed"/>
              </a:rPr>
              <a:t>cząsteczek</a:t>
            </a:r>
            <a:r>
              <a:rPr sz="1600" dirty="0" smtClean="0">
                <a:latin typeface="Times New Roman" pitchFamily="18" charset="0"/>
                <a:ea typeface="American Typewriter Condensed"/>
                <a:cs typeface="Times New Roman" pitchFamily="18" charset="0"/>
                <a:sym typeface="American Typewriter Condensed"/>
              </a:rPr>
              <a:t> </a:t>
            </a:r>
            <a:r>
              <a:rPr sz="1600" dirty="0">
                <a:latin typeface="Times New Roman" pitchFamily="18" charset="0"/>
                <a:ea typeface="American Typewriter Condensed"/>
                <a:cs typeface="Times New Roman" pitchFamily="18" charset="0"/>
                <a:sym typeface="American Typewriter Condensed"/>
              </a:rPr>
              <a:t>PM</a:t>
            </a:r>
            <a:r>
              <a:rPr sz="1600" baseline="-5999" dirty="0">
                <a:latin typeface="Times New Roman" pitchFamily="18" charset="0"/>
                <a:ea typeface="American Typewriter Condensed"/>
                <a:cs typeface="Times New Roman" pitchFamily="18" charset="0"/>
                <a:sym typeface="American Typewriter Condensed"/>
              </a:rPr>
              <a:t>10</a:t>
            </a:r>
            <a:r>
              <a:rPr sz="1600" dirty="0">
                <a:latin typeface="Times New Roman" pitchFamily="18" charset="0"/>
                <a:ea typeface="American Typewriter Condensed"/>
                <a:cs typeface="Times New Roman" pitchFamily="18" charset="0"/>
                <a:sym typeface="American Typewriter Condensed"/>
              </a:rPr>
              <a:t> </a:t>
            </a:r>
            <a:r>
              <a:rPr lang="pl-PL" sz="1600" dirty="0" smtClean="0">
                <a:latin typeface="Times New Roman" pitchFamily="18" charset="0"/>
                <a:ea typeface="American Typewriter Condensed"/>
                <a:cs typeface="Times New Roman" pitchFamily="18" charset="0"/>
                <a:sym typeface="American Typewriter Condensed"/>
              </a:rPr>
              <a:t>jest stały</a:t>
            </a:r>
            <a:r>
              <a:rPr lang="pl-PL" sz="1600" dirty="0">
                <a:latin typeface="Times New Roman" pitchFamily="18" charset="0"/>
                <a:ea typeface="American Typewriter Condensed"/>
                <a:cs typeface="Times New Roman" pitchFamily="18" charset="0"/>
                <a:sym typeface="American Typewriter Condensed"/>
              </a:rPr>
              <a:t>, ale w regionie pozostają wysokie stężenia </a:t>
            </a:r>
            <a:r>
              <a:rPr lang="pl-PL" sz="1600" dirty="0" err="1" smtClean="0">
                <a:latin typeface="Times New Roman" pitchFamily="18" charset="0"/>
                <a:ea typeface="American Typewriter Condensed"/>
                <a:cs typeface="Times New Roman" pitchFamily="18" charset="0"/>
                <a:sym typeface="American Typewriter Condensed"/>
              </a:rPr>
              <a:t>benzo</a:t>
            </a:r>
            <a:r>
              <a:rPr lang="pl-PL" sz="1600" dirty="0" smtClean="0">
                <a:latin typeface="Times New Roman" pitchFamily="18" charset="0"/>
                <a:ea typeface="American Typewriter Condensed"/>
                <a:cs typeface="Times New Roman" pitchFamily="18" charset="0"/>
                <a:sym typeface="American Typewriter Condensed"/>
              </a:rPr>
              <a:t>(a)</a:t>
            </a:r>
            <a:r>
              <a:rPr lang="pl-PL" sz="1600" dirty="0" err="1" smtClean="0">
                <a:latin typeface="Times New Roman" pitchFamily="18" charset="0"/>
                <a:ea typeface="American Typewriter Condensed"/>
                <a:cs typeface="Times New Roman" pitchFamily="18" charset="0"/>
                <a:sym typeface="American Typewriter Condensed"/>
              </a:rPr>
              <a:t>pirenu</a:t>
            </a:r>
            <a:r>
              <a:rPr lang="pl-PL" sz="1600" dirty="0">
                <a:latin typeface="Times New Roman" pitchFamily="18" charset="0"/>
                <a:ea typeface="American Typewriter Condensed"/>
                <a:cs typeface="Times New Roman" pitchFamily="18" charset="0"/>
                <a:sym typeface="American Typewriter Condensed"/>
              </a:rPr>
              <a:t>.</a:t>
            </a:r>
            <a:endParaRPr sz="1600" dirty="0">
              <a:latin typeface="Times New Roman" pitchFamily="18" charset="0"/>
              <a:ea typeface="American Typewriter Condensed"/>
              <a:cs typeface="Times New Roman" pitchFamily="18" charset="0"/>
              <a:sym typeface="American Typewriter Condensed"/>
            </a:endParaRPr>
          </a:p>
        </p:txBody>
      </p:sp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152400" y="-531496"/>
            <a:ext cx="5120641" cy="1062991"/>
          </a:xfrm>
          <a:prstGeom prst="rect">
            <a:avLst/>
          </a:prstGeom>
        </p:spPr>
        <p:txBody>
          <a:bodyPr/>
          <a:lstStyle>
            <a:lvl1pPr marR="457200" algn="just">
              <a:lnSpc>
                <a:spcPct val="110000"/>
              </a:lnSpc>
              <a:spcBef>
                <a:spcPts val="600"/>
              </a:spcBef>
              <a:defRPr sz="2600" cap="none">
                <a:solidFill>
                  <a:srgbClr val="C8250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OBNIŻANIE EMISJI</a:t>
            </a:r>
            <a:endParaRPr sz="2300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" name="pasted-image.pdf"/>
          <p:cNvPicPr/>
          <p:nvPr/>
        </p:nvPicPr>
        <p:blipFill>
          <a:blip r:embed="rId2" cstate="print">
            <a:extLst/>
          </a:blip>
          <a:srcRect b="3969"/>
          <a:stretch>
            <a:fillRect/>
          </a:stretch>
        </p:blipFill>
        <p:spPr>
          <a:xfrm>
            <a:off x="5294376" y="2201185"/>
            <a:ext cx="3566161" cy="2875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pasted-image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227063" y="2337435"/>
            <a:ext cx="2468881" cy="218313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1" name="Chart 61"/>
          <p:cNvGraphicFramePr/>
          <p:nvPr>
            <p:extLst>
              <p:ext uri="{D42A27DB-BD31-4B8C-83A1-F6EECF244321}">
                <p14:modId xmlns="" xmlns:p14="http://schemas.microsoft.com/office/powerpoint/2010/main" val="2451750586"/>
              </p:ext>
            </p:extLst>
          </p:nvPr>
        </p:nvGraphicFramePr>
        <p:xfrm>
          <a:off x="381000" y="1682788"/>
          <a:ext cx="70104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2" name="Shape 62"/>
          <p:cNvSpPr/>
          <p:nvPr/>
        </p:nvSpPr>
        <p:spPr>
          <a:xfrm>
            <a:off x="6239580" y="3869026"/>
            <a:ext cx="104291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2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E7D1BA"/>
                </a:solidFill>
                <a:latin typeface="Avenir Roman" panose="02000503020000020003" pitchFamily="2" charset="0"/>
                <a:cs typeface="Arial"/>
              </a:rPr>
              <a:t>do 1989</a:t>
            </a:r>
          </a:p>
        </p:txBody>
      </p:sp>
      <p:sp>
        <p:nvSpPr>
          <p:cNvPr id="63" name="Shape 63"/>
          <p:cNvSpPr/>
          <p:nvPr/>
        </p:nvSpPr>
        <p:spPr>
          <a:xfrm>
            <a:off x="7159123" y="3438990"/>
            <a:ext cx="111344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>
              <a:defRPr sz="2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E7D1BA"/>
                </a:solidFill>
                <a:latin typeface="Avenir Roman" panose="02000503020000020003" pitchFamily="2" charset="0"/>
                <a:cs typeface="Arial"/>
              </a:rPr>
              <a:t>od 1993 </a:t>
            </a:r>
          </a:p>
        </p:txBody>
      </p:sp>
      <p:sp>
        <p:nvSpPr>
          <p:cNvPr id="64" name="Shape 64"/>
          <p:cNvSpPr/>
          <p:nvPr/>
        </p:nvSpPr>
        <p:spPr>
          <a:xfrm>
            <a:off x="3319766" y="2542441"/>
            <a:ext cx="159342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20" tIns="45720" rIns="45720" bIns="45720" anchor="ctr">
            <a:spAutoFit/>
          </a:bodyPr>
          <a:lstStyle/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000000"/>
                </a:solidFill>
                <a:latin typeface="Avenir Roman" panose="02000503020000020003" pitchFamily="2" charset="0"/>
              </a:rPr>
              <a:t>REZZO 1+2+3</a:t>
            </a:r>
          </a:p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000000"/>
                </a:solidFill>
                <a:latin typeface="Avenir Roman" panose="02000503020000020003" pitchFamily="2" charset="0"/>
              </a:rPr>
              <a:t>kt/ rok</a:t>
            </a:r>
          </a:p>
        </p:txBody>
      </p:sp>
      <p:sp>
        <p:nvSpPr>
          <p:cNvPr id="65" name="Shape 65"/>
          <p:cNvSpPr/>
          <p:nvPr/>
        </p:nvSpPr>
        <p:spPr>
          <a:xfrm>
            <a:off x="5473507" y="5056550"/>
            <a:ext cx="300018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20" tIns="45720" rIns="45720" bIns="45720" anchor="ctr">
            <a:spAutoFit/>
          </a:bodyPr>
          <a:lstStyle>
            <a:lvl1pPr algn="l">
              <a:defRPr sz="1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pl-PL" sz="1100" dirty="0" smtClean="0">
                <a:latin typeface="Avenir Roman" panose="02000503020000020003" pitchFamily="2" charset="0"/>
                <a:cs typeface="Arial"/>
              </a:rPr>
              <a:t>Źródło</a:t>
            </a:r>
            <a:r>
              <a:rPr sz="1100" dirty="0" smtClean="0">
                <a:latin typeface="Avenir Roman" panose="02000503020000020003" pitchFamily="2" charset="0"/>
                <a:cs typeface="Arial"/>
              </a:rPr>
              <a:t>:  </a:t>
            </a:r>
            <a:r>
              <a:rPr sz="1100" dirty="0">
                <a:latin typeface="Avenir Roman" panose="02000503020000020003" pitchFamily="2" charset="0"/>
                <a:cs typeface="Arial"/>
              </a:rPr>
              <a:t>ČTIO, ČIŽP, ČHMÚ, </a:t>
            </a:r>
            <a:r>
              <a:rPr lang="pl-PL" sz="1100" dirty="0" smtClean="0">
                <a:latin typeface="Avenir Roman" panose="02000503020000020003" pitchFamily="2" charset="0"/>
                <a:cs typeface="Arial"/>
              </a:rPr>
              <a:t>opracował </a:t>
            </a:r>
            <a:r>
              <a:rPr lang="pl-PL" sz="1100" dirty="0" err="1" smtClean="0">
                <a:latin typeface="Avenir Roman" panose="02000503020000020003" pitchFamily="2" charset="0"/>
                <a:cs typeface="Arial"/>
              </a:rPr>
              <a:t>inż</a:t>
            </a:r>
            <a:r>
              <a:rPr sz="1100" dirty="0" smtClean="0">
                <a:latin typeface="Avenir Roman" panose="02000503020000020003" pitchFamily="2" charset="0"/>
                <a:cs typeface="Arial"/>
              </a:rPr>
              <a:t>. </a:t>
            </a:r>
            <a:r>
              <a:rPr sz="1100" dirty="0" err="1">
                <a:latin typeface="Avenir Roman" panose="02000503020000020003" pitchFamily="2" charset="0"/>
                <a:cs typeface="Arial"/>
              </a:rPr>
              <a:t>Štěrba</a:t>
            </a:r>
            <a:endParaRPr sz="1100" dirty="0">
              <a:latin typeface="Avenir Roman" panose="02000503020000020003" pitchFamily="2" charset="0"/>
              <a:cs typeface="Arial"/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xmlns="" id="{8DE4FD9E-82B1-6E42-9724-6B6CD43D7D61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xmlns="" id="{72FFC916-484A-814A-A94E-42D093A85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xmlns="" id="{44467DBC-CA09-684E-BAF3-B1E7354E8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99561594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8775" y="-25400"/>
            <a:ext cx="8785225" cy="143192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pl-PL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Ile pyłu wytworzy ogrzewanie domu?</a:t>
            </a:r>
            <a:r>
              <a:rPr lang="en-US" sz="32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(kg/t </a:t>
            </a:r>
            <a:r>
              <a:rPr lang="pl-PL" sz="1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paliwa</a:t>
            </a:r>
            <a:r>
              <a:rPr lang="en-US" sz="1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87525236"/>
              </p:ext>
            </p:extLst>
          </p:nvPr>
        </p:nvGraphicFramePr>
        <p:xfrm>
          <a:off x="533400" y="1295400"/>
          <a:ext cx="7920038" cy="1614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73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705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471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8144">
                <a:tc>
                  <a:txBody>
                    <a:bodyPr/>
                    <a:lstStyle/>
                    <a:p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r>
                        <a:rPr lang="pl-PL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Emisja 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VEC</a:t>
                      </a: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/ EEA</a:t>
                      </a: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Na </a:t>
                      </a:r>
                      <a:r>
                        <a:rPr lang="en-US" sz="1600" dirty="0" err="1">
                          <a:latin typeface="Times New Roman" pitchFamily="18" charset="0"/>
                          <a:cs typeface="Times New Roman" pitchFamily="18" charset="0"/>
                        </a:rPr>
                        <a:t>rok</a:t>
                      </a: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 /</a:t>
                      </a:r>
                      <a:r>
                        <a:rPr lang="en-US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RD*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Na 1 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pl-PL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pl-PL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ę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543" marR="89543" marT="44760" marB="4476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0056">
                <a:tc>
                  <a:txBody>
                    <a:bodyPr/>
                    <a:lstStyle/>
                    <a:p>
                      <a:r>
                        <a:rPr lang="pl-PL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węgiel</a:t>
                      </a:r>
                      <a:r>
                        <a:rPr lang="pl-PL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brunatny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15,2 / 7,99</a:t>
                      </a: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 74,1 – 107,8</a:t>
                      </a:r>
                      <a:r>
                        <a:rPr lang="en-US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 9 - 13 </a:t>
                      </a:r>
                      <a:r>
                        <a:rPr lang="pl-PL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pieców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543" marR="89543" marT="44760" marB="4476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144">
                <a:tc>
                  <a:txBody>
                    <a:bodyPr/>
                    <a:lstStyle/>
                    <a:p>
                      <a:r>
                        <a:rPr lang="pl-PL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węgiel kamienny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8,11</a:t>
                      </a:r>
                      <a:r>
                        <a:rPr lang="en-US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11,3</a:t>
                      </a: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30,8</a:t>
                      </a:r>
                      <a:r>
                        <a:rPr lang="en-US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 44,8 kg</a:t>
                      </a: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22 - 32 </a:t>
                      </a:r>
                      <a:r>
                        <a:rPr lang="pl-PL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pieców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543" marR="89543" marT="44760" marB="4476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144">
                <a:tc>
                  <a:txBody>
                    <a:bodyPr/>
                    <a:lstStyle/>
                    <a:p>
                      <a:r>
                        <a:rPr lang="pl-PL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drewno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1,37 / 10,7</a:t>
                      </a: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7,3</a:t>
                      </a:r>
                      <a:r>
                        <a:rPr lang="en-US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– 12,0 </a:t>
                      </a: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</a:p>
                  </a:txBody>
                  <a:tcPr marL="89543" marR="89543" marT="44760" marB="447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83 - 137 </a:t>
                      </a:r>
                      <a:r>
                        <a:rPr lang="pl-PL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pieców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543" marR="89543" marT="44760" marB="4476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4800" y="3225800"/>
            <a:ext cx="849788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EEA –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współczynnik emisji używany przez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EMEP/EEA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VEC –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współczynnik emisji określony w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eksperymencie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VEC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VŠB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liczono 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150 m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100 GJ - www.tzbinfo.cz</a:t>
            </a:r>
          </a:p>
        </p:txBody>
      </p:sp>
      <p:sp>
        <p:nvSpPr>
          <p:cNvPr id="19487" name="TextBox 8"/>
          <p:cNvSpPr txBox="1">
            <a:spLocks noChangeArrowheads="1"/>
          </p:cNvSpPr>
          <p:nvPr/>
        </p:nvSpPr>
        <p:spPr bwMode="auto">
          <a:xfrm>
            <a:off x="304800" y="4316131"/>
            <a:ext cx="87852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Dane dotyczą spalania w nowoczesnym sprzęcie wysokiej jakości w </a:t>
            </a: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standardowych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warunkach, a nie w starych piecach.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W starych piecach można wyprodukować aż  1 tonę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TZL </a:t>
            </a:r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w 5 domach rodzinnych w ciągu roku.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5 RD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400 </a:t>
            </a:r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tysięcy KCZ na piec i 100 tysięcy KCZ na paliwo w ciągu roku.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tona w przemyśle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aż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w domach rodzinnych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xmlns="" id="{3A8EF6C4-0932-6744-BCB6-9F450102CF32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xmlns="" id="{0127DAA0-78CB-E249-9A5A-95F75F623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FFD6E392-C74A-FA43-AE9A-F9D14F55D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4114596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3788" y="304800"/>
            <a:ext cx="8229600" cy="639762"/>
          </a:xfrm>
        </p:spPr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Na co możemy mieć wpływ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85740284"/>
              </p:ext>
            </p:extLst>
          </p:nvPr>
        </p:nvGraphicFramePr>
        <p:xfrm>
          <a:off x="685800" y="1371600"/>
          <a:ext cx="5094287" cy="4134735"/>
        </p:xfrm>
        <a:graphic>
          <a:graphicData uri="http://schemas.openxmlformats.org/drawingml/2006/table">
            <a:tbl>
              <a:tblPr/>
              <a:tblGrid>
                <a:gridCol w="31497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45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3079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</a:t>
                      </a:r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zemysł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8" marR="91454" marT="144026" marB="45728">
                    <a:lnL w="28575" cmpd="sng">
                      <a:solidFill>
                        <a:prstClr val="white"/>
                      </a:solidFill>
                      <a:prstDash val="soli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mpd="sng">
                      <a:solidFill>
                        <a:prstClr val="white"/>
                      </a:solidFill>
                      <a:prstDash val="soli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pod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kontrol</a:t>
                      </a:r>
                      <a:r>
                        <a:rPr lang="pl-PL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ą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mpd="sng">
                      <a:solidFill>
                        <a:prstClr val="white"/>
                      </a:solidFill>
                      <a:prstDash val="soli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8188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Transport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sumowanie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188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Ogrzewanie domu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pl-PL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oszacowanie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8492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Transport</a:t>
                      </a:r>
                      <a:r>
                        <a:rPr lang="pl-PL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dalekobieżny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Polsk</a:t>
                      </a:r>
                      <a:r>
                        <a:rPr lang="pl-PL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 za kontrolą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3035">
                <a:tc>
                  <a:txBody>
                    <a:bodyPr/>
                    <a:lstStyle/>
                    <a:p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Tło naturalne</a:t>
                      </a:r>
                      <a:r>
                        <a:rPr lang="pl-PL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pl-PL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 Europie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Nie mamy</a:t>
                      </a:r>
                      <a:r>
                        <a:rPr lang="pl-PL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wpływu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6167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Zjawiska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atmosferyczne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mpd="sng">
                      <a:solidFill>
                        <a:prstClr val="whit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Nie mamy</a:t>
                      </a:r>
                      <a:r>
                        <a:rPr lang="pl-PL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wpływu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28" marR="91454" marT="144026" marB="45728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xmlns="" id="{564B7003-DA1D-EF4B-A1C4-CFD245FA679B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xmlns="" id="{F66EDE1E-A1CC-CD48-A680-6CC3DF5EE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3401AE7C-B80B-BD42-B973-9AF29FC48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870191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28600" y="2662793"/>
            <a:ext cx="3735572" cy="2244725"/>
          </a:xfrm>
        </p:spPr>
        <p:txBody>
          <a:bodyPr>
            <a:normAutofit lnSpcReduction="10000"/>
          </a:bodyPr>
          <a:lstStyle/>
          <a:p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Najmniej wiarygodna grupa danych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Region słaby socjalnie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Paliwa tradycyjne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Gęsta zabudowa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55 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tyś. pieców w woj. morawsko-śląskim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300 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tyś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pieców w Polsce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39762"/>
          </a:xfrm>
        </p:spPr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Ogrzewanie domu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" y="1295400"/>
            <a:ext cx="8153400" cy="685800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Dane Czeskiego Urzędu Statystycznego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rejestry Urzędu katastralnego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w Ostrawie ok.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3,5 t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dziennie w okresie grzewczym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172" y="2212846"/>
            <a:ext cx="5073148" cy="3425954"/>
          </a:xfrm>
          <a:prstGeom prst="rect">
            <a:avLst/>
          </a:prstGeom>
          <a:noFill/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3810000" y="6172200"/>
            <a:ext cx="5334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Tx/>
              <a:buNone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>
                <a:latin typeface="Avenir Roman" panose="02000503020000020003" pitchFamily="2" charset="0"/>
              </a:rPr>
              <a:t>Emisně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imisní</a:t>
            </a:r>
            <a:r>
              <a:rPr lang="en-US" sz="1600" dirty="0">
                <a:latin typeface="Avenir Roman" panose="02000503020000020003" pitchFamily="2" charset="0"/>
              </a:rPr>
              <a:t> model/ </a:t>
            </a:r>
            <a:r>
              <a:rPr lang="en-US" sz="1600" dirty="0" err="1">
                <a:latin typeface="Avenir Roman" panose="02000503020000020003" pitchFamily="2" charset="0"/>
              </a:rPr>
              <a:t>Zdroj</a:t>
            </a:r>
            <a:r>
              <a:rPr lang="en-US" sz="1600" dirty="0">
                <a:latin typeface="Avenir Roman" panose="02000503020000020003" pitchFamily="2" charset="0"/>
              </a:rPr>
              <a:t>: KÚ MSK, </a:t>
            </a:r>
            <a:r>
              <a:rPr lang="en-US" sz="1600" dirty="0" err="1">
                <a:latin typeface="Avenir Roman" panose="02000503020000020003" pitchFamily="2" charset="0"/>
              </a:rPr>
              <a:t>Situační</a:t>
            </a:r>
            <a:r>
              <a:rPr lang="en-US" sz="1600" dirty="0">
                <a:latin typeface="Avenir Roman" panose="02000503020000020003" pitchFamily="2" charset="0"/>
              </a:rPr>
              <a:t> </a:t>
            </a:r>
            <a:r>
              <a:rPr lang="en-US" sz="1600" dirty="0" err="1">
                <a:latin typeface="Avenir Roman" panose="02000503020000020003" pitchFamily="2" charset="0"/>
              </a:rPr>
              <a:t>zpráva</a:t>
            </a:r>
            <a:r>
              <a:rPr lang="en-US" sz="1600" dirty="0">
                <a:latin typeface="Avenir Roman" panose="02000503020000020003" pitchFamily="2" charset="0"/>
              </a:rPr>
              <a:t> 2012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xmlns="" id="{65B103A1-2EB1-8C48-B0FC-09B2DA13DB74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xmlns="" id="{AB60CDE1-A980-7044-9D47-9B6EB225B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E7A52BE8-FEF0-3A4D-9916-F39290A23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087766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639762"/>
          </a:xfrm>
        </p:spPr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Transport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400" y="3115377"/>
            <a:ext cx="5006340" cy="27432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990600"/>
            <a:ext cx="8153400" cy="457200"/>
          </a:xfrm>
        </p:spPr>
        <p:txBody>
          <a:bodyPr>
            <a:normAutofit fontScale="85000" lnSpcReduction="10000"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Dane po dodaniu transportu i czynników emisji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w Ostrawie ok.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 t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dziennie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373563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dane co prawda są pod kontrolą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ale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mogą być niedoszacowane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 modelach najczęściej brakuje dróg klasy 2 i 3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 lecie transport ma większe znaczenie</a:t>
            </a:r>
          </a:p>
          <a:p>
            <a:pPr marL="457200" indent="-457200">
              <a:buFont typeface="Arial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znalezione obciążenie jest podobne do innych w Europie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(12%)</a:t>
            </a:r>
          </a:p>
          <a:p>
            <a:pPr marL="457200" indent="-457200">
              <a:buFont typeface="Arial"/>
              <a:buChar char="•"/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zapylenie wtórne?</a:t>
            </a:r>
          </a:p>
          <a:p>
            <a:pPr marL="457200" indent="-457200">
              <a:buFont typeface="Arial"/>
              <a:buChar char="•"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fotochemi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xmlns="" id="{DE4299C5-1A93-E34E-9D8B-FB1ECC8D2E49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D72C9D48-78EA-474B-A119-7D7ED9C5E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xmlns="" id="{412AAE85-FF96-6C40-9CE5-5EB7D26FC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92177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85800" y="2362200"/>
            <a:ext cx="7620000" cy="2057400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chodzi o jeden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region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/>
              <a:buChar char="•"/>
            </a:pP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podobne zachowanie obywateli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nieodpowiednia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geografia</a:t>
            </a: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zła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pogoda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kierunki wiatru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639762"/>
          </a:xfrm>
        </p:spPr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Transport dalekobieżny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3400" y="1066800"/>
            <a:ext cx="8153400" cy="457200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Wpływ Polski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po obu stronach ok.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średniej rocznej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PM10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xmlns="" id="{EAF596BE-7B5C-764B-B448-0B5306E27728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xmlns="" id="{228325F0-0EA1-8C4E-BD41-5275EEA5B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550F59CF-9221-E842-AED2-B59C5E595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671267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" descr="CZP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3586" y="-76200"/>
            <a:ext cx="9305686" cy="6578432"/>
          </a:xfrm>
          <a:prstGeom prst="rect">
            <a:avLst/>
          </a:prstGeom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3810000" y="6400800"/>
            <a:ext cx="5334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Tx/>
              <a:buNone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>
                <a:latin typeface="Avenir Roman" panose="02000503020000020003" pitchFamily="2" charset="0"/>
              </a:rPr>
              <a:t>Emisně</a:t>
            </a:r>
            <a:r>
              <a:rPr lang="en-US" sz="1400" dirty="0">
                <a:latin typeface="Avenir Roman" panose="02000503020000020003" pitchFamily="2" charset="0"/>
              </a:rPr>
              <a:t> </a:t>
            </a:r>
            <a:r>
              <a:rPr lang="en-US" sz="1400" dirty="0" err="1">
                <a:latin typeface="Avenir Roman" panose="02000503020000020003" pitchFamily="2" charset="0"/>
              </a:rPr>
              <a:t>imisní</a:t>
            </a:r>
            <a:r>
              <a:rPr lang="en-US" sz="1400" dirty="0">
                <a:latin typeface="Avenir Roman" panose="02000503020000020003" pitchFamily="2" charset="0"/>
              </a:rPr>
              <a:t> model/ </a:t>
            </a:r>
            <a:r>
              <a:rPr lang="en-US" sz="1400" dirty="0" err="1">
                <a:latin typeface="Avenir Roman" panose="02000503020000020003" pitchFamily="2" charset="0"/>
              </a:rPr>
              <a:t>Zdroj</a:t>
            </a:r>
            <a:r>
              <a:rPr lang="en-US" sz="1400" dirty="0">
                <a:latin typeface="Avenir Roman" panose="02000503020000020003" pitchFamily="2" charset="0"/>
              </a:rPr>
              <a:t>: Air Silesia, VŠB TU Ostrava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xmlns="" id="{404F2684-E1EC-4D45-93A7-79A8886149F4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xmlns="" id="{5EB36941-2266-E342-AED2-CB931209B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xmlns="" id="{66D79185-A3CC-1147-AD9F-64CFE5FF7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884418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88" y="2286000"/>
            <a:ext cx="3810000" cy="3505200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U PM10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poziom tła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wynosi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– 20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ug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/m3</a:t>
            </a: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U PM2.5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poziom tła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wynosi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– 18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ug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/m3</a:t>
            </a:r>
          </a:p>
          <a:p>
            <a:endParaRPr lang="en-US" sz="2400" dirty="0">
              <a:latin typeface="Avenir Roman" panose="02000503020000020003" pitchFamily="2" charset="0"/>
            </a:endParaRP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Zderzenie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limitami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PM10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– 40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ug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/m3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PM2.5 – 25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ug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/m3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609600"/>
            <a:ext cx="8305800" cy="639762"/>
          </a:xfrm>
        </p:spPr>
        <p:txBody>
          <a:bodyPr/>
          <a:lstStyle/>
          <a:p>
            <a:r>
              <a:rPr lang="pl-PL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Tło naturalne dla aerozoli atmosferycznych 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" y="1295400"/>
            <a:ext cx="8153400" cy="457200"/>
          </a:xfrm>
        </p:spPr>
        <p:txBody>
          <a:bodyPr/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Podobna sytuacja w całej Europie Środkowej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Global_pm10_countries_2003_201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438400"/>
            <a:ext cx="4556532" cy="3052674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xmlns="" id="{B0F99A22-C110-E14A-8854-58B89E0C37C1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F10B8CE6-863E-3844-97DA-F7B826813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xmlns="" id="{F0770F02-2598-9C44-9C1D-A7F078BEA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46929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Trajektorie</a:t>
            </a:r>
            <a:endParaRPr lang="en-US" dirty="0"/>
          </a:p>
        </p:txBody>
      </p:sp>
      <p:pic>
        <p:nvPicPr>
          <p:cNvPr id="2" name="Picture 1" descr="003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10475" cy="57912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819400" y="6400800"/>
            <a:ext cx="6286500" cy="457200"/>
          </a:xfrm>
        </p:spPr>
        <p:txBody>
          <a:bodyPr>
            <a:normAutofit/>
          </a:bodyPr>
          <a:lstStyle/>
          <a:p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Imisní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 model/ 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Zdroj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: 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Město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 Ostrava, 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studie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 “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Statistika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trajektorií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”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xmlns="" id="{27A0551C-1247-034E-ADD0-09A195C336CF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xmlns="" id="{3C5909D2-7C1B-F14B-9081-BB94DB177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DE63F582-899F-0047-B8C4-E1B604214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417134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xmlns="" id="{5B75241D-67A3-BA4A-892F-7F290440A97A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xmlns="" id="{32A461E3-D48F-054D-BDA2-EC5470E7C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xmlns="" id="{6628E5AC-ED31-E04F-8886-C23A2AFDE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8F14C463-E568-0A41-A1AA-614B7F203A44}"/>
              </a:ext>
            </a:extLst>
          </p:cNvPr>
          <p:cNvSpPr txBox="1"/>
          <p:nvPr/>
        </p:nvSpPr>
        <p:spPr>
          <a:xfrm>
            <a:off x="533400" y="2362200"/>
            <a:ext cx="7951906" cy="2286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FC7FF441-2AF7-4E4B-B43F-E751E8EEA8CC}"/>
              </a:ext>
            </a:extLst>
          </p:cNvPr>
          <p:cNvSpPr/>
          <p:nvPr/>
        </p:nvSpPr>
        <p:spPr>
          <a:xfrm>
            <a:off x="304800" y="371149"/>
            <a:ext cx="5410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Celem projektu jest podniesienie poziomu wiedzy absolwentów szkół średnich w zakresie ochrony powietrza oraz uzyskanie informacji na temat przyczyn zanieczyszczenia, sposobów monitorowania jakości powietrza i sposobów komunikowania o zagrożeniu zdrowia. Powiązanie praktyki zaangażowanych ekspertów z nauczycielami w szkołach jest jedynym sposobem na przybliżenie uczniom nowoczesnych technologii i nauczenie ich "myślenia" o powietrzu.</a:t>
            </a:r>
            <a:endParaRPr lang="cs-CZ" dirty="0">
              <a:latin typeface="Avenir Roman" panose="02000503020000020003" pitchFamily="2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3EC719FE-0DBA-4C4D-9CCF-61C1F8676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40" y="457200"/>
            <a:ext cx="2957513" cy="5257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0461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0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71"/>
            <a:ext cx="9144000" cy="5812511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819400" y="6400800"/>
            <a:ext cx="6286500" cy="457200"/>
          </a:xfrm>
        </p:spPr>
        <p:txBody>
          <a:bodyPr>
            <a:normAutofit/>
          </a:bodyPr>
          <a:lstStyle/>
          <a:p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Imisní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 model/ 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Zdroj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: 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Město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 Ostrava, 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studie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 “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Statistika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venir Roman" panose="02000503020000020003" pitchFamily="2" charset="0"/>
              </a:rPr>
              <a:t>trajektorií</a:t>
            </a:r>
            <a:r>
              <a:rPr lang="en-US" sz="1400" dirty="0">
                <a:solidFill>
                  <a:schemeClr val="tx1"/>
                </a:solidFill>
                <a:latin typeface="Avenir Roman" panose="02000503020000020003" pitchFamily="2" charset="0"/>
              </a:rPr>
              <a:t>”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xmlns="" id="{202DE4B9-F6FD-5C49-A625-86754ABDA7C1}"/>
              </a:ext>
            </a:extLst>
          </p:cNvPr>
          <p:cNvGrpSpPr/>
          <p:nvPr/>
        </p:nvGrpSpPr>
        <p:grpSpPr>
          <a:xfrm>
            <a:off x="-25695" y="6053140"/>
            <a:ext cx="9144000" cy="813020"/>
            <a:chOff x="0" y="6044980"/>
            <a:chExt cx="9144000" cy="81302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xmlns="" id="{514641CA-400E-B24E-AA11-DDAC15AE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F378D882-64A0-FA49-BC79-75F95A6D8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914330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260"/>
            <a:ext cx="6782543" cy="972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17" descr="oficialni_logo chmu2005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564" y="5005505"/>
            <a:ext cx="648072" cy="433952"/>
          </a:xfrm>
          <a:prstGeom prst="rect">
            <a:avLst/>
          </a:prstGeom>
          <a:noFill/>
        </p:spPr>
      </p:pic>
      <p:pic>
        <p:nvPicPr>
          <p:cNvPr id="10" name="Picture 2" descr="http://files.podane-ruce.webnode.cz/200000314-ee454ef3f7/ostrava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314782" cy="332656"/>
          </a:xfrm>
          <a:prstGeom prst="rect">
            <a:avLst/>
          </a:prstGeom>
          <a:noFill/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xmlns="" id="{3168EABD-2D4E-3847-B1EB-E1B47FFE7D3E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xmlns="" id="{15224E34-531A-8D4A-9F19-1597E67C8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xmlns="" id="{64E62080-308E-EE43-B232-68BCE0A6F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597903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-3267744"/>
            <a:ext cx="6696744" cy="961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17" descr="oficialni_logo chmu2005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173" y="5257800"/>
            <a:ext cx="648072" cy="433952"/>
          </a:xfrm>
          <a:prstGeom prst="rect">
            <a:avLst/>
          </a:prstGeom>
          <a:noFill/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xmlns="" id="{E1B06424-55EF-DC47-B775-10D525AC250C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xmlns="" id="{ADB523B1-495F-724B-A525-AA760B790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8DAA2E7E-5B5A-B145-9A60-26812CAB8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991189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044832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17" descr="oficialni_logo chmu2005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0"/>
            <a:ext cx="648072" cy="433952"/>
          </a:xfrm>
          <a:prstGeom prst="rect">
            <a:avLst/>
          </a:prstGeom>
          <a:noFill/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xmlns="" id="{ED6B95F4-0D9E-4C4A-9114-CD00259E50B4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xmlns="" id="{8ADB5D41-39C1-F143-B774-1179DCD0A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8FF85DBE-1785-3E48-BBBB-2C7D127B0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41609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DF180A70-3B6F-C149-B218-9E6F5D7EE7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8600"/>
            <a:ext cx="7162800" cy="552515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822817BA-7DB8-5643-99AF-1C1DCC90503A}"/>
              </a:ext>
            </a:extLst>
          </p:cNvPr>
          <p:cNvSpPr txBox="1"/>
          <p:nvPr/>
        </p:nvSpPr>
        <p:spPr>
          <a:xfrm>
            <a:off x="2667000" y="5915247"/>
            <a:ext cx="42672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Więcej informacji na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www.i-air.eu</a:t>
            </a:r>
          </a:p>
        </p:txBody>
      </p:sp>
    </p:spTree>
    <p:extLst>
      <p:ext uri="{BB962C8B-B14F-4D97-AF65-F5344CB8AC3E}">
        <p14:creationId xmlns="" xmlns:p14="http://schemas.microsoft.com/office/powerpoint/2010/main" val="756807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3429000" cy="5029200"/>
          </a:xfrm>
        </p:spPr>
        <p:txBody>
          <a:bodyPr>
            <a:normAutofit/>
          </a:bodyPr>
          <a:lstStyle/>
          <a:p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W województwie wyodrębniamy </a:t>
            </a:r>
            <a:br>
              <a:rPr lang="pl-PL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znaczące obszary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Ostra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wski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Kar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wiński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/Bohum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iński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/>
              <a:buChar char="•"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Trzyniecki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Stan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/>
              <a:buChar char="•"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długotrwale przekraczane imisje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PM10 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BaP</a:t>
            </a:r>
          </a:p>
          <a:p>
            <a:pPr marL="342900" indent="-342900">
              <a:buFont typeface="Arial"/>
              <a:buChar char="•"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wysokie stężenie wszystkich typów źródeł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/>
              <a:buChar char="•"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charakterystyczny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obszar Śląska</a:t>
            </a:r>
            <a:endParaRPr lang="pl-PL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/>
              <a:buChar char="•"/>
            </a:pP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brama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Mora</a:t>
            </a:r>
            <a:r>
              <a:rPr lang="pl-PL" sz="1800" dirty="0" smtClean="0">
                <a:latin typeface="Times New Roman" pitchFamily="18" charset="0"/>
                <a:cs typeface="Times New Roman" pitchFamily="18" charset="0"/>
              </a:rPr>
              <a:t>wska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częste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sytuacje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smogowe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639762"/>
          </a:xfrm>
        </p:spPr>
        <p:txBody>
          <a:bodyPr/>
          <a:lstStyle/>
          <a:p>
            <a:r>
              <a:rPr lang="en-US" sz="2800" b="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l-PL" sz="2800" b="0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b="0" dirty="0" err="1" smtClean="0">
                <a:latin typeface="Times New Roman" pitchFamily="18" charset="0"/>
                <a:cs typeface="Times New Roman" pitchFamily="18" charset="0"/>
              </a:rPr>
              <a:t>tuac</a:t>
            </a:r>
            <a:r>
              <a:rPr lang="pl-PL" sz="2800" b="0" dirty="0" smtClean="0">
                <a:latin typeface="Times New Roman" pitchFamily="18" charset="0"/>
                <a:cs typeface="Times New Roman" pitchFamily="18" charset="0"/>
              </a:rPr>
              <a:t>ja w województwie morawsko-śląskim i Ostrawie</a:t>
            </a:r>
            <a:endParaRPr lang="en-US" sz="2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10000" y="6172200"/>
            <a:ext cx="5334000" cy="457200"/>
          </a:xfrm>
        </p:spPr>
        <p:txBody>
          <a:bodyPr>
            <a:normAutofit/>
          </a:bodyPr>
          <a:lstStyle/>
          <a:p>
            <a:r>
              <a:rPr lang="en-US" sz="1600" dirty="0" err="1">
                <a:latin typeface="Avenir Roman" panose="02000503020000020003" pitchFamily="2" charset="0"/>
                <a:cs typeface="Arial"/>
              </a:rPr>
              <a:t>Emisně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1600" dirty="0" err="1">
                <a:latin typeface="Avenir Roman" panose="02000503020000020003" pitchFamily="2" charset="0"/>
                <a:cs typeface="Arial"/>
              </a:rPr>
              <a:t>imisní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 model/ </a:t>
            </a:r>
            <a:r>
              <a:rPr lang="en-US" sz="1600" dirty="0" err="1">
                <a:latin typeface="Avenir Roman" panose="02000503020000020003" pitchFamily="2" charset="0"/>
                <a:cs typeface="Arial"/>
              </a:rPr>
              <a:t>Zdroj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: ZÚ Ostrava, </a:t>
            </a:r>
            <a:r>
              <a:rPr lang="en-US" sz="1600" dirty="0" err="1">
                <a:latin typeface="Avenir Roman" panose="02000503020000020003" pitchFamily="2" charset="0"/>
                <a:cs typeface="Arial"/>
              </a:rPr>
              <a:t>Město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 Ostrava</a:t>
            </a:r>
          </a:p>
        </p:txBody>
      </p:sp>
      <p:pic>
        <p:nvPicPr>
          <p:cNvPr id="6" name="Picture 5" descr="pm10_varianta 2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28800"/>
            <a:ext cx="5105400" cy="3505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xmlns="" id="{BD425EF9-54CA-B442-AEAA-738228E43C64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59A94575-E9C0-5742-ACDA-18ECFD57F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xmlns="" id="{CE198FB9-8A71-F44D-8604-E1CE2E431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39762"/>
          </a:xfrm>
        </p:spPr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Czysty obszar i smog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08771"/>
            <a:ext cx="6096000" cy="44958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657600" y="6172200"/>
            <a:ext cx="5486400" cy="457200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Imisní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model/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Zdroj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: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Město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Ostrava,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studie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“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Ozdravné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pobyty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”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xmlns="" id="{BD856B93-C9F7-FA4C-AC52-432791EEA5AA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63440C7C-873B-FD4C-B814-6C522DBD5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xmlns="" id="{0AF4C04D-E638-794F-9381-1D90254E1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724438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639762"/>
          </a:xfrm>
        </p:spPr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Powstanie i przebieg sytuacji smogowej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z_PM10-1h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1370"/>
            <a:ext cx="7583868" cy="483313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xmlns="" id="{568ABE88-B397-644A-ABDA-7B3446DC242C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xmlns="" id="{9F851606-F8C8-604A-999B-AA453268C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5B72E664-4EEA-2947-A6FB-2C2458CCF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591253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304800"/>
            <a:ext cx="8915400" cy="639762"/>
          </a:xfrm>
        </p:spPr>
        <p:txBody>
          <a:bodyPr/>
          <a:lstStyle/>
          <a:p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Granice nie istnieją – powietrze jest wspólne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25_1_08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68510"/>
            <a:ext cx="4335461" cy="335280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Picture 6" descr="28_1_02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505" y="1168510"/>
            <a:ext cx="4335460" cy="335280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657600" y="6172200"/>
            <a:ext cx="5486400" cy="457200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Imisní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model/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Zdroj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: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Město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Ostrava,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studie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“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Mapy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znečištění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4777156"/>
            <a:ext cx="7315200" cy="1143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pl-PL" sz="2000" dirty="0" smtClean="0">
                <a:solidFill>
                  <a:srgbClr val="02265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Model wykorzystuje dane z 42 stacji (16 w Polsce)</a:t>
            </a:r>
          </a:p>
          <a:p>
            <a:pPr>
              <a:spcBef>
                <a:spcPct val="0"/>
              </a:spcBef>
            </a:pPr>
            <a:r>
              <a:rPr lang="pl-PL" sz="2000" dirty="0" smtClean="0">
                <a:solidFill>
                  <a:srgbClr val="02265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Stężenia godzinne PM10</a:t>
            </a:r>
          </a:p>
          <a:p>
            <a:pPr>
              <a:spcBef>
                <a:spcPct val="0"/>
              </a:spcBef>
            </a:pPr>
            <a:r>
              <a:rPr lang="pl-PL" sz="2000" dirty="0" smtClean="0">
                <a:solidFill>
                  <a:srgbClr val="02265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Podstawowa różnica między sezonem grzewczym i niegrzewczym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2265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xmlns="" id="{BADE6CC9-4ADF-6545-ADA0-A939A6B39886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xmlns="" id="{457F3091-4C5C-104F-803D-A9F53C364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xmlns="" id="{54A09525-F76A-F54E-A41F-463B10533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741747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y FIN3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"/>
            <a:ext cx="8686800" cy="5791200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xmlns="" id="{8273C7BE-4FCC-9B4E-BB79-8DBAEFB8C054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xmlns="" id="{650DB77A-806C-224E-97D3-ABBD95B3B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xmlns="" id="{8D4FFE3C-8B33-394A-B33C-FD301AA1A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805912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39762"/>
          </a:xfrm>
        </p:spPr>
        <p:txBody>
          <a:bodyPr/>
          <a:lstStyle/>
          <a:p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Model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Box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2" cstate="print"/>
          <a:srcRect l="15042" t="12122" r="23738" b="27078"/>
          <a:stretch>
            <a:fillRect/>
          </a:stretch>
        </p:blipFill>
        <p:spPr bwMode="auto">
          <a:xfrm>
            <a:off x="152400" y="2819400"/>
            <a:ext cx="29378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2"/>
          <p:cNvPicPr>
            <a:picLocks noChangeAspect="1"/>
          </p:cNvPicPr>
          <p:nvPr/>
        </p:nvPicPr>
        <p:blipFill>
          <a:blip r:embed="rId3" cstate="print"/>
          <a:srcRect l="20833" t="13922" r="17961" b="25278"/>
          <a:stretch>
            <a:fillRect/>
          </a:stretch>
        </p:blipFill>
        <p:spPr bwMode="auto">
          <a:xfrm>
            <a:off x="3124200" y="2819400"/>
            <a:ext cx="2935768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4"/>
          <p:cNvPicPr>
            <a:picLocks noChangeAspect="1"/>
          </p:cNvPicPr>
          <p:nvPr/>
        </p:nvPicPr>
        <p:blipFill>
          <a:blip r:embed="rId4" cstate="print"/>
          <a:srcRect l="18529" t="15215" r="20107" b="24583"/>
          <a:stretch>
            <a:fillRect/>
          </a:stretch>
        </p:blipFill>
        <p:spPr bwMode="auto">
          <a:xfrm>
            <a:off x="6019800" y="2819400"/>
            <a:ext cx="297277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6"/>
          <p:cNvSpPr/>
          <p:nvPr/>
        </p:nvSpPr>
        <p:spPr>
          <a:xfrm>
            <a:off x="609600" y="1066800"/>
            <a:ext cx="80752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Model BOX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opisuje zależność czasową emisji - imisji w okresie, kiedy ze względu na niską prędkość wiatru i inwersyjnego nakładania się warstw nie dochodziło do poziomego ani pionowego rozproszenia cząsteczek poza rejon Ostrawy i Karwiny. W przypadku emisji cząstek z obszaru obu rejonów 330 kg/godz. i wysokości inwersji 200 m... wówczas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délník 7"/>
          <p:cNvSpPr/>
          <p:nvPr/>
        </p:nvSpPr>
        <p:spPr>
          <a:xfrm>
            <a:off x="194048" y="4518186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Oba </a:t>
            </a:r>
            <a:r>
              <a:rPr lang="cs-CZ" sz="1400" b="1" dirty="0" err="1" smtClean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rejony</a:t>
            </a:r>
            <a:r>
              <a:rPr lang="cs-CZ" sz="1400" b="1" dirty="0" smtClean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cs-CZ" sz="1400" dirty="0" err="1" smtClean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Początkowy</a:t>
            </a:r>
            <a:r>
              <a:rPr lang="cs-CZ" sz="1400" dirty="0" smtClean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cs-CZ" sz="1400" baseline="-250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PM10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 = 50</a:t>
            </a:r>
            <a:r>
              <a:rPr lang="el-GR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 μ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g/m</a:t>
            </a:r>
            <a:r>
              <a:rPr lang="cs-CZ" sz="1400" baseline="300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          + 24h: c</a:t>
            </a:r>
            <a:r>
              <a:rPr lang="cs-CZ" sz="1400" baseline="-250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PM10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 = 107</a:t>
            </a:r>
            <a:r>
              <a:rPr lang="el-GR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 μ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g/m</a:t>
            </a:r>
            <a:r>
              <a:rPr lang="cs-CZ" sz="1400" baseline="300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           + 48h: c</a:t>
            </a:r>
            <a:r>
              <a:rPr lang="cs-CZ" sz="1400" baseline="-250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PM10 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= 114</a:t>
            </a:r>
            <a:r>
              <a:rPr lang="el-GR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 μ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g/m</a:t>
            </a:r>
            <a:r>
              <a:rPr lang="cs-CZ" sz="1400" baseline="300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Obdélník 8"/>
          <p:cNvSpPr/>
          <p:nvPr/>
        </p:nvSpPr>
        <p:spPr>
          <a:xfrm>
            <a:off x="228600" y="5029200"/>
            <a:ext cx="85773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OSTRAWA</a:t>
            </a:r>
            <a:r>
              <a:rPr lang="cs-CZ" sz="1400" b="1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cs-CZ" sz="1400" dirty="0" err="1" smtClean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Początkowy</a:t>
            </a:r>
            <a:r>
              <a:rPr lang="cs-CZ" sz="1400" dirty="0" smtClean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cs-CZ" sz="1400" baseline="-250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PM10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 = 50</a:t>
            </a:r>
            <a:r>
              <a:rPr lang="el-GR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 μ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g/m</a:t>
            </a:r>
            <a:r>
              <a:rPr lang="cs-CZ" sz="1400" baseline="300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            + 24h: c</a:t>
            </a:r>
            <a:r>
              <a:rPr lang="cs-CZ" sz="1400" baseline="-250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PM10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 = 149</a:t>
            </a:r>
            <a:r>
              <a:rPr lang="el-GR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 μ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g/m</a:t>
            </a:r>
            <a:r>
              <a:rPr lang="cs-CZ" sz="1400" baseline="300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           + 48h: c</a:t>
            </a:r>
            <a:r>
              <a:rPr lang="cs-CZ" sz="1400" baseline="-250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PM10 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= 249</a:t>
            </a:r>
            <a:r>
              <a:rPr lang="el-GR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 μ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g/m</a:t>
            </a:r>
            <a:r>
              <a:rPr lang="cs-CZ" sz="1400" baseline="300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cs-CZ" sz="1400" dirty="0">
                <a:solidFill>
                  <a:srgbClr val="02265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48000" y="6172200"/>
            <a:ext cx="6096000" cy="457200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Imisní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model/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Zdroj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: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Město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Ostrava,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studie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“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Sycení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inverzní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 </a:t>
            </a:r>
            <a:r>
              <a:rPr lang="en-US" sz="1600" dirty="0" err="1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vrstvy</a:t>
            </a:r>
            <a:r>
              <a:rPr lang="en-US" sz="1600" dirty="0">
                <a:solidFill>
                  <a:srgbClr val="02265F"/>
                </a:solidFill>
                <a:latin typeface="Avenir Roman" panose="02000503020000020003" pitchFamily="2" charset="0"/>
                <a:cs typeface="Arial"/>
              </a:rPr>
              <a:t>”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xmlns="" id="{83F97BEB-6401-9342-A6F0-64FAF91EB0EC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xmlns="" id="{D4D4149C-290E-8F4B-824E-9E75458D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xmlns="" id="{CBE86859-FB4C-A14E-8D23-250E587C6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330683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28600" y="1981200"/>
            <a:ext cx="4800600" cy="3581400"/>
          </a:xfrm>
        </p:spPr>
        <p:txBody>
          <a:bodyPr>
            <a:norm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Wpływ podstawowy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Źródła przemysłu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Ogrzewanie domu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Transport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Transmis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ja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Tło naturalne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(EU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>
              <a:buFontTx/>
              <a:buChar char="-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Procesy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wtórne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“?”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639762"/>
          </a:xfrm>
        </p:spPr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Co wpływa na powietrze w województwie morawsko-śląskim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52600"/>
            <a:ext cx="5410200" cy="35814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3810000" y="6172200"/>
            <a:ext cx="5334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Tx/>
              <a:buNone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627063" indent="-169863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0302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482725" indent="-11112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1944688" indent="-115888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>
                <a:latin typeface="Avenir Roman" panose="02000503020000020003" pitchFamily="2" charset="0"/>
                <a:cs typeface="Arial"/>
              </a:rPr>
              <a:t>Emisně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1600" dirty="0" err="1">
                <a:latin typeface="Avenir Roman" panose="02000503020000020003" pitchFamily="2" charset="0"/>
                <a:cs typeface="Arial"/>
              </a:rPr>
              <a:t>imisní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 model/ </a:t>
            </a:r>
            <a:r>
              <a:rPr lang="en-US" sz="1600" dirty="0" err="1">
                <a:latin typeface="Avenir Roman" panose="02000503020000020003" pitchFamily="2" charset="0"/>
                <a:cs typeface="Arial"/>
              </a:rPr>
              <a:t>Zdroj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: KÚ MSK, </a:t>
            </a:r>
            <a:r>
              <a:rPr lang="en-US" sz="1600" dirty="0" err="1">
                <a:latin typeface="Avenir Roman" panose="02000503020000020003" pitchFamily="2" charset="0"/>
                <a:cs typeface="Arial"/>
              </a:rPr>
              <a:t>Situační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1600" dirty="0" err="1">
                <a:latin typeface="Avenir Roman" panose="02000503020000020003" pitchFamily="2" charset="0"/>
                <a:cs typeface="Arial"/>
              </a:rPr>
              <a:t>zpráva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 2012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xmlns="" id="{9C95FAA3-249C-9340-9FF3-FE755F8173D5}"/>
              </a:ext>
            </a:extLst>
          </p:cNvPr>
          <p:cNvGrpSpPr/>
          <p:nvPr/>
        </p:nvGrpSpPr>
        <p:grpSpPr>
          <a:xfrm>
            <a:off x="0" y="6044980"/>
            <a:ext cx="9144000" cy="813020"/>
            <a:chOff x="0" y="6044980"/>
            <a:chExt cx="9144000" cy="813020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xmlns="" id="{28603796-649C-2B49-A9D3-A99838DC4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306" y="6051228"/>
              <a:ext cx="658694" cy="806772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046B0A93-2614-D04C-AFC1-43F05C42B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44980"/>
              <a:ext cx="8485306" cy="813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181324583"/>
      </p:ext>
    </p:extLst>
  </p:cSld>
  <p:clrMapOvr>
    <a:masterClrMapping/>
  </p:clrMapOvr>
</p:sld>
</file>

<file path=ppt/theme/theme1.xml><?xml version="1.0" encoding="utf-8"?>
<a:theme xmlns:a="http://schemas.openxmlformats.org/drawingml/2006/main" name="prednaska bilek vsb">
  <a:themeElements>
    <a:clrScheme name="organic_molecules">
      <a:dk1>
        <a:sysClr val="windowText" lastClr="000000"/>
      </a:dk1>
      <a:lt1>
        <a:sysClr val="window" lastClr="FFFFFF"/>
      </a:lt1>
      <a:dk2>
        <a:srgbClr val="03327F"/>
      </a:dk2>
      <a:lt2>
        <a:srgbClr val="C2D9FE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5ECE71"/>
      </a:accent5>
      <a:accent6>
        <a:srgbClr val="319B3B"/>
      </a:accent6>
      <a:hlink>
        <a:srgbClr val="087BDA"/>
      </a:hlink>
      <a:folHlink>
        <a:srgbClr val="A984E0"/>
      </a:folHlink>
    </a:clrScheme>
    <a:fontScheme name="Organic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C31007B-A76D-4FF3-95F4-4A4380F875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prednaska bilek vsb.potx</Template>
  <TotalTime>5716</TotalTime>
  <Words>968</Words>
  <Application>Microsoft Office PowerPoint</Application>
  <PresentationFormat>Předvádění na obrazovce (4:3)</PresentationFormat>
  <Paragraphs>138</Paragraphs>
  <Slides>24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5" baseType="lpstr">
      <vt:lpstr>Arial</vt:lpstr>
      <vt:lpstr>Times New Roman</vt:lpstr>
      <vt:lpstr>Perpetua</vt:lpstr>
      <vt:lpstr>Calibri</vt:lpstr>
      <vt:lpstr>Avenir Roman</vt:lpstr>
      <vt:lpstr>Segoe UI</vt:lpstr>
      <vt:lpstr>American Typewriter Condensed</vt:lpstr>
      <vt:lpstr>American Typewriter</vt:lpstr>
      <vt:lpstr>MS PGothic</vt:lpstr>
      <vt:lpstr>prednaska bilek vsb</vt:lpstr>
      <vt:lpstr>Dokument aplikace Microsoft Office Word</vt:lpstr>
      <vt:lpstr>Powietrze na pograniczu czesko-polskim   występowanie cząstek w środowisku</vt:lpstr>
      <vt:lpstr>Snímek 2</vt:lpstr>
      <vt:lpstr>Sytuacja w województwie morawsko-śląskim i Ostrawie</vt:lpstr>
      <vt:lpstr>Czysty obszar i smog</vt:lpstr>
      <vt:lpstr>Powstanie i przebieg sytuacji smogowej</vt:lpstr>
      <vt:lpstr>Granice nie istnieją – powietrze jest wspólne </vt:lpstr>
      <vt:lpstr>Snímek 7</vt:lpstr>
      <vt:lpstr>Model Box</vt:lpstr>
      <vt:lpstr>Co wpływa na powietrze w województwie morawsko-śląskim </vt:lpstr>
      <vt:lpstr>Najważniejsze źródła przemysłowe </vt:lpstr>
      <vt:lpstr>OBNIŻANIE EMISJI</vt:lpstr>
      <vt:lpstr>Snímek 12</vt:lpstr>
      <vt:lpstr>Na co możemy mieć wpływ?</vt:lpstr>
      <vt:lpstr>Ogrzewanie domu </vt:lpstr>
      <vt:lpstr>Transport</vt:lpstr>
      <vt:lpstr>Transport dalekobieżny</vt:lpstr>
      <vt:lpstr>Snímek 17</vt:lpstr>
      <vt:lpstr>Tło naturalne dla aerozoli atmosferycznych </vt:lpstr>
      <vt:lpstr>Trajektorie</vt:lpstr>
      <vt:lpstr>Snímek 20</vt:lpstr>
      <vt:lpstr>Snímek 21</vt:lpstr>
      <vt:lpstr>Snímek 22</vt:lpstr>
      <vt:lpstr>Snímek 23</vt:lpstr>
      <vt:lpstr>Snímek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keywords/>
  <cp:lastModifiedBy>PC</cp:lastModifiedBy>
  <cp:revision>210</cp:revision>
  <dcterms:modified xsi:type="dcterms:W3CDTF">2018-07-19T12:18:12Z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TC018572739991</vt:lpwstr>
  </property>
</Properties>
</file>