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2"/>
  </p:sldMasterIdLst>
  <p:notesMasterIdLst>
    <p:notesMasterId r:id="rId27"/>
  </p:notesMasterIdLst>
  <p:handoutMasterIdLst>
    <p:handoutMasterId r:id="rId28"/>
  </p:handoutMasterIdLst>
  <p:sldIdLst>
    <p:sldId id="256" r:id="rId3"/>
    <p:sldId id="318" r:id="rId4"/>
    <p:sldId id="262" r:id="rId5"/>
    <p:sldId id="293" r:id="rId6"/>
    <p:sldId id="296" r:id="rId7"/>
    <p:sldId id="295" r:id="rId8"/>
    <p:sldId id="315" r:id="rId9"/>
    <p:sldId id="294" r:id="rId10"/>
    <p:sldId id="280" r:id="rId11"/>
    <p:sldId id="281" r:id="rId12"/>
    <p:sldId id="317" r:id="rId13"/>
    <p:sldId id="316" r:id="rId14"/>
    <p:sldId id="310" r:id="rId15"/>
    <p:sldId id="283" r:id="rId16"/>
    <p:sldId id="284" r:id="rId17"/>
    <p:sldId id="285" r:id="rId18"/>
    <p:sldId id="301" r:id="rId19"/>
    <p:sldId id="286" r:id="rId20"/>
    <p:sldId id="297" r:id="rId21"/>
    <p:sldId id="304" r:id="rId22"/>
    <p:sldId id="305" r:id="rId23"/>
    <p:sldId id="306" r:id="rId24"/>
    <p:sldId id="307" r:id="rId25"/>
    <p:sldId id="31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43" autoAdjust="0"/>
  </p:normalViewPr>
  <p:slideViewPr>
    <p:cSldViewPr>
      <p:cViewPr varScale="1">
        <p:scale>
          <a:sx n="120" d="100"/>
          <a:sy n="120" d="100"/>
        </p:scale>
        <p:origin x="14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532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Microsoft_Excelu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rot="0"/>
          <a:lstStyle/>
          <a:p>
            <a:endParaRPr lang="en-US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8.2181299999999999E-2"/>
          <c:y val="5.9072899999999998E-2"/>
          <c:w val="0.91210999999999998"/>
          <c:h val="0.753609357258521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TZL (kt/rok)</c:v>
                </c:pt>
              </c:strCache>
            </c:strRef>
          </c:tx>
          <c:spPr>
            <a:solidFill>
              <a:srgbClr val="AD1F3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Avenir Roman" panose="02000503020000020003" pitchFamily="2" charset="0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Sheet1!$A$2:$A$14</c:f>
              <c:strCache>
                <c:ptCount val="13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1989</c:v>
                </c:pt>
                <c:pt idx="4">
                  <c:v>1993</c:v>
                </c:pt>
                <c:pt idx="5">
                  <c:v>1999</c:v>
                </c:pt>
                <c:pt idx="6">
                  <c:v>2003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325</c:v>
                </c:pt>
                <c:pt idx="1">
                  <c:v>260</c:v>
                </c:pt>
                <c:pt idx="2">
                  <c:v>175</c:v>
                </c:pt>
                <c:pt idx="3">
                  <c:v>125</c:v>
                </c:pt>
                <c:pt idx="4">
                  <c:v>68</c:v>
                </c:pt>
                <c:pt idx="5">
                  <c:v>8.1</c:v>
                </c:pt>
                <c:pt idx="6">
                  <c:v>6.6</c:v>
                </c:pt>
                <c:pt idx="7">
                  <c:v>6.4</c:v>
                </c:pt>
                <c:pt idx="8">
                  <c:v>4.5</c:v>
                </c:pt>
                <c:pt idx="9">
                  <c:v>4.8</c:v>
                </c:pt>
                <c:pt idx="10">
                  <c:v>3.73</c:v>
                </c:pt>
                <c:pt idx="11">
                  <c:v>3.66</c:v>
                </c:pt>
                <c:pt idx="12">
                  <c:v>3.85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74-B049-BFE5-A22752FA50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-2097096360"/>
        <c:axId val="-2097067384"/>
      </c:barChart>
      <c:catAx>
        <c:axId val="-20970963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-5400000" vert="horz"/>
          <a:lstStyle/>
          <a:p>
            <a:pPr>
              <a:defRPr>
                <a:latin typeface="Avenir Roman" panose="02000503020000020003" pitchFamily="2" charset="0"/>
              </a:defRPr>
            </a:pPr>
            <a:endParaRPr lang="cs-CZ"/>
          </a:p>
        </c:txPr>
        <c:crossAx val="-2097067384"/>
        <c:crosses val="autoZero"/>
        <c:auto val="1"/>
        <c:lblAlgn val="ctr"/>
        <c:lblOffset val="100"/>
        <c:noMultiLvlLbl val="1"/>
      </c:catAx>
      <c:valAx>
        <c:axId val="-2097067384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>
                <a:latin typeface="Avenir Roman" panose="02000503020000020003" pitchFamily="2" charset="0"/>
              </a:defRPr>
            </a:pPr>
            <a:endParaRPr lang="cs-CZ"/>
          </a:p>
        </c:txPr>
        <c:crossAx val="-2097096360"/>
        <c:crosses val="autoZero"/>
        <c:crossBetween val="between"/>
        <c:majorUnit val="100"/>
        <c:minorUnit val="5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cs-CZ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6/19/18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62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6/19/18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umožňuje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provést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modelováni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pohybu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vzdušne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sledovaným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územím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každy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den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hodnoceného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roku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reprezentativni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brán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2011.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Výstupem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této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části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je: 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• • •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postupy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geostatických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analýz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̌. „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kriging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metody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doplněny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odbornými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odhady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znečištěni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oblastech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nedostatečnou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síti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imisního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monitoringu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  <a:p>
            <a:endParaRPr lang="en-US" dirty="0"/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mapovy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zákres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trasy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vzdušne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přicházejíci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Ostravu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každy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hodnoceny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den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analýza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potencionálních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znečišťovatelu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̊ 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přicházejíci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vzdušne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masy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statisticke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vyhodnoceni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směru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̊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trajektorii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vzduchu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přicházejícího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Ostravu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statisticke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hodnoceni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emisni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vydatnosti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zdroju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̊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znečišťováni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podél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vypočtených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trajektorii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27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84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Studie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pro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Ostravu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 err="1">
                <a:latin typeface="Perpetua" pitchFamily="18" charset="0"/>
                <a:ea typeface="+mj-ea"/>
                <a:cs typeface="+mj-cs"/>
              </a:rPr>
              <a:t>Tabulka</a:t>
            </a:r>
            <a:r>
              <a:rPr lang="en-US" sz="1200" dirty="0">
                <a:latin typeface="Perpetua" pitchFamily="18" charset="0"/>
                <a:ea typeface="+mj-ea"/>
                <a:cs typeface="+mj-cs"/>
              </a:rPr>
              <a:t> </a:t>
            </a:r>
            <a:r>
              <a:rPr lang="en-US" sz="1200" dirty="0" err="1">
                <a:latin typeface="Perpetua" pitchFamily="18" charset="0"/>
                <a:ea typeface="+mj-ea"/>
                <a:cs typeface="+mj-cs"/>
              </a:rPr>
              <a:t>celkem</a:t>
            </a:r>
            <a:endParaRPr lang="en-US" sz="1200" dirty="0">
              <a:latin typeface="Perpetua" pitchFamily="18" charset="0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Metodika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 err="1">
                <a:latin typeface="Perpetua" pitchFamily="18" charset="0"/>
                <a:ea typeface="+mj-ea"/>
                <a:cs typeface="+mj-cs"/>
              </a:rPr>
              <a:t>Obrázky</a:t>
            </a:r>
            <a:r>
              <a:rPr lang="en-US" sz="1200" dirty="0">
                <a:latin typeface="Perpetua" pitchFamily="18" charset="0"/>
                <a:ea typeface="+mj-ea"/>
                <a:cs typeface="+mj-cs"/>
              </a:rPr>
              <a:t> </a:t>
            </a:r>
            <a:r>
              <a:rPr lang="en-US" sz="1200" dirty="0" err="1">
                <a:latin typeface="Perpetua" pitchFamily="18" charset="0"/>
                <a:ea typeface="+mj-ea"/>
                <a:cs typeface="+mj-cs"/>
              </a:rPr>
              <a:t>trajektorií</a:t>
            </a:r>
            <a:endParaRPr lang="en-US" sz="1200" dirty="0">
              <a:latin typeface="Perpetua" pitchFamily="18" charset="0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Odkaz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na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novou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studii</a:t>
            </a:r>
            <a:endParaRPr kumimoji="0" lang="en-US" sz="1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63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5286600"/>
            <a:ext cx="7772400" cy="860425"/>
          </a:xfrm>
        </p:spPr>
        <p:txBody>
          <a:bodyPr anchor="b" anchorCtr="0"/>
          <a:lstStyle>
            <a:lvl1pPr algn="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1600" y="6005400"/>
            <a:ext cx="7753800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7526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733200"/>
            <a:ext cx="8229600" cy="639762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192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5181600"/>
            <a:ext cx="3962400" cy="3381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81000"/>
            <a:ext cx="9144000" cy="4724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19600" y="5486400"/>
            <a:ext cx="3962400" cy="804862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FB56E-9CA9-7C4D-B28A-80DCA8F3D260}" type="datetimeFigureOut">
              <a:rPr lang="en-US"/>
              <a:pPr>
                <a:defRPr/>
              </a:pPr>
              <a:t>6/19/18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AC6E5-851C-1D46-995B-B44340F2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37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880110" y="2708910"/>
            <a:ext cx="5120640" cy="1062990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800" cap="all">
                <a:solidFill>
                  <a:srgbClr val="AD1F30"/>
                </a:solidFill>
              </a:rPr>
              <a:t>Text názvu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880110" y="3829050"/>
            <a:ext cx="5120640" cy="20574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FontTx/>
              <a:buNone/>
              <a:defRPr sz="2500"/>
            </a:lvl1pPr>
            <a:lvl2pPr marL="0" indent="0">
              <a:spcBef>
                <a:spcPts val="0"/>
              </a:spcBef>
              <a:buSzTx/>
              <a:buFontTx/>
              <a:buNone/>
              <a:defRPr sz="2500"/>
            </a:lvl2pPr>
            <a:lvl3pPr marL="0" indent="0">
              <a:spcBef>
                <a:spcPts val="0"/>
              </a:spcBef>
              <a:buSzTx/>
              <a:buFontTx/>
              <a:buNone/>
              <a:defRPr sz="2500"/>
            </a:lvl3pPr>
            <a:lvl4pPr marL="0" indent="0">
              <a:spcBef>
                <a:spcPts val="0"/>
              </a:spcBef>
              <a:buSzTx/>
              <a:buFontTx/>
              <a:buNone/>
              <a:defRPr sz="2500"/>
            </a:lvl4pPr>
            <a:lvl5pPr marL="0" indent="0">
              <a:spcBef>
                <a:spcPts val="0"/>
              </a:spcBef>
              <a:buSzTx/>
              <a:buFontTx/>
              <a:buNone/>
              <a:defRPr sz="25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E7D1BA"/>
                </a:solidFill>
              </a:rPr>
              <a:t>Text úrovně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E7D1BA"/>
                </a:solidFill>
              </a:rPr>
              <a:t>Text úrovně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E7D1BA"/>
                </a:solidFill>
              </a:rPr>
              <a:t>Text úrovně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E7D1BA"/>
                </a:solidFill>
              </a:rPr>
              <a:t>Text úrovně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E7D1BA"/>
                </a:solidFill>
              </a:rPr>
              <a:t>Text úrovně 5</a:t>
            </a:r>
          </a:p>
        </p:txBody>
      </p:sp>
    </p:spTree>
    <p:extLst>
      <p:ext uri="{BB962C8B-B14F-4D97-AF65-F5344CB8AC3E}">
        <p14:creationId xmlns:p14="http://schemas.microsoft.com/office/powerpoint/2010/main" val="291301777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3200"/>
            <a:ext cx="8229600" cy="639762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192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1200" y="1981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2400" baseline="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229600" cy="639762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480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809400"/>
            <a:ext cx="8229600" cy="639762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95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752601"/>
            <a:ext cx="57150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733200"/>
            <a:ext cx="8229600" cy="639762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192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3528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352800"/>
            <a:ext cx="57150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809400"/>
            <a:ext cx="8229600" cy="639762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95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385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198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cxnSp>
        <p:nvCxnSpPr>
          <p:cNvPr id="13" name="Straight Connector 12"/>
          <p:cNvCxnSpPr>
            <a:endCxn id="9" idx="3"/>
          </p:cNvCxnSpPr>
          <p:nvPr userDrawn="1"/>
        </p:nvCxnSpPr>
        <p:spPr>
          <a:xfrm rot="5400000">
            <a:off x="1650603" y="3303191"/>
            <a:ext cx="3100388" cy="794"/>
          </a:xfrm>
          <a:prstGeom prst="line">
            <a:avLst/>
          </a:prstGeom>
          <a:ln w="25400">
            <a:solidFill>
              <a:schemeClr val="accent4">
                <a:lumMod val="7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rot="5400000">
            <a:off x="3963591" y="3809602"/>
            <a:ext cx="4114007" cy="1588"/>
          </a:xfrm>
          <a:prstGeom prst="line">
            <a:avLst/>
          </a:prstGeom>
          <a:ln w="25400">
            <a:solidFill>
              <a:schemeClr val="accent4">
                <a:lumMod val="7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385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32004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57400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57400"/>
            <a:ext cx="4041775" cy="40687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648200" y="17526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32004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733200"/>
            <a:ext cx="8229600" cy="639762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192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733200"/>
            <a:ext cx="8229600" cy="639762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192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4400" y="655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3" r:id="rId13"/>
    <p:sldLayoutId id="2147483664" r:id="rId1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baseline="0">
          <a:solidFill>
            <a:schemeClr val="tx2">
              <a:lumMod val="75000"/>
            </a:schemeClr>
          </a:solidFill>
          <a:latin typeface="+mj-lt"/>
          <a:ea typeface="+mj-ea"/>
          <a:cs typeface="Segoe UI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None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Char char="•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Microsoft_Wordu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4935" y="838200"/>
            <a:ext cx="9144000" cy="2438400"/>
          </a:xfrm>
        </p:spPr>
        <p:txBody>
          <a:bodyPr/>
          <a:lstStyle/>
          <a:p>
            <a:pPr algn="ctr"/>
            <a:r>
              <a:rPr lang="cs-CZ" dirty="0">
                <a:latin typeface="Avenir Roman" panose="02000503020000020003" pitchFamily="2" charset="0"/>
              </a:rPr>
              <a:t>Ovzduší na </a:t>
            </a:r>
            <a:r>
              <a:rPr lang="cs-CZ" dirty="0" err="1">
                <a:latin typeface="Avenir Roman" panose="02000503020000020003" pitchFamily="2" charset="0"/>
              </a:rPr>
              <a:t>českopolském</a:t>
            </a:r>
            <a:r>
              <a:rPr lang="cs-CZ" dirty="0">
                <a:latin typeface="Avenir Roman" panose="02000503020000020003" pitchFamily="2" charset="0"/>
              </a:rPr>
              <a:t> pohraničí</a:t>
            </a:r>
            <a:br>
              <a:rPr lang="cs-CZ" dirty="0">
                <a:latin typeface="Avenir Roman" panose="02000503020000020003" pitchFamily="2" charset="0"/>
              </a:rPr>
            </a:br>
            <a:br>
              <a:rPr lang="cs-CZ" dirty="0">
                <a:latin typeface="Avenir Roman" panose="02000503020000020003" pitchFamily="2" charset="0"/>
              </a:rPr>
            </a:br>
            <a:r>
              <a:rPr lang="cs-CZ" sz="1800" dirty="0">
                <a:latin typeface="Avenir Roman" panose="02000503020000020003" pitchFamily="2" charset="0"/>
              </a:rPr>
              <a:t>výskyt částic v prostředí</a:t>
            </a:r>
            <a:endParaRPr lang="en-US" sz="1800" dirty="0">
              <a:latin typeface="Avenir Roman" panose="02000503020000020003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0" y="4114800"/>
            <a:ext cx="76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0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65" y="4761248"/>
            <a:ext cx="89916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cs-CZ" sz="1400" dirty="0">
                <a:latin typeface="Avenir Roman" panose="02000503020000020003" pitchFamily="2" charset="0"/>
              </a:rPr>
              <a:t>Ochrana ovzduší - Zvyšování kvalifikace absolventů v oblasti </a:t>
            </a:r>
            <a:r>
              <a:rPr lang="cs-CZ" sz="1400" dirty="0" err="1">
                <a:latin typeface="Avenir Roman" panose="02000503020000020003" pitchFamily="2" charset="0"/>
              </a:rPr>
              <a:t>enviromentu</a:t>
            </a:r>
            <a:endParaRPr lang="cs-CZ" sz="1400" dirty="0">
              <a:latin typeface="Avenir Roman" panose="02000503020000020003" pitchFamily="2" charset="0"/>
            </a:endParaRPr>
          </a:p>
          <a:p>
            <a:r>
              <a:rPr lang="cs-CZ" sz="1400" dirty="0" err="1">
                <a:latin typeface="Avenir Roman" panose="02000503020000020003" pitchFamily="2" charset="0"/>
              </a:rPr>
              <a:t>Ochrona</a:t>
            </a:r>
            <a:r>
              <a:rPr lang="cs-CZ" sz="1400" dirty="0">
                <a:latin typeface="Avenir Roman" panose="02000503020000020003" pitchFamily="2" charset="0"/>
              </a:rPr>
              <a:t> </a:t>
            </a:r>
            <a:r>
              <a:rPr lang="cs-CZ" sz="1400" dirty="0" err="1">
                <a:latin typeface="Avenir Roman" panose="02000503020000020003" pitchFamily="2" charset="0"/>
              </a:rPr>
              <a:t>powietrza</a:t>
            </a:r>
            <a:r>
              <a:rPr lang="cs-CZ" sz="1400" dirty="0">
                <a:latin typeface="Avenir Roman" panose="02000503020000020003" pitchFamily="2" charset="0"/>
              </a:rPr>
              <a:t> - </a:t>
            </a:r>
            <a:r>
              <a:rPr lang="cs-CZ" sz="1400" dirty="0" err="1">
                <a:latin typeface="Avenir Roman" panose="02000503020000020003" pitchFamily="2" charset="0"/>
              </a:rPr>
              <a:t>Podnoszenie</a:t>
            </a:r>
            <a:r>
              <a:rPr lang="cs-CZ" sz="1400" dirty="0">
                <a:latin typeface="Avenir Roman" panose="02000503020000020003" pitchFamily="2" charset="0"/>
              </a:rPr>
              <a:t> </a:t>
            </a:r>
            <a:r>
              <a:rPr lang="cs-CZ" sz="1400" dirty="0" err="1">
                <a:latin typeface="Avenir Roman" panose="02000503020000020003" pitchFamily="2" charset="0"/>
              </a:rPr>
              <a:t>kwalifikacji</a:t>
            </a:r>
            <a:r>
              <a:rPr lang="cs-CZ" sz="1400" dirty="0">
                <a:latin typeface="Avenir Roman" panose="02000503020000020003" pitchFamily="2" charset="0"/>
              </a:rPr>
              <a:t> </a:t>
            </a:r>
            <a:r>
              <a:rPr lang="cs-CZ" sz="1400" dirty="0" err="1">
                <a:latin typeface="Avenir Roman" panose="02000503020000020003" pitchFamily="2" charset="0"/>
              </a:rPr>
              <a:t>absolwentów</a:t>
            </a:r>
            <a:r>
              <a:rPr lang="cs-CZ" sz="1400" dirty="0">
                <a:latin typeface="Avenir Roman" panose="02000503020000020003" pitchFamily="2" charset="0"/>
              </a:rPr>
              <a:t> </a:t>
            </a:r>
            <a:r>
              <a:rPr lang="cs-CZ" sz="1400" dirty="0" err="1">
                <a:latin typeface="Avenir Roman" panose="02000503020000020003" pitchFamily="2" charset="0"/>
              </a:rPr>
              <a:t>w</a:t>
            </a:r>
            <a:r>
              <a:rPr lang="cs-CZ" sz="1400" dirty="0">
                <a:latin typeface="Avenir Roman" panose="02000503020000020003" pitchFamily="2" charset="0"/>
              </a:rPr>
              <a:t> </a:t>
            </a:r>
            <a:r>
              <a:rPr lang="cs-CZ" sz="1400" dirty="0" err="1">
                <a:latin typeface="Avenir Roman" panose="02000503020000020003" pitchFamily="2" charset="0"/>
              </a:rPr>
              <a:t>dziedzinie</a:t>
            </a:r>
            <a:r>
              <a:rPr lang="cs-CZ" sz="1400" dirty="0">
                <a:latin typeface="Avenir Roman" panose="02000503020000020003" pitchFamily="2" charset="0"/>
              </a:rPr>
              <a:t> </a:t>
            </a:r>
            <a:r>
              <a:rPr lang="cs-CZ" sz="1400" dirty="0" err="1">
                <a:latin typeface="Avenir Roman" panose="02000503020000020003" pitchFamily="2" charset="0"/>
              </a:rPr>
              <a:t>edukacji</a:t>
            </a:r>
            <a:r>
              <a:rPr lang="cs-CZ" sz="1400" dirty="0">
                <a:latin typeface="Avenir Roman" panose="02000503020000020003" pitchFamily="2" charset="0"/>
              </a:rPr>
              <a:t> </a:t>
            </a:r>
            <a:r>
              <a:rPr lang="cs-CZ" sz="1400" dirty="0" err="1">
                <a:latin typeface="Avenir Roman" panose="02000503020000020003" pitchFamily="2" charset="0"/>
              </a:rPr>
              <a:t>ekologicznej</a:t>
            </a:r>
            <a:endParaRPr lang="cs-CZ" sz="1400" dirty="0">
              <a:latin typeface="Avenir Roman" panose="02000503020000020003" pitchFamily="2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734A90D-8CC4-0949-A58E-597943B94E64}"/>
              </a:ext>
            </a:extLst>
          </p:cNvPr>
          <p:cNvSpPr/>
          <p:nvPr/>
        </p:nvSpPr>
        <p:spPr>
          <a:xfrm>
            <a:off x="5316" y="5675648"/>
            <a:ext cx="7086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1400" dirty="0">
                <a:solidFill>
                  <a:srgbClr val="000000"/>
                </a:solidFill>
                <a:latin typeface="Avenir Roman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Číslo projektu CZ.11.3.119/0.0/0.0/16_010/0000990</a:t>
            </a:r>
            <a:endParaRPr lang="cs-CZ" sz="1400" dirty="0">
              <a:effectLst/>
              <a:latin typeface="Avenir Roman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FF17D7B1-3FE7-A947-85D1-8F0246C70E72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F24BA46B-113D-4E48-AF82-F19E6F90F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2F578AAF-F945-8647-B0D0-8071135BC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639762"/>
          </a:xfrm>
        </p:spPr>
        <p:txBody>
          <a:bodyPr/>
          <a:lstStyle/>
          <a:p>
            <a:r>
              <a:rPr lang="en-US" dirty="0" err="1">
                <a:latin typeface="Avenir Roman" panose="02000503020000020003" pitchFamily="2" charset="0"/>
                <a:cs typeface="Arial"/>
              </a:rPr>
              <a:t>Nejvýznamnější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průmyslové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zdroje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034233"/>
            <a:ext cx="8153400" cy="457200"/>
          </a:xfrm>
        </p:spPr>
        <p:txBody>
          <a:bodyPr/>
          <a:lstStyle/>
          <a:p>
            <a:r>
              <a:rPr lang="en-US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(REZZO)   v MSK </a:t>
            </a:r>
            <a:r>
              <a:rPr lang="en-US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cca</a:t>
            </a:r>
            <a:r>
              <a:rPr lang="en-US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3 t </a:t>
            </a:r>
            <a:r>
              <a:rPr lang="en-US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denně</a:t>
            </a:r>
            <a:endParaRPr lang="en-US" dirty="0">
              <a:solidFill>
                <a:srgbClr val="02265F"/>
              </a:solidFill>
              <a:latin typeface="Avenir Roman" panose="02000503020000020003" pitchFamily="2" charset="0"/>
              <a:cs typeface="Arial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7067388"/>
              </p:ext>
            </p:extLst>
          </p:nvPr>
        </p:nvGraphicFramePr>
        <p:xfrm>
          <a:off x="533400" y="1675445"/>
          <a:ext cx="6324600" cy="364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Document" r:id="rId3" imgW="6324600" imgH="3644900" progId="Word.Document.12">
                  <p:embed/>
                </p:oleObj>
              </mc:Choice>
              <mc:Fallback>
                <p:oleObj name="Document" r:id="rId3" imgW="6324600" imgH="3644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1675445"/>
                        <a:ext cx="6324600" cy="364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3400" y="5511580"/>
            <a:ext cx="59436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2265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rial"/>
              </a:rPr>
              <a:t>Nejpřísněji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265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2265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rial"/>
              </a:rPr>
              <a:t>kontrolovaná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265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2265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rial"/>
              </a:rPr>
              <a:t>skupina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265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rial"/>
              </a:rPr>
              <a:t> v ČR,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2265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rial"/>
              </a:rPr>
              <a:t>tvrdší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2265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2265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rial"/>
              </a:rPr>
              <a:t>limity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2265F"/>
              </a:solidFill>
              <a:effectLst/>
              <a:uLnTx/>
              <a:uFillTx/>
              <a:latin typeface="Avenir Roman" panose="02000503020000020003" pitchFamily="2" charset="0"/>
              <a:ea typeface="+mj-ea"/>
              <a:cs typeface="Arial"/>
            </a:endParaRP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21FA452C-8D24-CD4B-914D-A2E882438768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A1C9F34F-667A-8949-8E30-CBE6ED5D8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0D71E4EC-3D09-7947-9C39-1C1FACECD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2714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228600" y="685800"/>
            <a:ext cx="8412480" cy="1013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20" tIns="45720" rIns="45720" bIns="45720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400" dirty="0">
                <a:latin typeface="Avenir Roman" panose="02000503020000020003" pitchFamily="2" charset="0"/>
                <a:ea typeface="American Typewriter Condensed"/>
                <a:cs typeface="Arial"/>
                <a:sym typeface="American Typewriter Condensed"/>
              </a:rPr>
              <a:t>Kvalita ovzduší na Ostravsku od roku 1989 výrazně zlepšila, přesto se jedná o největší oblast ze zhoršenou kvalitou ovzduší v ČR a v Evropě. </a:t>
            </a:r>
          </a:p>
          <a:p>
            <a:pPr marR="411480">
              <a:lnSpc>
                <a:spcPct val="115000"/>
              </a:lnSpc>
              <a:defRPr sz="1800">
                <a:solidFill>
                  <a:srgbClr val="000000"/>
                </a:solidFill>
              </a:defRPr>
            </a:pPr>
            <a:r>
              <a:rPr sz="1400" dirty="0">
                <a:latin typeface="Avenir Roman" panose="02000503020000020003" pitchFamily="2" charset="0"/>
                <a:ea typeface="American Typewriter Condensed"/>
                <a:cs typeface="Arial"/>
                <a:sym typeface="American Typewriter Condensed"/>
              </a:rPr>
              <a:t>Trend snižování koncentrací suspendovaných částic PM</a:t>
            </a:r>
            <a:r>
              <a:rPr sz="1400" baseline="-5999" dirty="0">
                <a:latin typeface="Avenir Roman" panose="02000503020000020003" pitchFamily="2" charset="0"/>
                <a:ea typeface="American Typewriter Condensed"/>
                <a:cs typeface="Arial"/>
                <a:sym typeface="American Typewriter Condensed"/>
              </a:rPr>
              <a:t>10</a:t>
            </a:r>
            <a:r>
              <a:rPr sz="1400" dirty="0">
                <a:latin typeface="Avenir Roman" panose="02000503020000020003" pitchFamily="2" charset="0"/>
                <a:ea typeface="American Typewriter Condensed"/>
                <a:cs typeface="Arial"/>
                <a:sym typeface="American Typewriter Condensed"/>
              </a:rPr>
              <a:t> je trvalý, v regionu však přetrvávají vysoké koncentrace benzo(a)pyrenu. </a:t>
            </a:r>
          </a:p>
        </p:txBody>
      </p:sp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152400" y="-531496"/>
            <a:ext cx="5120641" cy="1062991"/>
          </a:xfrm>
          <a:prstGeom prst="rect">
            <a:avLst/>
          </a:prstGeom>
        </p:spPr>
        <p:txBody>
          <a:bodyPr/>
          <a:lstStyle>
            <a:lvl1pPr marR="457200" algn="just">
              <a:lnSpc>
                <a:spcPct val="110000"/>
              </a:lnSpc>
              <a:spcBef>
                <a:spcPts val="600"/>
              </a:spcBef>
              <a:defRPr sz="2600" cap="none">
                <a:solidFill>
                  <a:srgbClr val="C82506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2300" dirty="0">
                <a:solidFill>
                  <a:srgbClr val="660066"/>
                </a:solidFill>
                <a:latin typeface="Avenir Roman" panose="02000503020000020003" pitchFamily="2" charset="0"/>
                <a:cs typeface="Arial"/>
              </a:rPr>
              <a:t>SNIŽOVÁNÍ EMISÍ</a:t>
            </a:r>
            <a:endParaRPr sz="2300" dirty="0">
              <a:solidFill>
                <a:srgbClr val="660066"/>
              </a:solidFill>
              <a:latin typeface="Avenir Roman" panose="02000503020000020003" pitchFamily="2" charset="0"/>
              <a:cs typeface="Arial"/>
            </a:endParaRPr>
          </a:p>
        </p:txBody>
      </p:sp>
      <p:pic>
        <p:nvPicPr>
          <p:cNvPr id="59" name="pasted-image.pdf"/>
          <p:cNvPicPr/>
          <p:nvPr/>
        </p:nvPicPr>
        <p:blipFill>
          <a:blip r:embed="rId2">
            <a:extLst/>
          </a:blip>
          <a:srcRect b="3969"/>
          <a:stretch>
            <a:fillRect/>
          </a:stretch>
        </p:blipFill>
        <p:spPr>
          <a:xfrm>
            <a:off x="5294376" y="2201185"/>
            <a:ext cx="3566161" cy="2875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7063" y="2337435"/>
            <a:ext cx="2468881" cy="218313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1" name="Chart 61"/>
          <p:cNvGraphicFramePr/>
          <p:nvPr>
            <p:extLst>
              <p:ext uri="{D42A27DB-BD31-4B8C-83A1-F6EECF244321}">
                <p14:modId xmlns:p14="http://schemas.microsoft.com/office/powerpoint/2010/main" val="2451750586"/>
              </p:ext>
            </p:extLst>
          </p:nvPr>
        </p:nvGraphicFramePr>
        <p:xfrm>
          <a:off x="381000" y="1682788"/>
          <a:ext cx="70104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2" name="Shape 62"/>
          <p:cNvSpPr/>
          <p:nvPr/>
        </p:nvSpPr>
        <p:spPr>
          <a:xfrm>
            <a:off x="6239580" y="3869026"/>
            <a:ext cx="1042914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2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E7D1BA"/>
                </a:solidFill>
                <a:latin typeface="Avenir Roman" panose="02000503020000020003" pitchFamily="2" charset="0"/>
                <a:cs typeface="Arial"/>
              </a:rPr>
              <a:t>do 1989</a:t>
            </a:r>
          </a:p>
        </p:txBody>
      </p:sp>
      <p:sp>
        <p:nvSpPr>
          <p:cNvPr id="63" name="Shape 63"/>
          <p:cNvSpPr/>
          <p:nvPr/>
        </p:nvSpPr>
        <p:spPr>
          <a:xfrm>
            <a:off x="7159123" y="3438990"/>
            <a:ext cx="111344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2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E7D1BA"/>
                </a:solidFill>
                <a:latin typeface="Avenir Roman" panose="02000503020000020003" pitchFamily="2" charset="0"/>
                <a:cs typeface="Arial"/>
              </a:rPr>
              <a:t>od 1993 </a:t>
            </a:r>
          </a:p>
        </p:txBody>
      </p:sp>
      <p:sp>
        <p:nvSpPr>
          <p:cNvPr id="64" name="Shape 64"/>
          <p:cNvSpPr/>
          <p:nvPr/>
        </p:nvSpPr>
        <p:spPr>
          <a:xfrm>
            <a:off x="3319766" y="2542441"/>
            <a:ext cx="159342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/>
          <a:p>
            <a:pPr lvl="0" algn="r"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rgbClr val="000000"/>
                </a:solidFill>
                <a:latin typeface="Avenir Roman" panose="02000503020000020003" pitchFamily="2" charset="0"/>
              </a:rPr>
              <a:t>REZZO 1+2+3</a:t>
            </a:r>
          </a:p>
          <a:p>
            <a:pPr lvl="0" algn="r"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rgbClr val="000000"/>
                </a:solidFill>
                <a:latin typeface="Avenir Roman" panose="02000503020000020003" pitchFamily="2" charset="0"/>
              </a:rPr>
              <a:t>kt/ rok</a:t>
            </a:r>
          </a:p>
        </p:txBody>
      </p:sp>
      <p:sp>
        <p:nvSpPr>
          <p:cNvPr id="65" name="Shape 65"/>
          <p:cNvSpPr/>
          <p:nvPr/>
        </p:nvSpPr>
        <p:spPr>
          <a:xfrm>
            <a:off x="5473507" y="5056550"/>
            <a:ext cx="3285707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 algn="l">
              <a:defRPr sz="1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 err="1">
                <a:latin typeface="Avenir Roman" panose="02000503020000020003" pitchFamily="2" charset="0"/>
                <a:cs typeface="Arial"/>
              </a:rPr>
              <a:t>Zdroj</a:t>
            </a:r>
            <a:r>
              <a:rPr sz="1100" dirty="0">
                <a:latin typeface="Avenir Roman" panose="02000503020000020003" pitchFamily="2" charset="0"/>
                <a:cs typeface="Arial"/>
              </a:rPr>
              <a:t>:  ČTIO, ČIŽP, ČHMÚ, </a:t>
            </a:r>
            <a:r>
              <a:rPr sz="1100" dirty="0" err="1">
                <a:latin typeface="Avenir Roman" panose="02000503020000020003" pitchFamily="2" charset="0"/>
                <a:cs typeface="Arial"/>
              </a:rPr>
              <a:t>zpracoval</a:t>
            </a:r>
            <a:r>
              <a:rPr sz="1100" dirty="0">
                <a:latin typeface="Avenir Roman" panose="02000503020000020003" pitchFamily="2" charset="0"/>
                <a:cs typeface="Arial"/>
              </a:rPr>
              <a:t> </a:t>
            </a:r>
            <a:r>
              <a:rPr sz="1100" dirty="0" err="1">
                <a:latin typeface="Avenir Roman" panose="02000503020000020003" pitchFamily="2" charset="0"/>
                <a:cs typeface="Arial"/>
              </a:rPr>
              <a:t>Ing</a:t>
            </a:r>
            <a:r>
              <a:rPr sz="1100" dirty="0">
                <a:latin typeface="Avenir Roman" panose="02000503020000020003" pitchFamily="2" charset="0"/>
                <a:cs typeface="Arial"/>
              </a:rPr>
              <a:t>. </a:t>
            </a:r>
            <a:r>
              <a:rPr sz="1100" dirty="0" err="1">
                <a:latin typeface="Avenir Roman" panose="02000503020000020003" pitchFamily="2" charset="0"/>
                <a:cs typeface="Arial"/>
              </a:rPr>
              <a:t>Štěrba</a:t>
            </a:r>
            <a:endParaRPr sz="1100" dirty="0">
              <a:latin typeface="Avenir Roman" panose="02000503020000020003" pitchFamily="2" charset="0"/>
              <a:cs typeface="Arial"/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8DE4FD9E-82B1-6E42-9724-6B6CD43D7D61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72FFC916-484A-814A-A94E-42D093A85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44467DBC-CA09-684E-BAF3-B1E7354E8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61594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8775" y="-25400"/>
            <a:ext cx="8785225" cy="143192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660066"/>
                </a:solidFill>
                <a:latin typeface="Avenir Roman" panose="02000503020000020003" pitchFamily="2" charset="0"/>
                <a:cs typeface="Arial"/>
              </a:rPr>
              <a:t>Kolik</a:t>
            </a:r>
            <a:r>
              <a:rPr lang="en-US" sz="3200" b="1" dirty="0">
                <a:solidFill>
                  <a:srgbClr val="660066"/>
                </a:solidFill>
                <a:latin typeface="Avenir Roman" panose="02000503020000020003" pitchFamily="2" charset="0"/>
                <a:cs typeface="Arial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Avenir Roman" panose="02000503020000020003" pitchFamily="2" charset="0"/>
                <a:cs typeface="Arial"/>
              </a:rPr>
              <a:t>prachu</a:t>
            </a:r>
            <a:r>
              <a:rPr lang="en-US" sz="3200" b="1" dirty="0">
                <a:solidFill>
                  <a:srgbClr val="660066"/>
                </a:solidFill>
                <a:latin typeface="Avenir Roman" panose="02000503020000020003" pitchFamily="2" charset="0"/>
                <a:cs typeface="Arial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Avenir Roman" panose="02000503020000020003" pitchFamily="2" charset="0"/>
                <a:cs typeface="Arial"/>
              </a:rPr>
              <a:t>vyrobí</a:t>
            </a:r>
            <a:r>
              <a:rPr lang="en-US" sz="3200" b="1" dirty="0">
                <a:solidFill>
                  <a:srgbClr val="660066"/>
                </a:solidFill>
                <a:latin typeface="Avenir Roman" panose="02000503020000020003" pitchFamily="2" charset="0"/>
                <a:cs typeface="Arial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Avenir Roman" panose="02000503020000020003" pitchFamily="2" charset="0"/>
                <a:cs typeface="Arial"/>
              </a:rPr>
              <a:t>lokální</a:t>
            </a:r>
            <a:r>
              <a:rPr lang="en-US" sz="3200" b="1" dirty="0">
                <a:solidFill>
                  <a:srgbClr val="660066"/>
                </a:solidFill>
                <a:latin typeface="Avenir Roman" panose="02000503020000020003" pitchFamily="2" charset="0"/>
                <a:cs typeface="Arial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Avenir Roman" panose="02000503020000020003" pitchFamily="2" charset="0"/>
                <a:cs typeface="Arial"/>
              </a:rPr>
              <a:t>topeniště</a:t>
            </a:r>
            <a:r>
              <a:rPr lang="en-US" sz="3200" b="1" dirty="0">
                <a:solidFill>
                  <a:srgbClr val="660066"/>
                </a:solidFill>
                <a:latin typeface="Avenir Roman" panose="02000503020000020003" pitchFamily="2" charset="0"/>
                <a:cs typeface="Arial"/>
              </a:rPr>
              <a:t> </a:t>
            </a:r>
            <a:r>
              <a:rPr lang="en-US" sz="1400" b="1" dirty="0">
                <a:solidFill>
                  <a:srgbClr val="660066"/>
                </a:solidFill>
                <a:latin typeface="Avenir Roman" panose="02000503020000020003" pitchFamily="2" charset="0"/>
                <a:cs typeface="Arial"/>
              </a:rPr>
              <a:t>(kg/t </a:t>
            </a:r>
            <a:r>
              <a:rPr lang="en-US" sz="1400" b="1" dirty="0" err="1">
                <a:solidFill>
                  <a:srgbClr val="660066"/>
                </a:solidFill>
                <a:latin typeface="Avenir Roman" panose="02000503020000020003" pitchFamily="2" charset="0"/>
                <a:cs typeface="Arial"/>
              </a:rPr>
              <a:t>paliva</a:t>
            </a:r>
            <a:r>
              <a:rPr lang="en-US" sz="1400" b="1" dirty="0">
                <a:solidFill>
                  <a:srgbClr val="660066"/>
                </a:solidFill>
                <a:latin typeface="Avenir Roman" panose="02000503020000020003" pitchFamily="2" charset="0"/>
                <a:cs typeface="Arial"/>
              </a:rPr>
              <a:t>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862951"/>
              </p:ext>
            </p:extLst>
          </p:nvPr>
        </p:nvGraphicFramePr>
        <p:xfrm>
          <a:off x="533400" y="1295400"/>
          <a:ext cx="7920038" cy="1614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3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0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71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8144">
                <a:tc>
                  <a:txBody>
                    <a:bodyPr/>
                    <a:lstStyle/>
                    <a:p>
                      <a:endParaRPr lang="en-US" sz="1800" dirty="0">
                        <a:latin typeface="Avenir Roman" panose="02000503020000020003" pitchFamily="2" charset="0"/>
                      </a:endParaRPr>
                    </a:p>
                  </a:txBody>
                  <a:tcPr marL="89543" marR="89543" marT="44760" marB="44760"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Avenir Roman" panose="02000503020000020003" pitchFamily="2" charset="0"/>
                        </a:rPr>
                        <a:t>Emise</a:t>
                      </a:r>
                      <a:r>
                        <a:rPr lang="en-US" sz="1800" dirty="0">
                          <a:latin typeface="Avenir Roman" panose="02000503020000020003" pitchFamily="2" charset="0"/>
                        </a:rPr>
                        <a:t> VEC/ EEA</a:t>
                      </a:r>
                    </a:p>
                  </a:txBody>
                  <a:tcPr marL="89543" marR="89543" marT="44760" marB="4476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venir Roman" panose="02000503020000020003" pitchFamily="2" charset="0"/>
                        </a:rPr>
                        <a:t>Na </a:t>
                      </a:r>
                      <a:r>
                        <a:rPr lang="en-US" sz="1800" dirty="0" err="1">
                          <a:latin typeface="Avenir Roman" panose="02000503020000020003" pitchFamily="2" charset="0"/>
                        </a:rPr>
                        <a:t>rok</a:t>
                      </a:r>
                      <a:r>
                        <a:rPr lang="en-US" sz="1800" dirty="0">
                          <a:latin typeface="Avenir Roman" panose="02000503020000020003" pitchFamily="2" charset="0"/>
                        </a:rPr>
                        <a:t> /</a:t>
                      </a:r>
                      <a:r>
                        <a:rPr lang="en-US" sz="1800" baseline="0" dirty="0">
                          <a:latin typeface="Avenir Roman" panose="02000503020000020003" pitchFamily="2" charset="0"/>
                        </a:rPr>
                        <a:t> RD*</a:t>
                      </a:r>
                      <a:endParaRPr lang="en-US" sz="1800" dirty="0">
                        <a:latin typeface="Avenir Roman" panose="02000503020000020003" pitchFamily="2" charset="0"/>
                      </a:endParaRPr>
                    </a:p>
                  </a:txBody>
                  <a:tcPr marL="89543" marR="89543" marT="44760" marB="447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venir Roman" panose="02000503020000020003" pitchFamily="2" charset="0"/>
                        </a:rPr>
                        <a:t>Na 1 </a:t>
                      </a:r>
                      <a:r>
                        <a:rPr lang="en-US" sz="1800" dirty="0" err="1">
                          <a:latin typeface="Avenir Roman" panose="02000503020000020003" pitchFamily="2" charset="0"/>
                        </a:rPr>
                        <a:t>tunu</a:t>
                      </a:r>
                      <a:endParaRPr lang="en-US" sz="1800" dirty="0">
                        <a:latin typeface="Avenir Roman" panose="02000503020000020003" pitchFamily="2" charset="0"/>
                      </a:endParaRPr>
                    </a:p>
                  </a:txBody>
                  <a:tcPr marL="89543" marR="89543" marT="44760" marB="447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056"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Avenir Roman" panose="02000503020000020003" pitchFamily="2" charset="0"/>
                        </a:rPr>
                        <a:t>Hnědé</a:t>
                      </a:r>
                      <a:r>
                        <a:rPr lang="en-US" sz="1800" dirty="0">
                          <a:latin typeface="Avenir Roman" panose="02000503020000020003" pitchFamily="2" charset="0"/>
                        </a:rPr>
                        <a:t> </a:t>
                      </a:r>
                      <a:r>
                        <a:rPr lang="en-US" sz="1800" dirty="0" err="1">
                          <a:latin typeface="Avenir Roman" panose="02000503020000020003" pitchFamily="2" charset="0"/>
                        </a:rPr>
                        <a:t>uhlí</a:t>
                      </a:r>
                      <a:endParaRPr lang="en-US" sz="1800" dirty="0">
                        <a:latin typeface="Avenir Roman" panose="02000503020000020003" pitchFamily="2" charset="0"/>
                      </a:endParaRPr>
                    </a:p>
                  </a:txBody>
                  <a:tcPr marL="89543" marR="89543" marT="44760" marB="4476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venir Roman" panose="02000503020000020003" pitchFamily="2" charset="0"/>
                        </a:rPr>
                        <a:t>15,2 / 7,99</a:t>
                      </a:r>
                    </a:p>
                  </a:txBody>
                  <a:tcPr marL="89543" marR="89543" marT="44760" marB="4476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venir Roman" panose="02000503020000020003" pitchFamily="2" charset="0"/>
                        </a:rPr>
                        <a:t> 74,1 – 107,8</a:t>
                      </a:r>
                      <a:r>
                        <a:rPr lang="en-US" sz="1800" baseline="0" dirty="0">
                          <a:latin typeface="Avenir Roman" panose="02000503020000020003" pitchFamily="2" charset="0"/>
                        </a:rPr>
                        <a:t> </a:t>
                      </a:r>
                      <a:r>
                        <a:rPr lang="en-US" sz="1800" dirty="0">
                          <a:latin typeface="Avenir Roman" panose="02000503020000020003" pitchFamily="2" charset="0"/>
                        </a:rPr>
                        <a:t>kg</a:t>
                      </a:r>
                    </a:p>
                  </a:txBody>
                  <a:tcPr marL="89543" marR="89543" marT="44760" marB="447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venir Roman" panose="02000503020000020003" pitchFamily="2" charset="0"/>
                        </a:rPr>
                        <a:t> 9 - 13 </a:t>
                      </a:r>
                      <a:r>
                        <a:rPr lang="en-US" sz="1800" dirty="0" err="1">
                          <a:latin typeface="Avenir Roman" panose="02000503020000020003" pitchFamily="2" charset="0"/>
                        </a:rPr>
                        <a:t>kotlů</a:t>
                      </a:r>
                      <a:endParaRPr lang="en-US" sz="1800" dirty="0">
                        <a:latin typeface="Avenir Roman" panose="02000503020000020003" pitchFamily="2" charset="0"/>
                      </a:endParaRPr>
                    </a:p>
                  </a:txBody>
                  <a:tcPr marL="89543" marR="89543" marT="44760" marB="447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144"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Avenir Roman" panose="02000503020000020003" pitchFamily="2" charset="0"/>
                        </a:rPr>
                        <a:t>Černé</a:t>
                      </a:r>
                      <a:r>
                        <a:rPr lang="en-US" sz="1800" dirty="0">
                          <a:latin typeface="Avenir Roman" panose="02000503020000020003" pitchFamily="2" charset="0"/>
                        </a:rPr>
                        <a:t> </a:t>
                      </a:r>
                      <a:r>
                        <a:rPr lang="en-US" sz="1800" dirty="0" err="1">
                          <a:latin typeface="Avenir Roman" panose="02000503020000020003" pitchFamily="2" charset="0"/>
                        </a:rPr>
                        <a:t>uhlí</a:t>
                      </a:r>
                      <a:endParaRPr lang="en-US" sz="1800" dirty="0">
                        <a:latin typeface="Avenir Roman" panose="02000503020000020003" pitchFamily="2" charset="0"/>
                      </a:endParaRPr>
                    </a:p>
                  </a:txBody>
                  <a:tcPr marL="89543" marR="89543" marT="44760" marB="4476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venir Roman" panose="02000503020000020003" pitchFamily="2" charset="0"/>
                        </a:rPr>
                        <a:t>8,11</a:t>
                      </a:r>
                      <a:r>
                        <a:rPr lang="en-US" sz="1800" baseline="0" dirty="0">
                          <a:latin typeface="Avenir Roman" panose="02000503020000020003" pitchFamily="2" charset="0"/>
                        </a:rPr>
                        <a:t> / </a:t>
                      </a:r>
                      <a:r>
                        <a:rPr lang="en-US" sz="1800" dirty="0">
                          <a:latin typeface="Avenir Roman" panose="02000503020000020003" pitchFamily="2" charset="0"/>
                        </a:rPr>
                        <a:t>11,3</a:t>
                      </a:r>
                    </a:p>
                  </a:txBody>
                  <a:tcPr marL="89543" marR="89543" marT="44760" marB="4476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venir Roman" panose="02000503020000020003" pitchFamily="2" charset="0"/>
                        </a:rPr>
                        <a:t>30,8</a:t>
                      </a:r>
                      <a:r>
                        <a:rPr lang="en-US" sz="1800" baseline="0" dirty="0">
                          <a:latin typeface="Avenir Roman" panose="02000503020000020003" pitchFamily="2" charset="0"/>
                        </a:rPr>
                        <a:t> - </a:t>
                      </a:r>
                      <a:r>
                        <a:rPr lang="en-US" sz="1800" dirty="0">
                          <a:latin typeface="Avenir Roman" panose="02000503020000020003" pitchFamily="2" charset="0"/>
                        </a:rPr>
                        <a:t> 44,8 kg</a:t>
                      </a:r>
                    </a:p>
                  </a:txBody>
                  <a:tcPr marL="89543" marR="89543" marT="44760" marB="447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venir Roman" panose="02000503020000020003" pitchFamily="2" charset="0"/>
                        </a:rPr>
                        <a:t>22 - 32 </a:t>
                      </a:r>
                      <a:r>
                        <a:rPr lang="en-US" sz="1800" dirty="0" err="1">
                          <a:latin typeface="Avenir Roman" panose="02000503020000020003" pitchFamily="2" charset="0"/>
                        </a:rPr>
                        <a:t>kotlů</a:t>
                      </a:r>
                      <a:endParaRPr lang="en-US" sz="1800" dirty="0">
                        <a:latin typeface="Avenir Roman" panose="02000503020000020003" pitchFamily="2" charset="0"/>
                      </a:endParaRPr>
                    </a:p>
                  </a:txBody>
                  <a:tcPr marL="89543" marR="89543" marT="44760" marB="447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144"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Avenir Roman" panose="02000503020000020003" pitchFamily="2" charset="0"/>
                        </a:rPr>
                        <a:t>dřevo</a:t>
                      </a:r>
                      <a:endParaRPr lang="en-US" sz="1800" dirty="0">
                        <a:latin typeface="Avenir Roman" panose="02000503020000020003" pitchFamily="2" charset="0"/>
                      </a:endParaRPr>
                    </a:p>
                  </a:txBody>
                  <a:tcPr marL="89543" marR="89543" marT="44760" marB="4476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venir Roman" panose="02000503020000020003" pitchFamily="2" charset="0"/>
                        </a:rPr>
                        <a:t>1,37 / 10,7</a:t>
                      </a:r>
                    </a:p>
                  </a:txBody>
                  <a:tcPr marL="89543" marR="89543" marT="44760" marB="4476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venir Roman" panose="02000503020000020003" pitchFamily="2" charset="0"/>
                        </a:rPr>
                        <a:t>7,3</a:t>
                      </a:r>
                      <a:r>
                        <a:rPr lang="en-US" sz="1800" baseline="0" dirty="0">
                          <a:latin typeface="Avenir Roman" panose="02000503020000020003" pitchFamily="2" charset="0"/>
                        </a:rPr>
                        <a:t> – 12,0 </a:t>
                      </a:r>
                      <a:r>
                        <a:rPr lang="en-US" sz="1800" dirty="0">
                          <a:latin typeface="Avenir Roman" panose="02000503020000020003" pitchFamily="2" charset="0"/>
                        </a:rPr>
                        <a:t>kg</a:t>
                      </a:r>
                    </a:p>
                  </a:txBody>
                  <a:tcPr marL="89543" marR="89543" marT="44760" marB="447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venir Roman" panose="02000503020000020003" pitchFamily="2" charset="0"/>
                        </a:rPr>
                        <a:t>83 - 137 </a:t>
                      </a:r>
                      <a:r>
                        <a:rPr lang="en-US" sz="1800" dirty="0" err="1">
                          <a:latin typeface="Avenir Roman" panose="02000503020000020003" pitchFamily="2" charset="0"/>
                        </a:rPr>
                        <a:t>kotlů</a:t>
                      </a:r>
                      <a:endParaRPr lang="en-US" sz="1800" dirty="0">
                        <a:latin typeface="Avenir Roman" panose="02000503020000020003" pitchFamily="2" charset="0"/>
                      </a:endParaRPr>
                    </a:p>
                  </a:txBody>
                  <a:tcPr marL="89543" marR="89543" marT="44760" marB="447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4800" y="3225800"/>
            <a:ext cx="8497888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venir Roman" panose="02000503020000020003" pitchFamily="2" charset="0"/>
                <a:cs typeface="Arial"/>
              </a:rPr>
              <a:t>EEA –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emisní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faktory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používané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podle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EMEP/EEA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venir Roman" panose="02000503020000020003" pitchFamily="2" charset="0"/>
                <a:cs typeface="Arial"/>
              </a:rPr>
              <a:t>VEC –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emisní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faktor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stanovený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experimentem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VEC VŠB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venir Roman" panose="02000503020000020003" pitchFamily="2" charset="0"/>
                <a:cs typeface="Arial"/>
              </a:rPr>
              <a:t>*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počítáno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na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150 m</a:t>
            </a:r>
            <a:r>
              <a:rPr lang="en-US" baseline="30000" dirty="0">
                <a:latin typeface="Avenir Roman" panose="02000503020000020003" pitchFamily="2" charset="0"/>
                <a:cs typeface="Arial"/>
              </a:rPr>
              <a:t>2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a 100 GJ -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www.tzbinfo.cz</a:t>
            </a:r>
            <a:endParaRPr lang="en-US" dirty="0">
              <a:latin typeface="Avenir Roman" panose="02000503020000020003" pitchFamily="2" charset="0"/>
              <a:cs typeface="Arial"/>
            </a:endParaRPr>
          </a:p>
        </p:txBody>
      </p:sp>
      <p:sp>
        <p:nvSpPr>
          <p:cNvPr id="19487" name="TextBox 8"/>
          <p:cNvSpPr txBox="1">
            <a:spLocks noChangeArrowheads="1"/>
          </p:cNvSpPr>
          <p:nvPr/>
        </p:nvSpPr>
        <p:spPr bwMode="auto">
          <a:xfrm>
            <a:off x="304800" y="4316131"/>
            <a:ext cx="8785225" cy="155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sz="1600" dirty="0" err="1">
                <a:latin typeface="Avenir Roman" panose="02000503020000020003" pitchFamily="2" charset="0"/>
                <a:cs typeface="Arial" charset="0"/>
              </a:rPr>
              <a:t>Údaje</a:t>
            </a:r>
            <a:r>
              <a:rPr lang="en-US" sz="1600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  <a:cs typeface="Arial" charset="0"/>
              </a:rPr>
              <a:t>jsou</a:t>
            </a:r>
            <a:r>
              <a:rPr lang="en-US" sz="1600" dirty="0">
                <a:latin typeface="Avenir Roman" panose="02000503020000020003" pitchFamily="2" charset="0"/>
                <a:cs typeface="Arial" charset="0"/>
              </a:rPr>
              <a:t> pro </a:t>
            </a:r>
            <a:r>
              <a:rPr lang="en-US" sz="1600" dirty="0" err="1">
                <a:latin typeface="Avenir Roman" panose="02000503020000020003" pitchFamily="2" charset="0"/>
                <a:cs typeface="Arial" charset="0"/>
              </a:rPr>
              <a:t>provoz</a:t>
            </a:r>
            <a:r>
              <a:rPr lang="en-US" sz="1600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  <a:cs typeface="Arial" charset="0"/>
              </a:rPr>
              <a:t>na</a:t>
            </a:r>
            <a:r>
              <a:rPr lang="en-US" sz="1600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  <a:cs typeface="Arial" charset="0"/>
              </a:rPr>
              <a:t>kvalitním</a:t>
            </a:r>
            <a:r>
              <a:rPr lang="en-US" sz="1600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  <a:cs typeface="Arial" charset="0"/>
              </a:rPr>
              <a:t>moderním</a:t>
            </a:r>
            <a:r>
              <a:rPr lang="en-US" sz="1600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  <a:cs typeface="Arial" charset="0"/>
              </a:rPr>
              <a:t>zařízení</a:t>
            </a:r>
            <a:r>
              <a:rPr lang="en-US" sz="1600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  <a:cs typeface="Arial" charset="0"/>
              </a:rPr>
              <a:t>za</a:t>
            </a:r>
            <a:r>
              <a:rPr lang="en-US" sz="1600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  <a:cs typeface="Arial" charset="0"/>
              </a:rPr>
              <a:t>standartních</a:t>
            </a:r>
            <a:r>
              <a:rPr lang="en-US" sz="1600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  <a:cs typeface="Arial" charset="0"/>
              </a:rPr>
              <a:t>podmínek</a:t>
            </a:r>
            <a:r>
              <a:rPr lang="en-US" sz="1600" dirty="0">
                <a:latin typeface="Avenir Roman" panose="02000503020000020003" pitchFamily="2" charset="0"/>
                <a:cs typeface="Arial" charset="0"/>
              </a:rPr>
              <a:t>, </a:t>
            </a:r>
          </a:p>
          <a:p>
            <a:pPr eaLnBrk="1" hangingPunct="1">
              <a:lnSpc>
                <a:spcPct val="120000"/>
              </a:lnSpc>
            </a:pPr>
            <a:r>
              <a:rPr lang="en-US" sz="1600" dirty="0">
                <a:latin typeface="Avenir Roman" panose="02000503020000020003" pitchFamily="2" charset="0"/>
                <a:cs typeface="Arial" charset="0"/>
              </a:rPr>
              <a:t>ne </a:t>
            </a:r>
            <a:r>
              <a:rPr lang="en-US" sz="1600" dirty="0" err="1">
                <a:latin typeface="Avenir Roman" panose="02000503020000020003" pitchFamily="2" charset="0"/>
                <a:cs typeface="Arial" charset="0"/>
              </a:rPr>
              <a:t>staré</a:t>
            </a:r>
            <a:r>
              <a:rPr lang="en-US" sz="1600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  <a:cs typeface="Arial" charset="0"/>
              </a:rPr>
              <a:t>prohořívací</a:t>
            </a:r>
            <a:r>
              <a:rPr lang="en-US" sz="1600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  <a:cs typeface="Arial" charset="0"/>
              </a:rPr>
              <a:t>kotle</a:t>
            </a:r>
            <a:endParaRPr lang="en-US" sz="1600" dirty="0">
              <a:latin typeface="Avenir Roman" panose="02000503020000020003" pitchFamily="2" charset="0"/>
              <a:cs typeface="Arial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U </a:t>
            </a:r>
            <a:r>
              <a:rPr lang="en-US" sz="1600" b="1" dirty="0" err="1">
                <a:latin typeface="Avenir Roman" panose="02000503020000020003" pitchFamily="2" charset="0"/>
                <a:cs typeface="Arial" charset="0"/>
              </a:rPr>
              <a:t>starých</a:t>
            </a: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600" b="1" dirty="0" err="1">
                <a:latin typeface="Avenir Roman" panose="02000503020000020003" pitchFamily="2" charset="0"/>
                <a:cs typeface="Arial" charset="0"/>
              </a:rPr>
              <a:t>kotlů</a:t>
            </a: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 je </a:t>
            </a:r>
            <a:r>
              <a:rPr lang="en-US" sz="1600" b="1" dirty="0" err="1">
                <a:latin typeface="Avenir Roman" panose="02000503020000020003" pitchFamily="2" charset="0"/>
                <a:cs typeface="Arial" charset="0"/>
              </a:rPr>
              <a:t>možné</a:t>
            </a: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600" b="1" dirty="0" err="1">
                <a:latin typeface="Avenir Roman" panose="02000503020000020003" pitchFamily="2" charset="0"/>
                <a:cs typeface="Arial" charset="0"/>
              </a:rPr>
              <a:t>vyrobit</a:t>
            </a: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600" b="1" dirty="0" err="1">
                <a:latin typeface="Avenir Roman" panose="02000503020000020003" pitchFamily="2" charset="0"/>
                <a:cs typeface="Arial" charset="0"/>
              </a:rPr>
              <a:t>až</a:t>
            </a: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 1 </a:t>
            </a:r>
            <a:r>
              <a:rPr lang="en-US" sz="1600" b="1" dirty="0" err="1">
                <a:latin typeface="Avenir Roman" panose="02000503020000020003" pitchFamily="2" charset="0"/>
                <a:cs typeface="Arial" charset="0"/>
              </a:rPr>
              <a:t>tunu</a:t>
            </a: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 TZL v  5 </a:t>
            </a:r>
            <a:r>
              <a:rPr lang="en-US" sz="1600" b="1" dirty="0" err="1">
                <a:latin typeface="Avenir Roman" panose="02000503020000020003" pitchFamily="2" charset="0"/>
                <a:cs typeface="Arial" charset="0"/>
              </a:rPr>
              <a:t>rodinných</a:t>
            </a: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600" b="1" dirty="0" err="1">
                <a:latin typeface="Avenir Roman" panose="02000503020000020003" pitchFamily="2" charset="0"/>
                <a:cs typeface="Arial" charset="0"/>
              </a:rPr>
              <a:t>domech</a:t>
            </a: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  </a:t>
            </a:r>
            <a:r>
              <a:rPr lang="en-US" sz="1600" b="1" dirty="0" err="1">
                <a:latin typeface="Avenir Roman" panose="02000503020000020003" pitchFamily="2" charset="0"/>
                <a:cs typeface="Arial" charset="0"/>
              </a:rPr>
              <a:t>za</a:t>
            </a: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600" b="1" dirty="0" err="1">
                <a:latin typeface="Avenir Roman" panose="02000503020000020003" pitchFamily="2" charset="0"/>
                <a:cs typeface="Arial" charset="0"/>
              </a:rPr>
              <a:t>rok</a:t>
            </a: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5 RD    =     400 </a:t>
            </a:r>
            <a:r>
              <a:rPr lang="en-US" sz="1600" b="1" dirty="0" err="1">
                <a:latin typeface="Avenir Roman" panose="02000503020000020003" pitchFamily="2" charset="0"/>
                <a:cs typeface="Arial" charset="0"/>
              </a:rPr>
              <a:t>tisíc</a:t>
            </a: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 Kč </a:t>
            </a:r>
            <a:r>
              <a:rPr lang="en-US" sz="1600" b="1" dirty="0" err="1">
                <a:latin typeface="Avenir Roman" panose="02000503020000020003" pitchFamily="2" charset="0"/>
                <a:cs typeface="Arial" charset="0"/>
              </a:rPr>
              <a:t>na</a:t>
            </a: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600" b="1" dirty="0" err="1">
                <a:latin typeface="Avenir Roman" panose="02000503020000020003" pitchFamily="2" charset="0"/>
                <a:cs typeface="Arial" charset="0"/>
              </a:rPr>
              <a:t>kotle</a:t>
            </a: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 a 100 </a:t>
            </a:r>
            <a:r>
              <a:rPr lang="en-US" sz="1600" b="1" dirty="0" err="1">
                <a:latin typeface="Avenir Roman" panose="02000503020000020003" pitchFamily="2" charset="0"/>
                <a:cs typeface="Arial" charset="0"/>
              </a:rPr>
              <a:t>tisíc</a:t>
            </a: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 Kč </a:t>
            </a:r>
            <a:r>
              <a:rPr lang="en-US" sz="1600" b="1" dirty="0" err="1">
                <a:latin typeface="Avenir Roman" panose="02000503020000020003" pitchFamily="2" charset="0"/>
                <a:cs typeface="Arial" charset="0"/>
              </a:rPr>
              <a:t>na</a:t>
            </a: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600" b="1" dirty="0" err="1">
                <a:latin typeface="Avenir Roman" panose="02000503020000020003" pitchFamily="2" charset="0"/>
                <a:cs typeface="Arial" charset="0"/>
              </a:rPr>
              <a:t>palivo</a:t>
            </a: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600" b="1" dirty="0" err="1">
                <a:latin typeface="Avenir Roman" panose="02000503020000020003" pitchFamily="2" charset="0"/>
                <a:cs typeface="Arial" charset="0"/>
              </a:rPr>
              <a:t>na</a:t>
            </a: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600" b="1" dirty="0" err="1">
                <a:latin typeface="Avenir Roman" panose="02000503020000020003" pitchFamily="2" charset="0"/>
                <a:cs typeface="Arial" charset="0"/>
              </a:rPr>
              <a:t>rok</a:t>
            </a: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1 tuna v </a:t>
            </a:r>
            <a:r>
              <a:rPr lang="en-US" sz="1600" b="1" dirty="0" err="1">
                <a:latin typeface="Avenir Roman" panose="02000503020000020003" pitchFamily="2" charset="0"/>
                <a:cs typeface="Arial" charset="0"/>
              </a:rPr>
              <a:t>průmyslu</a:t>
            </a: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    =      </a:t>
            </a:r>
            <a:r>
              <a:rPr lang="en-US" sz="1600" b="1" dirty="0" err="1">
                <a:latin typeface="Avenir Roman" panose="02000503020000020003" pitchFamily="2" charset="0"/>
                <a:cs typeface="Arial" charset="0"/>
              </a:rPr>
              <a:t>až</a:t>
            </a: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 5 </a:t>
            </a:r>
            <a:r>
              <a:rPr lang="en-US" sz="1600" b="1" dirty="0" err="1">
                <a:latin typeface="Avenir Roman" panose="02000503020000020003" pitchFamily="2" charset="0"/>
                <a:cs typeface="Arial" charset="0"/>
              </a:rPr>
              <a:t>tun</a:t>
            </a: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 u </a:t>
            </a:r>
            <a:r>
              <a:rPr lang="en-US" sz="1600" b="1" dirty="0" err="1">
                <a:latin typeface="Avenir Roman" panose="02000503020000020003" pitchFamily="2" charset="0"/>
                <a:cs typeface="Arial" charset="0"/>
              </a:rPr>
              <a:t>rodinných</a:t>
            </a:r>
            <a:r>
              <a:rPr lang="en-US" sz="1600" b="1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600" b="1" dirty="0" err="1">
                <a:latin typeface="Avenir Roman" panose="02000503020000020003" pitchFamily="2" charset="0"/>
                <a:cs typeface="Arial" charset="0"/>
              </a:rPr>
              <a:t>domů</a:t>
            </a:r>
            <a:endParaRPr lang="en-US" sz="1600" b="1" dirty="0">
              <a:latin typeface="Avenir Roman" panose="02000503020000020003" pitchFamily="2" charset="0"/>
              <a:cs typeface="Arial" charset="0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3A8EF6C4-0932-6744-BCB6-9F450102CF32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0127DAA0-78CB-E249-9A5A-95F75F623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FFD6E392-C74A-FA43-AE9A-F9D14F55D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4596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3788" y="304800"/>
            <a:ext cx="8229600" cy="639762"/>
          </a:xfrm>
        </p:spPr>
        <p:txBody>
          <a:bodyPr/>
          <a:lstStyle/>
          <a:p>
            <a:r>
              <a:rPr lang="en-US" dirty="0">
                <a:latin typeface="Avenir Roman" panose="02000503020000020003" pitchFamily="2" charset="0"/>
              </a:rPr>
              <a:t>Co </a:t>
            </a:r>
            <a:r>
              <a:rPr lang="en-US" dirty="0" err="1">
                <a:latin typeface="Avenir Roman" panose="02000503020000020003" pitchFamily="2" charset="0"/>
              </a:rPr>
              <a:t>můžeme</a:t>
            </a:r>
            <a:r>
              <a:rPr lang="en-US" dirty="0">
                <a:latin typeface="Avenir Roman" panose="02000503020000020003" pitchFamily="2" charset="0"/>
              </a:rPr>
              <a:t> </a:t>
            </a:r>
            <a:r>
              <a:rPr lang="en-US" dirty="0" err="1">
                <a:latin typeface="Avenir Roman" panose="02000503020000020003" pitchFamily="2" charset="0"/>
              </a:rPr>
              <a:t>ovlivnit</a:t>
            </a:r>
            <a:r>
              <a:rPr lang="en-US" dirty="0">
                <a:latin typeface="Avenir Roman" panose="02000503020000020003" pitchFamily="2" charset="0"/>
              </a:rPr>
              <a:t>?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911671"/>
              </p:ext>
            </p:extLst>
          </p:nvPr>
        </p:nvGraphicFramePr>
        <p:xfrm>
          <a:off x="685800" y="1371600"/>
          <a:ext cx="5094287" cy="3867149"/>
        </p:xfrm>
        <a:graphic>
          <a:graphicData uri="http://schemas.openxmlformats.org/drawingml/2006/table">
            <a:tbl>
              <a:tblPr/>
              <a:tblGrid>
                <a:gridCol w="3149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3079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Průmysl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 marL="180028" marR="91454" marT="144026" marB="45728">
                    <a:lnL w="28575" cmpd="sng">
                      <a:solidFill>
                        <a:prstClr val="white"/>
                      </a:solidFill>
                      <a:prstDash val="soli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mpd="sng">
                      <a:solidFill>
                        <a:prstClr val="white"/>
                      </a:solidFill>
                      <a:prstDash val="soli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pod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kontrolou</a:t>
                      </a:r>
                      <a:endParaRPr lang="en-US" sz="1800" dirty="0">
                        <a:solidFill>
                          <a:schemeClr val="tx1"/>
                        </a:solidFill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 marL="180028" marR="91454" marT="144026" marB="45728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mpd="sng">
                      <a:solidFill>
                        <a:prstClr val="white"/>
                      </a:solidFill>
                      <a:prstDash val="soli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188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Doprava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 marL="180028" marR="91454" marT="144026" marB="45728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sčítání</a:t>
                      </a:r>
                      <a:endParaRPr lang="en-US" sz="1800" dirty="0">
                        <a:solidFill>
                          <a:schemeClr val="tx1"/>
                        </a:solidFill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 marL="180028" marR="91454" marT="144026" marB="45728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188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Lokální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topeniště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 marL="180028" marR="91454" marT="144026" marB="45728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“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odhad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”</a:t>
                      </a:r>
                    </a:p>
                  </a:txBody>
                  <a:tcPr marL="180028" marR="91454" marT="144026" marB="45728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492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Dálkový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 transport (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Polsko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 marL="180028" marR="91454" marT="144026" marB="45728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Mimo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kontrolu</a:t>
                      </a:r>
                      <a:endParaRPr lang="en-US" sz="1800" dirty="0">
                        <a:solidFill>
                          <a:schemeClr val="tx1"/>
                        </a:solidFill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 marL="180028" marR="91454" marT="144026" marB="45728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3035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Pozadí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 v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Evropě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 marL="180028" marR="91454" marT="144026" marB="45728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Neovlivníme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?</a:t>
                      </a:r>
                    </a:p>
                  </a:txBody>
                  <a:tcPr marL="180028" marR="91454" marT="144026" marB="45728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167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Atmosférické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jevy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 marL="180028" marR="91454" marT="144026" marB="45728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mpd="sng">
                      <a:solidFill>
                        <a:prstClr val="whit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Neovlivníme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?</a:t>
                      </a:r>
                    </a:p>
                  </a:txBody>
                  <a:tcPr marL="180028" marR="91454" marT="144026" marB="45728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Skupina 4">
            <a:extLst>
              <a:ext uri="{FF2B5EF4-FFF2-40B4-BE49-F238E27FC236}">
                <a16:creationId xmlns:a16="http://schemas.microsoft.com/office/drawing/2014/main" id="{564B7003-DA1D-EF4B-A1C4-CFD245FA679B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F66EDE1E-A1CC-CD48-A680-6CC3DF5EE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3401AE7C-B80B-BD42-B973-9AF29FC48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0191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28600" y="2662793"/>
            <a:ext cx="3735572" cy="2244725"/>
          </a:xfrm>
        </p:spPr>
        <p:txBody>
          <a:bodyPr>
            <a:normAutofit/>
          </a:bodyPr>
          <a:lstStyle/>
          <a:p>
            <a:r>
              <a:rPr lang="en-US" sz="1800" dirty="0" err="1">
                <a:latin typeface="Avenir Roman" panose="02000503020000020003" pitchFamily="2" charset="0"/>
              </a:rPr>
              <a:t>Nejméně</a:t>
            </a:r>
            <a:r>
              <a:rPr lang="en-US" sz="1800" dirty="0">
                <a:latin typeface="Avenir Roman" panose="02000503020000020003" pitchFamily="2" charset="0"/>
              </a:rPr>
              <a:t> </a:t>
            </a:r>
            <a:r>
              <a:rPr lang="en-US" sz="1800" dirty="0" err="1">
                <a:latin typeface="Avenir Roman" panose="02000503020000020003" pitchFamily="2" charset="0"/>
              </a:rPr>
              <a:t>věrohodná</a:t>
            </a:r>
            <a:r>
              <a:rPr lang="en-US" sz="1800" dirty="0">
                <a:latin typeface="Avenir Roman" panose="02000503020000020003" pitchFamily="2" charset="0"/>
              </a:rPr>
              <a:t> </a:t>
            </a:r>
            <a:r>
              <a:rPr lang="en-US" sz="1800" dirty="0" err="1">
                <a:latin typeface="Avenir Roman" panose="02000503020000020003" pitchFamily="2" charset="0"/>
              </a:rPr>
              <a:t>skupina</a:t>
            </a:r>
            <a:r>
              <a:rPr lang="en-US" sz="1800" dirty="0">
                <a:latin typeface="Avenir Roman" panose="02000503020000020003" pitchFamily="2" charset="0"/>
              </a:rPr>
              <a:t> </a:t>
            </a:r>
            <a:r>
              <a:rPr lang="en-US" sz="1800" dirty="0" err="1">
                <a:latin typeface="Avenir Roman" panose="02000503020000020003" pitchFamily="2" charset="0"/>
              </a:rPr>
              <a:t>dat</a:t>
            </a:r>
            <a:endParaRPr lang="en-US" sz="1800" dirty="0">
              <a:latin typeface="Avenir Roman" panose="02000503020000020003" pitchFamily="2" charset="0"/>
            </a:endParaRPr>
          </a:p>
          <a:p>
            <a:pPr marL="457200" indent="-457200">
              <a:buFontTx/>
              <a:buChar char="-"/>
            </a:pPr>
            <a:r>
              <a:rPr lang="en-US" sz="1800" dirty="0" err="1">
                <a:latin typeface="Avenir Roman" panose="02000503020000020003" pitchFamily="2" charset="0"/>
              </a:rPr>
              <a:t>Sociálně</a:t>
            </a:r>
            <a:r>
              <a:rPr lang="en-US" sz="1800" dirty="0">
                <a:latin typeface="Avenir Roman" panose="02000503020000020003" pitchFamily="2" charset="0"/>
              </a:rPr>
              <a:t> </a:t>
            </a:r>
            <a:r>
              <a:rPr lang="en-US" sz="1800" dirty="0" err="1">
                <a:latin typeface="Avenir Roman" panose="02000503020000020003" pitchFamily="2" charset="0"/>
              </a:rPr>
              <a:t>slabý</a:t>
            </a:r>
            <a:r>
              <a:rPr lang="en-US" sz="1800" dirty="0">
                <a:latin typeface="Avenir Roman" panose="02000503020000020003" pitchFamily="2" charset="0"/>
              </a:rPr>
              <a:t> region</a:t>
            </a:r>
          </a:p>
          <a:p>
            <a:pPr marL="457200" indent="-457200">
              <a:buFontTx/>
              <a:buChar char="-"/>
            </a:pPr>
            <a:r>
              <a:rPr lang="en-US" sz="1800" dirty="0" err="1">
                <a:latin typeface="Avenir Roman" panose="02000503020000020003" pitchFamily="2" charset="0"/>
              </a:rPr>
              <a:t>Tradiční</a:t>
            </a:r>
            <a:r>
              <a:rPr lang="en-US" sz="1800" dirty="0">
                <a:latin typeface="Avenir Roman" panose="02000503020000020003" pitchFamily="2" charset="0"/>
              </a:rPr>
              <a:t> </a:t>
            </a:r>
            <a:r>
              <a:rPr lang="en-US" sz="1800" dirty="0" err="1">
                <a:latin typeface="Avenir Roman" panose="02000503020000020003" pitchFamily="2" charset="0"/>
              </a:rPr>
              <a:t>paliva</a:t>
            </a:r>
            <a:endParaRPr lang="en-US" sz="1800" dirty="0">
              <a:latin typeface="Avenir Roman" panose="02000503020000020003" pitchFamily="2" charset="0"/>
            </a:endParaRPr>
          </a:p>
          <a:p>
            <a:pPr marL="457200" indent="-457200">
              <a:buFontTx/>
              <a:buChar char="-"/>
            </a:pPr>
            <a:r>
              <a:rPr lang="en-US" sz="1800" dirty="0" err="1">
                <a:latin typeface="Avenir Roman" panose="02000503020000020003" pitchFamily="2" charset="0"/>
              </a:rPr>
              <a:t>Hustá</a:t>
            </a:r>
            <a:r>
              <a:rPr lang="en-US" sz="1800" dirty="0">
                <a:latin typeface="Avenir Roman" panose="02000503020000020003" pitchFamily="2" charset="0"/>
              </a:rPr>
              <a:t> </a:t>
            </a:r>
            <a:r>
              <a:rPr lang="en-US" sz="1800" dirty="0" err="1">
                <a:latin typeface="Avenir Roman" panose="02000503020000020003" pitchFamily="2" charset="0"/>
              </a:rPr>
              <a:t>zastavba</a:t>
            </a:r>
            <a:endParaRPr lang="en-US" sz="1800" dirty="0">
              <a:latin typeface="Avenir Roman" panose="02000503020000020003" pitchFamily="2" charset="0"/>
            </a:endParaRPr>
          </a:p>
          <a:p>
            <a:pPr marL="457200" indent="-457200">
              <a:buFontTx/>
              <a:buChar char="-"/>
            </a:pPr>
            <a:r>
              <a:rPr lang="en-US" sz="1800" dirty="0">
                <a:latin typeface="Avenir Roman" panose="02000503020000020003" pitchFamily="2" charset="0"/>
              </a:rPr>
              <a:t>55 tis. </a:t>
            </a:r>
            <a:r>
              <a:rPr lang="en-US" sz="1800" dirty="0" err="1">
                <a:latin typeface="Avenir Roman" panose="02000503020000020003" pitchFamily="2" charset="0"/>
              </a:rPr>
              <a:t>kotlů</a:t>
            </a:r>
            <a:r>
              <a:rPr lang="en-US" sz="1800" dirty="0">
                <a:latin typeface="Avenir Roman" panose="02000503020000020003" pitchFamily="2" charset="0"/>
              </a:rPr>
              <a:t> v MSK</a:t>
            </a:r>
          </a:p>
          <a:p>
            <a:pPr marL="457200" indent="-457200">
              <a:buFontTx/>
              <a:buChar char="-"/>
            </a:pPr>
            <a:r>
              <a:rPr lang="en-US" sz="1800" dirty="0">
                <a:latin typeface="Avenir Roman" panose="02000503020000020003" pitchFamily="2" charset="0"/>
              </a:rPr>
              <a:t>300 tis. </a:t>
            </a:r>
            <a:r>
              <a:rPr lang="en-US" sz="1800" dirty="0" err="1">
                <a:latin typeface="Avenir Roman" panose="02000503020000020003" pitchFamily="2" charset="0"/>
              </a:rPr>
              <a:t>kotlů</a:t>
            </a:r>
            <a:r>
              <a:rPr lang="en-US" sz="1800" dirty="0">
                <a:latin typeface="Avenir Roman" panose="02000503020000020003" pitchFamily="2" charset="0"/>
              </a:rPr>
              <a:t> v </a:t>
            </a:r>
            <a:r>
              <a:rPr lang="en-US" sz="1800" dirty="0" err="1">
                <a:latin typeface="Avenir Roman" panose="02000503020000020003" pitchFamily="2" charset="0"/>
              </a:rPr>
              <a:t>Polsku</a:t>
            </a:r>
            <a:endParaRPr lang="en-US" sz="1800" dirty="0">
              <a:latin typeface="Avenir Roman" panose="02000503020000020003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39762"/>
          </a:xfrm>
        </p:spPr>
        <p:txBody>
          <a:bodyPr/>
          <a:lstStyle/>
          <a:p>
            <a:r>
              <a:rPr lang="en-US" dirty="0" err="1">
                <a:latin typeface="Avenir Roman" panose="02000503020000020003" pitchFamily="2" charset="0"/>
              </a:rPr>
              <a:t>Lokální</a:t>
            </a:r>
            <a:r>
              <a:rPr lang="en-US" dirty="0">
                <a:latin typeface="Avenir Roman" panose="02000503020000020003" pitchFamily="2" charset="0"/>
              </a:rPr>
              <a:t> </a:t>
            </a:r>
            <a:r>
              <a:rPr lang="en-US" dirty="0" err="1">
                <a:latin typeface="Avenir Roman" panose="02000503020000020003" pitchFamily="2" charset="0"/>
              </a:rPr>
              <a:t>topeniště</a:t>
            </a:r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7200" y="1295400"/>
            <a:ext cx="8153400" cy="457200"/>
          </a:xfrm>
        </p:spPr>
        <p:txBody>
          <a:bodyPr/>
          <a:lstStyle/>
          <a:p>
            <a:r>
              <a:rPr lang="en-US" dirty="0">
                <a:latin typeface="Avenir Roman" panose="02000503020000020003" pitchFamily="2" charset="0"/>
              </a:rPr>
              <a:t>Data ČSÚ, registry KÚ, v </a:t>
            </a:r>
            <a:r>
              <a:rPr lang="en-US" dirty="0" err="1">
                <a:latin typeface="Avenir Roman" panose="02000503020000020003" pitchFamily="2" charset="0"/>
              </a:rPr>
              <a:t>Ostravě</a:t>
            </a:r>
            <a:r>
              <a:rPr lang="en-US" dirty="0">
                <a:latin typeface="Avenir Roman" panose="02000503020000020003" pitchFamily="2" charset="0"/>
              </a:rPr>
              <a:t> </a:t>
            </a:r>
            <a:r>
              <a:rPr lang="en-US" dirty="0" err="1">
                <a:latin typeface="Avenir Roman" panose="02000503020000020003" pitchFamily="2" charset="0"/>
              </a:rPr>
              <a:t>cca</a:t>
            </a:r>
            <a:r>
              <a:rPr lang="en-US" dirty="0">
                <a:latin typeface="Avenir Roman" panose="02000503020000020003" pitchFamily="2" charset="0"/>
              </a:rPr>
              <a:t> 3,5 t </a:t>
            </a:r>
            <a:r>
              <a:rPr lang="en-US" dirty="0" err="1">
                <a:latin typeface="Avenir Roman" panose="02000503020000020003" pitchFamily="2" charset="0"/>
              </a:rPr>
              <a:t>denně</a:t>
            </a:r>
            <a:r>
              <a:rPr lang="en-US" dirty="0">
                <a:latin typeface="Avenir Roman" panose="02000503020000020003" pitchFamily="2" charset="0"/>
              </a:rPr>
              <a:t>  v </a:t>
            </a:r>
            <a:r>
              <a:rPr lang="en-US" dirty="0" err="1">
                <a:latin typeface="Avenir Roman" panose="02000503020000020003" pitchFamily="2" charset="0"/>
              </a:rPr>
              <a:t>topné</a:t>
            </a:r>
            <a:endParaRPr lang="en-US" dirty="0">
              <a:latin typeface="Avenir Roman" panose="02000503020000020003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172" y="2212846"/>
            <a:ext cx="5073148" cy="3425954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7" name="Text Placeholder 4"/>
          <p:cNvSpPr txBox="1">
            <a:spLocks/>
          </p:cNvSpPr>
          <p:nvPr/>
        </p:nvSpPr>
        <p:spPr>
          <a:xfrm>
            <a:off x="3810000" y="6172200"/>
            <a:ext cx="53340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Tx/>
              <a:buNone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>
                <a:latin typeface="Avenir Roman" panose="02000503020000020003" pitchFamily="2" charset="0"/>
              </a:rPr>
              <a:t>Emisně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imisní</a:t>
            </a:r>
            <a:r>
              <a:rPr lang="en-US" sz="1600" dirty="0">
                <a:latin typeface="Avenir Roman" panose="02000503020000020003" pitchFamily="2" charset="0"/>
              </a:rPr>
              <a:t> model/ </a:t>
            </a:r>
            <a:r>
              <a:rPr lang="en-US" sz="1600" dirty="0" err="1">
                <a:latin typeface="Avenir Roman" panose="02000503020000020003" pitchFamily="2" charset="0"/>
              </a:rPr>
              <a:t>Zdroj</a:t>
            </a:r>
            <a:r>
              <a:rPr lang="en-US" sz="1600" dirty="0">
                <a:latin typeface="Avenir Roman" panose="02000503020000020003" pitchFamily="2" charset="0"/>
              </a:rPr>
              <a:t>: KÚ MSK, </a:t>
            </a:r>
            <a:r>
              <a:rPr lang="en-US" sz="1600" dirty="0" err="1">
                <a:latin typeface="Avenir Roman" panose="02000503020000020003" pitchFamily="2" charset="0"/>
              </a:rPr>
              <a:t>Situační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zpráva</a:t>
            </a:r>
            <a:r>
              <a:rPr lang="en-US" sz="1600" dirty="0">
                <a:latin typeface="Avenir Roman" panose="02000503020000020003" pitchFamily="2" charset="0"/>
              </a:rPr>
              <a:t> 2012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65B103A1-2EB1-8C48-B0FC-09B2DA13DB74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AB60CDE1-A980-7044-9D47-9B6EB225B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E7A52BE8-FEF0-3A4D-9916-F39290A23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7766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639762"/>
          </a:xfrm>
        </p:spPr>
        <p:txBody>
          <a:bodyPr/>
          <a:lstStyle/>
          <a:p>
            <a:r>
              <a:rPr lang="en-US" dirty="0" err="1">
                <a:latin typeface="Avenir Roman" panose="02000503020000020003" pitchFamily="2" charset="0"/>
              </a:rPr>
              <a:t>Doprava</a:t>
            </a:r>
            <a:endParaRPr lang="en-US" dirty="0">
              <a:latin typeface="Avenir Roman" panose="02000503020000020003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3115377"/>
            <a:ext cx="5006340" cy="27432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990600"/>
            <a:ext cx="8153400" cy="45720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Avenir Roman" panose="02000503020000020003" pitchFamily="2" charset="0"/>
              </a:rPr>
              <a:t>Data </a:t>
            </a:r>
            <a:r>
              <a:rPr lang="en-US" dirty="0" err="1">
                <a:latin typeface="Avenir Roman" panose="02000503020000020003" pitchFamily="2" charset="0"/>
              </a:rPr>
              <a:t>ze</a:t>
            </a:r>
            <a:r>
              <a:rPr lang="en-US" dirty="0">
                <a:latin typeface="Avenir Roman" panose="02000503020000020003" pitchFamily="2" charset="0"/>
              </a:rPr>
              <a:t> </a:t>
            </a:r>
            <a:r>
              <a:rPr lang="en-US" dirty="0" err="1">
                <a:latin typeface="Avenir Roman" panose="02000503020000020003" pitchFamily="2" charset="0"/>
              </a:rPr>
              <a:t>sčítání</a:t>
            </a:r>
            <a:r>
              <a:rPr lang="en-US" dirty="0">
                <a:latin typeface="Avenir Roman" panose="02000503020000020003" pitchFamily="2" charset="0"/>
              </a:rPr>
              <a:t> </a:t>
            </a:r>
            <a:r>
              <a:rPr lang="en-US" dirty="0" err="1">
                <a:latin typeface="Avenir Roman" panose="02000503020000020003" pitchFamily="2" charset="0"/>
              </a:rPr>
              <a:t>dopravy</a:t>
            </a:r>
            <a:r>
              <a:rPr lang="en-US" dirty="0">
                <a:latin typeface="Avenir Roman" panose="02000503020000020003" pitchFamily="2" charset="0"/>
              </a:rPr>
              <a:t> a </a:t>
            </a:r>
            <a:r>
              <a:rPr lang="en-US" dirty="0" err="1">
                <a:latin typeface="Avenir Roman" panose="02000503020000020003" pitchFamily="2" charset="0"/>
              </a:rPr>
              <a:t>emisní</a:t>
            </a:r>
            <a:r>
              <a:rPr lang="en-US" dirty="0">
                <a:latin typeface="Avenir Roman" panose="02000503020000020003" pitchFamily="2" charset="0"/>
              </a:rPr>
              <a:t> </a:t>
            </a:r>
            <a:r>
              <a:rPr lang="en-US" dirty="0" err="1">
                <a:latin typeface="Avenir Roman" panose="02000503020000020003" pitchFamily="2" charset="0"/>
              </a:rPr>
              <a:t>faktory</a:t>
            </a:r>
            <a:r>
              <a:rPr lang="en-US" dirty="0">
                <a:latin typeface="Avenir Roman" panose="02000503020000020003" pitchFamily="2" charset="0"/>
              </a:rPr>
              <a:t>, v </a:t>
            </a:r>
            <a:r>
              <a:rPr lang="en-US" dirty="0" err="1">
                <a:latin typeface="Avenir Roman" panose="02000503020000020003" pitchFamily="2" charset="0"/>
              </a:rPr>
              <a:t>Ostravě</a:t>
            </a:r>
            <a:r>
              <a:rPr lang="en-US" dirty="0">
                <a:latin typeface="Avenir Roman" panose="02000503020000020003" pitchFamily="2" charset="0"/>
              </a:rPr>
              <a:t> </a:t>
            </a:r>
            <a:r>
              <a:rPr lang="en-US" dirty="0" err="1">
                <a:latin typeface="Avenir Roman" panose="02000503020000020003" pitchFamily="2" charset="0"/>
              </a:rPr>
              <a:t>cca</a:t>
            </a:r>
            <a:r>
              <a:rPr lang="en-US" dirty="0">
                <a:latin typeface="Avenir Roman" panose="02000503020000020003" pitchFamily="2" charset="0"/>
              </a:rPr>
              <a:t> 2 t </a:t>
            </a:r>
            <a:r>
              <a:rPr lang="en-US" dirty="0" err="1">
                <a:latin typeface="Avenir Roman" panose="02000503020000020003" pitchFamily="2" charset="0"/>
              </a:rPr>
              <a:t>denně</a:t>
            </a:r>
            <a:r>
              <a:rPr lang="en-US" dirty="0">
                <a:latin typeface="Avenir Roman" panose="02000503020000020003" pitchFamily="2" charset="0"/>
              </a:rPr>
              <a:t>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373563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1600" dirty="0">
                <a:latin typeface="Avenir Roman" panose="02000503020000020003" pitchFamily="2" charset="0"/>
              </a:rPr>
              <a:t>data </a:t>
            </a:r>
            <a:r>
              <a:rPr lang="en-US" sz="1600" dirty="0" err="1">
                <a:latin typeface="Avenir Roman" panose="02000503020000020003" pitchFamily="2" charset="0"/>
              </a:rPr>
              <a:t>jsou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sice</a:t>
            </a:r>
            <a:r>
              <a:rPr lang="en-US" sz="1600" dirty="0">
                <a:latin typeface="Avenir Roman" panose="02000503020000020003" pitchFamily="2" charset="0"/>
              </a:rPr>
              <a:t> pod </a:t>
            </a:r>
            <a:r>
              <a:rPr lang="en-US" sz="1600" dirty="0" err="1">
                <a:latin typeface="Avenir Roman" panose="02000503020000020003" pitchFamily="2" charset="0"/>
              </a:rPr>
              <a:t>kontrolou</a:t>
            </a:r>
            <a:r>
              <a:rPr lang="en-US" sz="1600" dirty="0">
                <a:latin typeface="Avenir Roman" panose="02000503020000020003" pitchFamily="2" charset="0"/>
              </a:rPr>
              <a:t>, ale </a:t>
            </a:r>
            <a:r>
              <a:rPr lang="en-US" sz="1600" dirty="0" err="1">
                <a:latin typeface="Avenir Roman" panose="02000503020000020003" pitchFamily="2" charset="0"/>
              </a:rPr>
              <a:t>mohou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být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podhodnocena</a:t>
            </a:r>
            <a:endParaRPr lang="en-US" sz="1600" dirty="0">
              <a:latin typeface="Avenir Roman" panose="02000503020000020003" pitchFamily="2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1600" dirty="0">
                <a:latin typeface="Avenir Roman" panose="02000503020000020003" pitchFamily="2" charset="0"/>
              </a:rPr>
              <a:t>do </a:t>
            </a:r>
            <a:r>
              <a:rPr lang="en-US" sz="1600" dirty="0" err="1">
                <a:latin typeface="Avenir Roman" panose="02000503020000020003" pitchFamily="2" charset="0"/>
              </a:rPr>
              <a:t>modelů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většinou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chybí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silnice</a:t>
            </a:r>
            <a:r>
              <a:rPr lang="en-US" sz="1600" dirty="0">
                <a:latin typeface="Avenir Roman" panose="02000503020000020003" pitchFamily="2" charset="0"/>
              </a:rPr>
              <a:t> 2 a 3 </a:t>
            </a:r>
            <a:r>
              <a:rPr lang="en-US" sz="1600" dirty="0" err="1">
                <a:latin typeface="Avenir Roman" panose="02000503020000020003" pitchFamily="2" charset="0"/>
              </a:rPr>
              <a:t>třídy</a:t>
            </a:r>
            <a:endParaRPr lang="en-US" sz="1600" dirty="0">
              <a:latin typeface="Avenir Roman" panose="02000503020000020003" pitchFamily="2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1600" dirty="0">
                <a:latin typeface="Avenir Roman" panose="02000503020000020003" pitchFamily="2" charset="0"/>
              </a:rPr>
              <a:t>v </a:t>
            </a:r>
            <a:r>
              <a:rPr lang="en-US" sz="1600" dirty="0" err="1">
                <a:latin typeface="Avenir Roman" panose="02000503020000020003" pitchFamily="2" charset="0"/>
              </a:rPr>
              <a:t>létě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má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doprava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větší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význam</a:t>
            </a:r>
            <a:endParaRPr lang="en-US" sz="1600" dirty="0">
              <a:latin typeface="Avenir Roman" panose="02000503020000020003" pitchFamily="2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1600" dirty="0" err="1">
                <a:latin typeface="Avenir Roman" panose="02000503020000020003" pitchFamily="2" charset="0"/>
              </a:rPr>
              <a:t>Nalezená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zátěž</a:t>
            </a:r>
            <a:r>
              <a:rPr lang="en-US" sz="1600" dirty="0">
                <a:latin typeface="Avenir Roman" panose="02000503020000020003" pitchFamily="2" charset="0"/>
              </a:rPr>
              <a:t> je </a:t>
            </a:r>
            <a:r>
              <a:rPr lang="en-US" sz="1600" dirty="0" err="1">
                <a:latin typeface="Avenir Roman" panose="02000503020000020003" pitchFamily="2" charset="0"/>
              </a:rPr>
              <a:t>podobná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jako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jinde</a:t>
            </a:r>
            <a:r>
              <a:rPr lang="en-US" sz="1600" dirty="0">
                <a:latin typeface="Avenir Roman" panose="02000503020000020003" pitchFamily="2" charset="0"/>
              </a:rPr>
              <a:t> v </a:t>
            </a:r>
            <a:r>
              <a:rPr lang="en-US" sz="1600" dirty="0" err="1">
                <a:latin typeface="Avenir Roman" panose="02000503020000020003" pitchFamily="2" charset="0"/>
              </a:rPr>
              <a:t>Evropě</a:t>
            </a:r>
            <a:r>
              <a:rPr lang="en-US" sz="1600" dirty="0">
                <a:latin typeface="Avenir Roman" panose="02000503020000020003" pitchFamily="2" charset="0"/>
              </a:rPr>
              <a:t> (12%)</a:t>
            </a:r>
          </a:p>
          <a:p>
            <a:pPr marL="457200" indent="-457200">
              <a:buFont typeface="Arial"/>
              <a:buChar char="•"/>
            </a:pPr>
            <a:r>
              <a:rPr lang="en-US" sz="1600" dirty="0" err="1">
                <a:latin typeface="Avenir Roman" panose="02000503020000020003" pitchFamily="2" charset="0"/>
              </a:rPr>
              <a:t>sekundární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prašnost</a:t>
            </a:r>
            <a:r>
              <a:rPr lang="en-US" sz="1600" dirty="0">
                <a:latin typeface="Avenir Roman" panose="02000503020000020003" pitchFamily="2" charset="0"/>
              </a:rPr>
              <a:t>?</a:t>
            </a:r>
          </a:p>
          <a:p>
            <a:pPr marL="457200" indent="-457200">
              <a:buFont typeface="Arial"/>
              <a:buChar char="•"/>
            </a:pPr>
            <a:r>
              <a:rPr lang="en-US" sz="1600" dirty="0" err="1">
                <a:latin typeface="Avenir Roman" panose="02000503020000020003" pitchFamily="2" charset="0"/>
              </a:rPr>
              <a:t>fotochemie</a:t>
            </a:r>
            <a:endParaRPr lang="en-US" sz="1600" dirty="0">
              <a:latin typeface="Avenir Roman" panose="02000503020000020003" pitchFamily="2" charset="0"/>
            </a:endParaRP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DE4299C5-1A93-E34E-9D8B-FB1ECC8D2E49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D72C9D48-78EA-474B-A119-7D7ED9C5E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412AAE85-FF96-6C40-9CE5-5EB7D26FC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177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85800" y="2362200"/>
            <a:ext cx="7620000" cy="2057400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err="1">
                <a:latin typeface="Avenir Roman" panose="02000503020000020003" pitchFamily="2" charset="0"/>
              </a:rPr>
              <a:t>jedná</a:t>
            </a:r>
            <a:r>
              <a:rPr lang="en-US" sz="2400" dirty="0">
                <a:latin typeface="Avenir Roman" panose="02000503020000020003" pitchFamily="2" charset="0"/>
              </a:rPr>
              <a:t> se o </a:t>
            </a:r>
            <a:r>
              <a:rPr lang="en-US" sz="2400" dirty="0" err="1">
                <a:latin typeface="Avenir Roman" panose="02000503020000020003" pitchFamily="2" charset="0"/>
              </a:rPr>
              <a:t>jeden</a:t>
            </a:r>
            <a:r>
              <a:rPr lang="en-US" sz="2400" dirty="0">
                <a:latin typeface="Avenir Roman" panose="02000503020000020003" pitchFamily="2" charset="0"/>
              </a:rPr>
              <a:t> region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err="1">
                <a:latin typeface="Avenir Roman" panose="02000503020000020003" pitchFamily="2" charset="0"/>
              </a:rPr>
              <a:t>podobné</a:t>
            </a:r>
            <a:r>
              <a:rPr lang="en-US" sz="2400" dirty="0">
                <a:latin typeface="Avenir Roman" panose="02000503020000020003" pitchFamily="2" charset="0"/>
              </a:rPr>
              <a:t> </a:t>
            </a:r>
            <a:r>
              <a:rPr lang="en-US" sz="2400" dirty="0" err="1">
                <a:latin typeface="Avenir Roman" panose="02000503020000020003" pitchFamily="2" charset="0"/>
              </a:rPr>
              <a:t>chování</a:t>
            </a:r>
            <a:r>
              <a:rPr lang="en-US" sz="2400" dirty="0">
                <a:latin typeface="Avenir Roman" panose="02000503020000020003" pitchFamily="2" charset="0"/>
              </a:rPr>
              <a:t> </a:t>
            </a:r>
            <a:r>
              <a:rPr lang="en-US" sz="2400" dirty="0" err="1">
                <a:latin typeface="Avenir Roman" panose="02000503020000020003" pitchFamily="2" charset="0"/>
              </a:rPr>
              <a:t>obyvatel</a:t>
            </a:r>
            <a:endParaRPr lang="en-US" sz="2400" dirty="0">
              <a:latin typeface="Avenir Roman" panose="02000503020000020003" pitchFamily="2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err="1">
                <a:latin typeface="Avenir Roman" panose="02000503020000020003" pitchFamily="2" charset="0"/>
              </a:rPr>
              <a:t>nevhodná</a:t>
            </a:r>
            <a:r>
              <a:rPr lang="en-US" sz="2400" dirty="0">
                <a:latin typeface="Avenir Roman" panose="02000503020000020003" pitchFamily="2" charset="0"/>
              </a:rPr>
              <a:t> </a:t>
            </a:r>
            <a:r>
              <a:rPr lang="en-US" sz="2400" dirty="0" err="1">
                <a:latin typeface="Avenir Roman" panose="02000503020000020003" pitchFamily="2" charset="0"/>
              </a:rPr>
              <a:t>geografie</a:t>
            </a:r>
            <a:endParaRPr lang="en-US" sz="2400" dirty="0">
              <a:latin typeface="Avenir Roman" panose="02000503020000020003" pitchFamily="2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err="1">
                <a:latin typeface="Avenir Roman" panose="02000503020000020003" pitchFamily="2" charset="0"/>
              </a:rPr>
              <a:t>nevhodné</a:t>
            </a:r>
            <a:r>
              <a:rPr lang="en-US" sz="2400" dirty="0">
                <a:latin typeface="Avenir Roman" panose="02000503020000020003" pitchFamily="2" charset="0"/>
              </a:rPr>
              <a:t> </a:t>
            </a:r>
            <a:r>
              <a:rPr lang="en-US" sz="2400" dirty="0" err="1">
                <a:latin typeface="Avenir Roman" panose="02000503020000020003" pitchFamily="2" charset="0"/>
              </a:rPr>
              <a:t>počasí</a:t>
            </a:r>
            <a:r>
              <a:rPr lang="en-US" sz="2400" dirty="0">
                <a:latin typeface="Avenir Roman" panose="02000503020000020003" pitchFamily="2" charset="0"/>
              </a:rPr>
              <a:t> (</a:t>
            </a:r>
            <a:r>
              <a:rPr lang="en-US" sz="2400" dirty="0" err="1">
                <a:latin typeface="Avenir Roman" panose="02000503020000020003" pitchFamily="2" charset="0"/>
              </a:rPr>
              <a:t>směry</a:t>
            </a:r>
            <a:r>
              <a:rPr lang="en-US" sz="2400" dirty="0">
                <a:latin typeface="Avenir Roman" panose="02000503020000020003" pitchFamily="2" charset="0"/>
              </a:rPr>
              <a:t> </a:t>
            </a:r>
            <a:r>
              <a:rPr lang="en-US" sz="2400" dirty="0" err="1">
                <a:latin typeface="Avenir Roman" panose="02000503020000020003" pitchFamily="2" charset="0"/>
              </a:rPr>
              <a:t>větru</a:t>
            </a:r>
            <a:r>
              <a:rPr lang="en-US" sz="2400" dirty="0">
                <a:latin typeface="Avenir Roman" panose="02000503020000020003" pitchFamily="2" charset="0"/>
              </a:rPr>
              <a:t>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639762"/>
          </a:xfrm>
        </p:spPr>
        <p:txBody>
          <a:bodyPr/>
          <a:lstStyle/>
          <a:p>
            <a:r>
              <a:rPr lang="en-US" dirty="0" err="1">
                <a:latin typeface="Avenir Roman" panose="02000503020000020003" pitchFamily="2" charset="0"/>
              </a:rPr>
              <a:t>Dálkový</a:t>
            </a:r>
            <a:r>
              <a:rPr lang="en-US" dirty="0">
                <a:latin typeface="Avenir Roman" panose="02000503020000020003" pitchFamily="2" charset="0"/>
              </a:rPr>
              <a:t> transport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3400" y="1066800"/>
            <a:ext cx="8153400" cy="457200"/>
          </a:xfrm>
        </p:spPr>
        <p:txBody>
          <a:bodyPr/>
          <a:lstStyle/>
          <a:p>
            <a:r>
              <a:rPr lang="en-US" dirty="0" err="1">
                <a:latin typeface="Avenir Roman" panose="02000503020000020003" pitchFamily="2" charset="0"/>
              </a:rPr>
              <a:t>Vliv</a:t>
            </a:r>
            <a:r>
              <a:rPr lang="en-US" dirty="0">
                <a:latin typeface="Avenir Roman" panose="02000503020000020003" pitchFamily="2" charset="0"/>
              </a:rPr>
              <a:t> </a:t>
            </a:r>
            <a:r>
              <a:rPr lang="en-US" dirty="0" err="1">
                <a:latin typeface="Avenir Roman" panose="02000503020000020003" pitchFamily="2" charset="0"/>
              </a:rPr>
              <a:t>Polska</a:t>
            </a:r>
            <a:r>
              <a:rPr lang="en-US" dirty="0">
                <a:latin typeface="Avenir Roman" panose="02000503020000020003" pitchFamily="2" charset="0"/>
              </a:rPr>
              <a:t>, </a:t>
            </a:r>
            <a:r>
              <a:rPr lang="en-US" dirty="0" err="1">
                <a:latin typeface="Avenir Roman" panose="02000503020000020003" pitchFamily="2" charset="0"/>
              </a:rPr>
              <a:t>oboustranně</a:t>
            </a:r>
            <a:r>
              <a:rPr lang="en-US" dirty="0">
                <a:latin typeface="Avenir Roman" panose="02000503020000020003" pitchFamily="2" charset="0"/>
              </a:rPr>
              <a:t> </a:t>
            </a:r>
            <a:r>
              <a:rPr lang="en-US" dirty="0" err="1">
                <a:latin typeface="Avenir Roman" panose="02000503020000020003" pitchFamily="2" charset="0"/>
              </a:rPr>
              <a:t>asi</a:t>
            </a:r>
            <a:r>
              <a:rPr lang="en-US" dirty="0">
                <a:latin typeface="Avenir Roman" panose="02000503020000020003" pitchFamily="2" charset="0"/>
              </a:rPr>
              <a:t> 5 </a:t>
            </a:r>
            <a:r>
              <a:rPr lang="en-US" dirty="0" err="1">
                <a:latin typeface="Avenir Roman" panose="02000503020000020003" pitchFamily="2" charset="0"/>
              </a:rPr>
              <a:t>ug</a:t>
            </a:r>
            <a:r>
              <a:rPr lang="en-US" dirty="0">
                <a:latin typeface="Avenir Roman" panose="02000503020000020003" pitchFamily="2" charset="0"/>
              </a:rPr>
              <a:t>/</a:t>
            </a:r>
            <a:r>
              <a:rPr lang="en-US" dirty="0" err="1">
                <a:latin typeface="Avenir Roman" panose="02000503020000020003" pitchFamily="2" charset="0"/>
              </a:rPr>
              <a:t>ročního</a:t>
            </a:r>
            <a:r>
              <a:rPr lang="en-US" dirty="0">
                <a:latin typeface="Avenir Roman" panose="02000503020000020003" pitchFamily="2" charset="0"/>
              </a:rPr>
              <a:t> </a:t>
            </a:r>
            <a:r>
              <a:rPr lang="en-US" dirty="0" err="1">
                <a:latin typeface="Avenir Roman" panose="02000503020000020003" pitchFamily="2" charset="0"/>
              </a:rPr>
              <a:t>průměru</a:t>
            </a:r>
            <a:r>
              <a:rPr lang="en-US" dirty="0">
                <a:latin typeface="Avenir Roman" panose="02000503020000020003" pitchFamily="2" charset="0"/>
              </a:rPr>
              <a:t> PM10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EAF596BE-7B5C-764B-B448-0B5306E27728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228325F0-0EA1-8C4E-BD41-5275EEA5B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550F59CF-9221-E842-AED2-B59C5E595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1267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1" descr="CZP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3586" y="-76200"/>
            <a:ext cx="9305686" cy="6578432"/>
          </a:xfrm>
          <a:prstGeom prst="rect">
            <a:avLst/>
          </a:prstGeom>
        </p:spPr>
      </p:pic>
      <p:sp>
        <p:nvSpPr>
          <p:cNvPr id="5" name="Text Placeholder 4"/>
          <p:cNvSpPr txBox="1">
            <a:spLocks/>
          </p:cNvSpPr>
          <p:nvPr/>
        </p:nvSpPr>
        <p:spPr>
          <a:xfrm>
            <a:off x="3810000" y="6400800"/>
            <a:ext cx="53340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Tx/>
              <a:buNone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>
                <a:latin typeface="Avenir Roman" panose="02000503020000020003" pitchFamily="2" charset="0"/>
              </a:rPr>
              <a:t>Emisně</a:t>
            </a:r>
            <a:r>
              <a:rPr lang="en-US" sz="1400" dirty="0">
                <a:latin typeface="Avenir Roman" panose="02000503020000020003" pitchFamily="2" charset="0"/>
              </a:rPr>
              <a:t> </a:t>
            </a:r>
            <a:r>
              <a:rPr lang="en-US" sz="1400" dirty="0" err="1">
                <a:latin typeface="Avenir Roman" panose="02000503020000020003" pitchFamily="2" charset="0"/>
              </a:rPr>
              <a:t>imisní</a:t>
            </a:r>
            <a:r>
              <a:rPr lang="en-US" sz="1400" dirty="0">
                <a:latin typeface="Avenir Roman" panose="02000503020000020003" pitchFamily="2" charset="0"/>
              </a:rPr>
              <a:t> model/ </a:t>
            </a:r>
            <a:r>
              <a:rPr lang="en-US" sz="1400" dirty="0" err="1">
                <a:latin typeface="Avenir Roman" panose="02000503020000020003" pitchFamily="2" charset="0"/>
              </a:rPr>
              <a:t>Zdroj</a:t>
            </a:r>
            <a:r>
              <a:rPr lang="en-US" sz="1400" dirty="0">
                <a:latin typeface="Avenir Roman" panose="02000503020000020003" pitchFamily="2" charset="0"/>
              </a:rPr>
              <a:t>: Air Silesia, VŠB TU Ostrava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404F2684-E1EC-4D45-93A7-79A8886149F4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5EB36941-2266-E342-AED2-CB931209B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66D79185-A3CC-1147-AD9F-64CFE5FF7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4418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8088" y="2286000"/>
            <a:ext cx="3810000" cy="35052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venir Roman" panose="02000503020000020003" pitchFamily="2" charset="0"/>
              </a:rPr>
              <a:t>U PM10 je </a:t>
            </a:r>
            <a:r>
              <a:rPr lang="en-US" sz="2400" dirty="0" err="1">
                <a:latin typeface="Avenir Roman" panose="02000503020000020003" pitchFamily="2" charset="0"/>
              </a:rPr>
              <a:t>úroveň</a:t>
            </a:r>
            <a:r>
              <a:rPr lang="en-US" sz="2400" dirty="0">
                <a:latin typeface="Avenir Roman" panose="02000503020000020003" pitchFamily="2" charset="0"/>
              </a:rPr>
              <a:t> </a:t>
            </a:r>
            <a:r>
              <a:rPr lang="en-US" sz="2400" dirty="0" err="1">
                <a:latin typeface="Avenir Roman" panose="02000503020000020003" pitchFamily="2" charset="0"/>
              </a:rPr>
              <a:t>pozadí</a:t>
            </a:r>
            <a:r>
              <a:rPr lang="en-US" sz="2400" dirty="0">
                <a:latin typeface="Avenir Roman" panose="02000503020000020003" pitchFamily="2" charset="0"/>
              </a:rPr>
              <a:t> 15 – 20 </a:t>
            </a:r>
            <a:r>
              <a:rPr lang="en-US" sz="2400" dirty="0" err="1">
                <a:latin typeface="Avenir Roman" panose="02000503020000020003" pitchFamily="2" charset="0"/>
              </a:rPr>
              <a:t>ug</a:t>
            </a:r>
            <a:r>
              <a:rPr lang="en-US" sz="2400" dirty="0">
                <a:latin typeface="Avenir Roman" panose="02000503020000020003" pitchFamily="2" charset="0"/>
              </a:rPr>
              <a:t>/m3</a:t>
            </a:r>
          </a:p>
          <a:p>
            <a:r>
              <a:rPr lang="en-US" sz="2400" dirty="0">
                <a:latin typeface="Avenir Roman" panose="02000503020000020003" pitchFamily="2" charset="0"/>
              </a:rPr>
              <a:t>U PM2.5 je </a:t>
            </a:r>
            <a:r>
              <a:rPr lang="en-US" sz="2400" dirty="0" err="1">
                <a:latin typeface="Avenir Roman" panose="02000503020000020003" pitchFamily="2" charset="0"/>
              </a:rPr>
              <a:t>úroveň</a:t>
            </a:r>
            <a:r>
              <a:rPr lang="en-US" sz="2400" dirty="0">
                <a:latin typeface="Avenir Roman" panose="02000503020000020003" pitchFamily="2" charset="0"/>
              </a:rPr>
              <a:t> </a:t>
            </a:r>
            <a:r>
              <a:rPr lang="en-US" sz="2400" dirty="0" err="1">
                <a:latin typeface="Avenir Roman" panose="02000503020000020003" pitchFamily="2" charset="0"/>
              </a:rPr>
              <a:t>pozadí</a:t>
            </a:r>
            <a:r>
              <a:rPr lang="en-US" sz="2400" dirty="0">
                <a:latin typeface="Avenir Roman" panose="02000503020000020003" pitchFamily="2" charset="0"/>
              </a:rPr>
              <a:t> 10 – 18 </a:t>
            </a:r>
            <a:r>
              <a:rPr lang="en-US" sz="2400" dirty="0" err="1">
                <a:latin typeface="Avenir Roman" panose="02000503020000020003" pitchFamily="2" charset="0"/>
              </a:rPr>
              <a:t>ug</a:t>
            </a:r>
            <a:r>
              <a:rPr lang="en-US" sz="2400" dirty="0">
                <a:latin typeface="Avenir Roman" panose="02000503020000020003" pitchFamily="2" charset="0"/>
              </a:rPr>
              <a:t>/m3</a:t>
            </a:r>
          </a:p>
          <a:p>
            <a:endParaRPr lang="en-US" sz="2400" dirty="0">
              <a:latin typeface="Avenir Roman" panose="02000503020000020003" pitchFamily="2" charset="0"/>
            </a:endParaRPr>
          </a:p>
          <a:p>
            <a:r>
              <a:rPr lang="en-US" sz="2400" dirty="0" err="1">
                <a:latin typeface="Avenir Roman" panose="02000503020000020003" pitchFamily="2" charset="0"/>
              </a:rPr>
              <a:t>Kolize</a:t>
            </a:r>
            <a:r>
              <a:rPr lang="en-US" sz="2400" dirty="0">
                <a:latin typeface="Avenir Roman" panose="02000503020000020003" pitchFamily="2" charset="0"/>
              </a:rPr>
              <a:t> s </a:t>
            </a:r>
            <a:r>
              <a:rPr lang="en-US" sz="2400" dirty="0" err="1">
                <a:latin typeface="Avenir Roman" panose="02000503020000020003" pitchFamily="2" charset="0"/>
              </a:rPr>
              <a:t>limity</a:t>
            </a:r>
            <a:endParaRPr lang="en-US" sz="2400" dirty="0">
              <a:latin typeface="Avenir Roman" panose="02000503020000020003" pitchFamily="2" charset="0"/>
            </a:endParaRPr>
          </a:p>
          <a:p>
            <a:r>
              <a:rPr lang="en-US" sz="2400" dirty="0">
                <a:latin typeface="Avenir Roman" panose="02000503020000020003" pitchFamily="2" charset="0"/>
              </a:rPr>
              <a:t>PM10 – 40 </a:t>
            </a:r>
            <a:r>
              <a:rPr lang="en-US" sz="2400" dirty="0" err="1">
                <a:latin typeface="Avenir Roman" panose="02000503020000020003" pitchFamily="2" charset="0"/>
              </a:rPr>
              <a:t>ug</a:t>
            </a:r>
            <a:r>
              <a:rPr lang="en-US" sz="2400" dirty="0">
                <a:latin typeface="Avenir Roman" panose="02000503020000020003" pitchFamily="2" charset="0"/>
              </a:rPr>
              <a:t>/m3</a:t>
            </a:r>
          </a:p>
          <a:p>
            <a:r>
              <a:rPr lang="en-US" sz="2400" dirty="0">
                <a:latin typeface="Avenir Roman" panose="02000503020000020003" pitchFamily="2" charset="0"/>
              </a:rPr>
              <a:t>PM2.5 – 25 </a:t>
            </a:r>
            <a:r>
              <a:rPr lang="en-US" sz="2400" dirty="0" err="1">
                <a:latin typeface="Avenir Roman" panose="02000503020000020003" pitchFamily="2" charset="0"/>
              </a:rPr>
              <a:t>ug</a:t>
            </a:r>
            <a:r>
              <a:rPr lang="en-US" sz="2400" dirty="0">
                <a:latin typeface="Avenir Roman" panose="02000503020000020003" pitchFamily="2" charset="0"/>
              </a:rPr>
              <a:t>/m3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639762"/>
          </a:xfrm>
        </p:spPr>
        <p:txBody>
          <a:bodyPr/>
          <a:lstStyle/>
          <a:p>
            <a:r>
              <a:rPr lang="en-US" dirty="0" err="1">
                <a:latin typeface="Avenir Roman" panose="02000503020000020003" pitchFamily="2" charset="0"/>
              </a:rPr>
              <a:t>Pozadí</a:t>
            </a:r>
            <a:r>
              <a:rPr lang="en-US" dirty="0">
                <a:latin typeface="Avenir Roman" panose="02000503020000020003" pitchFamily="2" charset="0"/>
              </a:rPr>
              <a:t> pro </a:t>
            </a:r>
            <a:r>
              <a:rPr lang="en-US" dirty="0" err="1">
                <a:latin typeface="Avenir Roman" panose="02000503020000020003" pitchFamily="2" charset="0"/>
              </a:rPr>
              <a:t>prašný</a:t>
            </a:r>
            <a:r>
              <a:rPr lang="en-US" dirty="0">
                <a:latin typeface="Avenir Roman" panose="02000503020000020003" pitchFamily="2" charset="0"/>
              </a:rPr>
              <a:t> aerosol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7200" y="1295400"/>
            <a:ext cx="8153400" cy="457200"/>
          </a:xfrm>
        </p:spPr>
        <p:txBody>
          <a:bodyPr/>
          <a:lstStyle/>
          <a:p>
            <a:r>
              <a:rPr lang="en-US" dirty="0" err="1">
                <a:latin typeface="Avenir Roman" panose="02000503020000020003" pitchFamily="2" charset="0"/>
              </a:rPr>
              <a:t>Obdobná</a:t>
            </a:r>
            <a:r>
              <a:rPr lang="en-US" dirty="0">
                <a:latin typeface="Avenir Roman" panose="02000503020000020003" pitchFamily="2" charset="0"/>
              </a:rPr>
              <a:t> </a:t>
            </a:r>
            <a:r>
              <a:rPr lang="en-US" dirty="0" err="1">
                <a:latin typeface="Avenir Roman" panose="02000503020000020003" pitchFamily="2" charset="0"/>
              </a:rPr>
              <a:t>situace</a:t>
            </a:r>
            <a:r>
              <a:rPr lang="en-US" dirty="0">
                <a:latin typeface="Avenir Roman" panose="02000503020000020003" pitchFamily="2" charset="0"/>
              </a:rPr>
              <a:t> v </a:t>
            </a:r>
            <a:r>
              <a:rPr lang="en-US" dirty="0" err="1">
                <a:latin typeface="Avenir Roman" panose="02000503020000020003" pitchFamily="2" charset="0"/>
              </a:rPr>
              <a:t>celé</a:t>
            </a:r>
            <a:r>
              <a:rPr lang="en-US" dirty="0">
                <a:latin typeface="Avenir Roman" panose="02000503020000020003" pitchFamily="2" charset="0"/>
              </a:rPr>
              <a:t> </a:t>
            </a:r>
            <a:r>
              <a:rPr lang="en-US" dirty="0" err="1">
                <a:latin typeface="Avenir Roman" panose="02000503020000020003" pitchFamily="2" charset="0"/>
              </a:rPr>
              <a:t>centrální</a:t>
            </a:r>
            <a:r>
              <a:rPr lang="en-US" dirty="0">
                <a:latin typeface="Avenir Roman" panose="02000503020000020003" pitchFamily="2" charset="0"/>
              </a:rPr>
              <a:t> </a:t>
            </a:r>
            <a:r>
              <a:rPr lang="en-US" dirty="0" err="1">
                <a:latin typeface="Avenir Roman" panose="02000503020000020003" pitchFamily="2" charset="0"/>
              </a:rPr>
              <a:t>Evropě</a:t>
            </a:r>
            <a:endParaRPr lang="en-US" dirty="0">
              <a:latin typeface="Avenir Roman" panose="02000503020000020003" pitchFamily="2" charset="0"/>
            </a:endParaRPr>
          </a:p>
        </p:txBody>
      </p:sp>
      <p:pic>
        <p:nvPicPr>
          <p:cNvPr id="6" name="Picture 5" descr="Global_pm10_countries_2003_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438400"/>
            <a:ext cx="4556532" cy="3052674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B0F99A22-C110-E14A-8854-58B89E0C37C1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F10B8CE6-863E-3844-97DA-F7B826813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F0770F02-2598-9C44-9C1D-A7F078BEA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929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Trajektorie</a:t>
            </a:r>
            <a:endParaRPr lang="en-US" dirty="0"/>
          </a:p>
        </p:txBody>
      </p:sp>
      <p:pic>
        <p:nvPicPr>
          <p:cNvPr id="2" name="Picture 1" descr="00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10475" cy="57912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819400" y="6400800"/>
            <a:ext cx="6286500" cy="457200"/>
          </a:xfrm>
        </p:spPr>
        <p:txBody>
          <a:bodyPr>
            <a:normAutofit/>
          </a:bodyPr>
          <a:lstStyle/>
          <a:p>
            <a:r>
              <a:rPr lang="en-US" sz="1400" dirty="0" err="1">
                <a:solidFill>
                  <a:schemeClr val="tx1"/>
                </a:solidFill>
                <a:latin typeface="Avenir Roman" panose="02000503020000020003" pitchFamily="2" charset="0"/>
              </a:rPr>
              <a:t>Imisní</a:t>
            </a:r>
            <a:r>
              <a:rPr lang="en-US" sz="1400" dirty="0">
                <a:solidFill>
                  <a:schemeClr val="tx1"/>
                </a:solidFill>
                <a:latin typeface="Avenir Roman" panose="02000503020000020003" pitchFamily="2" charset="0"/>
              </a:rPr>
              <a:t> model/ </a:t>
            </a:r>
            <a:r>
              <a:rPr lang="en-US" sz="1400" dirty="0" err="1">
                <a:solidFill>
                  <a:schemeClr val="tx1"/>
                </a:solidFill>
                <a:latin typeface="Avenir Roman" panose="02000503020000020003" pitchFamily="2" charset="0"/>
              </a:rPr>
              <a:t>Zdroj</a:t>
            </a:r>
            <a:r>
              <a:rPr lang="en-US" sz="1400" dirty="0">
                <a:solidFill>
                  <a:schemeClr val="tx1"/>
                </a:solidFill>
                <a:latin typeface="Avenir Roman" panose="02000503020000020003" pitchFamily="2" charset="0"/>
              </a:rPr>
              <a:t>: </a:t>
            </a:r>
            <a:r>
              <a:rPr lang="en-US" sz="1400" dirty="0" err="1">
                <a:solidFill>
                  <a:schemeClr val="tx1"/>
                </a:solidFill>
                <a:latin typeface="Avenir Roman" panose="02000503020000020003" pitchFamily="2" charset="0"/>
              </a:rPr>
              <a:t>Město</a:t>
            </a:r>
            <a:r>
              <a:rPr lang="en-US" sz="1400" dirty="0">
                <a:solidFill>
                  <a:schemeClr val="tx1"/>
                </a:solidFill>
                <a:latin typeface="Avenir Roman" panose="02000503020000020003" pitchFamily="2" charset="0"/>
              </a:rPr>
              <a:t> Ostrava, </a:t>
            </a:r>
            <a:r>
              <a:rPr lang="en-US" sz="1400" dirty="0" err="1">
                <a:solidFill>
                  <a:schemeClr val="tx1"/>
                </a:solidFill>
                <a:latin typeface="Avenir Roman" panose="02000503020000020003" pitchFamily="2" charset="0"/>
              </a:rPr>
              <a:t>studie</a:t>
            </a:r>
            <a:r>
              <a:rPr lang="en-US" sz="1400" dirty="0">
                <a:solidFill>
                  <a:schemeClr val="tx1"/>
                </a:solidFill>
                <a:latin typeface="Avenir Roman" panose="02000503020000020003" pitchFamily="2" charset="0"/>
              </a:rPr>
              <a:t> “</a:t>
            </a:r>
            <a:r>
              <a:rPr lang="en-US" sz="1400" dirty="0" err="1">
                <a:solidFill>
                  <a:schemeClr val="tx1"/>
                </a:solidFill>
                <a:latin typeface="Avenir Roman" panose="02000503020000020003" pitchFamily="2" charset="0"/>
              </a:rPr>
              <a:t>Statistika</a:t>
            </a:r>
            <a:r>
              <a:rPr lang="en-US" sz="1400" dirty="0">
                <a:solidFill>
                  <a:schemeClr val="tx1"/>
                </a:solidFill>
                <a:latin typeface="Avenir Roman" panose="02000503020000020003" pitchFamily="2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venir Roman" panose="02000503020000020003" pitchFamily="2" charset="0"/>
              </a:rPr>
              <a:t>trajektorií</a:t>
            </a:r>
            <a:r>
              <a:rPr lang="en-US" sz="1400" dirty="0">
                <a:solidFill>
                  <a:schemeClr val="tx1"/>
                </a:solidFill>
                <a:latin typeface="Avenir Roman" panose="02000503020000020003" pitchFamily="2" charset="0"/>
              </a:rPr>
              <a:t>”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27A0551C-1247-034E-ADD0-09A195C336CF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3C5909D2-7C1B-F14B-9081-BB94DB177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DE63F582-899F-0047-B8C4-E1B604214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7134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5B75241D-67A3-BA4A-892F-7F290440A97A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32A461E3-D48F-054D-BDA2-EC5470E7C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6628E5AC-ED31-E04F-8886-C23A2AFDE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8F14C463-E568-0A41-A1AA-614B7F203A44}"/>
              </a:ext>
            </a:extLst>
          </p:cNvPr>
          <p:cNvSpPr txBox="1"/>
          <p:nvPr/>
        </p:nvSpPr>
        <p:spPr>
          <a:xfrm>
            <a:off x="533400" y="2362200"/>
            <a:ext cx="7951906" cy="2286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C7FF441-2AF7-4E4B-B43F-E751E8EEA8CC}"/>
              </a:ext>
            </a:extLst>
          </p:cNvPr>
          <p:cNvSpPr/>
          <p:nvPr/>
        </p:nvSpPr>
        <p:spPr>
          <a:xfrm>
            <a:off x="304800" y="371149"/>
            <a:ext cx="5410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latin typeface="Avenir Roman" panose="02000503020000020003" pitchFamily="2" charset="0"/>
              </a:rPr>
              <a:t>Cílem projektu je zvýšit odbornou úroveň znalostí absolventů středních škol v oblasti ochrany ovzduší a získat informace o příčinách znečištění, způsobech monitorování kvality ovzduší a způsobech komunikace vzniklého zdravotního rizika. Propojení praxe zapojených expertů s pedagogy na školách je jedinou možností jak přiblížit žákům moderní technologie a naučit je o ovzduší "přemýšlet".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EC719FE-0DBA-4C4D-9CCF-61C1F8676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40" y="457200"/>
            <a:ext cx="2957513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61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71"/>
            <a:ext cx="9144000" cy="5812511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819400" y="6400800"/>
            <a:ext cx="6286500" cy="457200"/>
          </a:xfrm>
        </p:spPr>
        <p:txBody>
          <a:bodyPr>
            <a:normAutofit/>
          </a:bodyPr>
          <a:lstStyle/>
          <a:p>
            <a:r>
              <a:rPr lang="en-US" sz="1400" dirty="0" err="1">
                <a:solidFill>
                  <a:schemeClr val="tx1"/>
                </a:solidFill>
                <a:latin typeface="Avenir Roman" panose="02000503020000020003" pitchFamily="2" charset="0"/>
              </a:rPr>
              <a:t>Imisní</a:t>
            </a:r>
            <a:r>
              <a:rPr lang="en-US" sz="1400" dirty="0">
                <a:solidFill>
                  <a:schemeClr val="tx1"/>
                </a:solidFill>
                <a:latin typeface="Avenir Roman" panose="02000503020000020003" pitchFamily="2" charset="0"/>
              </a:rPr>
              <a:t> model/ </a:t>
            </a:r>
            <a:r>
              <a:rPr lang="en-US" sz="1400" dirty="0" err="1">
                <a:solidFill>
                  <a:schemeClr val="tx1"/>
                </a:solidFill>
                <a:latin typeface="Avenir Roman" panose="02000503020000020003" pitchFamily="2" charset="0"/>
              </a:rPr>
              <a:t>Zdroj</a:t>
            </a:r>
            <a:r>
              <a:rPr lang="en-US" sz="1400" dirty="0">
                <a:solidFill>
                  <a:schemeClr val="tx1"/>
                </a:solidFill>
                <a:latin typeface="Avenir Roman" panose="02000503020000020003" pitchFamily="2" charset="0"/>
              </a:rPr>
              <a:t>: </a:t>
            </a:r>
            <a:r>
              <a:rPr lang="en-US" sz="1400" dirty="0" err="1">
                <a:solidFill>
                  <a:schemeClr val="tx1"/>
                </a:solidFill>
                <a:latin typeface="Avenir Roman" panose="02000503020000020003" pitchFamily="2" charset="0"/>
              </a:rPr>
              <a:t>Město</a:t>
            </a:r>
            <a:r>
              <a:rPr lang="en-US" sz="1400" dirty="0">
                <a:solidFill>
                  <a:schemeClr val="tx1"/>
                </a:solidFill>
                <a:latin typeface="Avenir Roman" panose="02000503020000020003" pitchFamily="2" charset="0"/>
              </a:rPr>
              <a:t> Ostrava, </a:t>
            </a:r>
            <a:r>
              <a:rPr lang="en-US" sz="1400" dirty="0" err="1">
                <a:solidFill>
                  <a:schemeClr val="tx1"/>
                </a:solidFill>
                <a:latin typeface="Avenir Roman" panose="02000503020000020003" pitchFamily="2" charset="0"/>
              </a:rPr>
              <a:t>studie</a:t>
            </a:r>
            <a:r>
              <a:rPr lang="en-US" sz="1400" dirty="0">
                <a:solidFill>
                  <a:schemeClr val="tx1"/>
                </a:solidFill>
                <a:latin typeface="Avenir Roman" panose="02000503020000020003" pitchFamily="2" charset="0"/>
              </a:rPr>
              <a:t> “</a:t>
            </a:r>
            <a:r>
              <a:rPr lang="en-US" sz="1400" dirty="0" err="1">
                <a:solidFill>
                  <a:schemeClr val="tx1"/>
                </a:solidFill>
                <a:latin typeface="Avenir Roman" panose="02000503020000020003" pitchFamily="2" charset="0"/>
              </a:rPr>
              <a:t>Statistika</a:t>
            </a:r>
            <a:r>
              <a:rPr lang="en-US" sz="1400" dirty="0">
                <a:solidFill>
                  <a:schemeClr val="tx1"/>
                </a:solidFill>
                <a:latin typeface="Avenir Roman" panose="02000503020000020003" pitchFamily="2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venir Roman" panose="02000503020000020003" pitchFamily="2" charset="0"/>
              </a:rPr>
              <a:t>trajektorií</a:t>
            </a:r>
            <a:r>
              <a:rPr lang="en-US" sz="1400" dirty="0">
                <a:solidFill>
                  <a:schemeClr val="tx1"/>
                </a:solidFill>
                <a:latin typeface="Avenir Roman" panose="02000503020000020003" pitchFamily="2" charset="0"/>
              </a:rPr>
              <a:t>”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202DE4B9-F6FD-5C49-A625-86754ABDA7C1}"/>
              </a:ext>
            </a:extLst>
          </p:cNvPr>
          <p:cNvGrpSpPr/>
          <p:nvPr/>
        </p:nvGrpSpPr>
        <p:grpSpPr>
          <a:xfrm>
            <a:off x="-25695" y="6053140"/>
            <a:ext cx="9144000" cy="813020"/>
            <a:chOff x="0" y="6044980"/>
            <a:chExt cx="9144000" cy="81302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514641CA-400E-B24E-AA11-DDAC15AE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F378D882-64A0-FA49-BC79-75F95A6D8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330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260"/>
            <a:ext cx="6782543" cy="972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17" descr="oficialni_logo chmu2005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564" y="5005505"/>
            <a:ext cx="648072" cy="433952"/>
          </a:xfrm>
          <a:prstGeom prst="rect">
            <a:avLst/>
          </a:prstGeom>
          <a:noFill/>
        </p:spPr>
      </p:pic>
      <p:pic>
        <p:nvPicPr>
          <p:cNvPr id="10" name="Picture 2" descr="http://files.podane-ruce.webnode.cz/200000314-ee454ef3f7/ostrava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314782" cy="332656"/>
          </a:xfrm>
          <a:prstGeom prst="rect">
            <a:avLst/>
          </a:prstGeom>
          <a:noFill/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3168EABD-2D4E-3847-B1EB-E1B47FFE7D3E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15224E34-531A-8D4A-9F19-1597E67C8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64E62080-308E-EE43-B232-68BCE0A6F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7903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-3267744"/>
            <a:ext cx="6696744" cy="961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17" descr="oficialni_logo chmu2005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173" y="5257800"/>
            <a:ext cx="648072" cy="433952"/>
          </a:xfrm>
          <a:prstGeom prst="rect">
            <a:avLst/>
          </a:prstGeom>
          <a:noFill/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E1B06424-55EF-DC47-B775-10D525AC250C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ADB523B1-495F-724B-A525-AA760B790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8DAA2E7E-5B5A-B145-9A60-26812CAB8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1189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044832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17" descr="oficialni_logo chmu2005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0"/>
            <a:ext cx="648072" cy="433952"/>
          </a:xfrm>
          <a:prstGeom prst="rect">
            <a:avLst/>
          </a:prstGeom>
          <a:noFill/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ED6B95F4-0D9E-4C4A-9114-CD00259E50B4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8ADB5D41-39C1-F143-B774-1179DCD0A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8FF85DBE-1785-3E48-BBBB-2C7D127B0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609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F180A70-3B6F-C149-B218-9E6F5D7EE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8600"/>
            <a:ext cx="7162800" cy="552515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22817BA-7DB8-5643-99AF-1C1DCC90503A}"/>
              </a:ext>
            </a:extLst>
          </p:cNvPr>
          <p:cNvSpPr txBox="1"/>
          <p:nvPr/>
        </p:nvSpPr>
        <p:spPr>
          <a:xfrm>
            <a:off x="2667000" y="5915247"/>
            <a:ext cx="42672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+mj-cs"/>
              </a:rPr>
              <a:t>Více informací na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+mj-cs"/>
              </a:rPr>
              <a:t>www.i-air.eu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Roman" panose="02000503020000020003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56807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3429000" cy="502920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venir Roman" panose="02000503020000020003" pitchFamily="2" charset="0"/>
                <a:cs typeface="Arial"/>
              </a:rPr>
              <a:t>V </a:t>
            </a:r>
            <a:r>
              <a:rPr lang="en-US" sz="1800" dirty="0" err="1">
                <a:latin typeface="Avenir Roman" panose="02000503020000020003" pitchFamily="2" charset="0"/>
                <a:cs typeface="Arial"/>
              </a:rPr>
              <a:t>kraji</a:t>
            </a:r>
            <a:r>
              <a:rPr lang="en-US" sz="1800" dirty="0">
                <a:latin typeface="Avenir Roman" panose="02000503020000020003" pitchFamily="2" charset="0"/>
                <a:cs typeface="Arial"/>
              </a:rPr>
              <a:t> 3 </a:t>
            </a:r>
            <a:r>
              <a:rPr lang="en-US" sz="1800" dirty="0" err="1">
                <a:latin typeface="Avenir Roman" panose="02000503020000020003" pitchFamily="2" charset="0"/>
                <a:cs typeface="Arial"/>
              </a:rPr>
              <a:t>významné</a:t>
            </a:r>
            <a:r>
              <a:rPr lang="en-US" sz="18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1800" dirty="0" err="1">
                <a:latin typeface="Avenir Roman" panose="02000503020000020003" pitchFamily="2" charset="0"/>
                <a:cs typeface="Arial"/>
              </a:rPr>
              <a:t>oblasti</a:t>
            </a:r>
            <a:r>
              <a:rPr lang="en-US" sz="1800" dirty="0">
                <a:latin typeface="Avenir Roman" panose="02000503020000020003" pitchFamily="2" charset="0"/>
                <a:cs typeface="Arial"/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err="1">
                <a:latin typeface="Avenir Roman" panose="02000503020000020003" pitchFamily="2" charset="0"/>
                <a:cs typeface="Arial"/>
              </a:rPr>
              <a:t>Ostravsko</a:t>
            </a:r>
            <a:endParaRPr lang="en-US" sz="1800" dirty="0">
              <a:latin typeface="Avenir Roman" panose="02000503020000020003" pitchFamily="2" charset="0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1800" dirty="0" err="1">
                <a:latin typeface="Avenir Roman" panose="02000503020000020003" pitchFamily="2" charset="0"/>
                <a:cs typeface="Arial"/>
              </a:rPr>
              <a:t>Karvinsko</a:t>
            </a:r>
            <a:r>
              <a:rPr lang="en-US" sz="1800" dirty="0">
                <a:latin typeface="Avenir Roman" panose="02000503020000020003" pitchFamily="2" charset="0"/>
                <a:cs typeface="Arial"/>
              </a:rPr>
              <a:t>/</a:t>
            </a:r>
            <a:r>
              <a:rPr lang="en-US" sz="1800" dirty="0" err="1">
                <a:latin typeface="Avenir Roman" panose="02000503020000020003" pitchFamily="2" charset="0"/>
                <a:cs typeface="Arial"/>
              </a:rPr>
              <a:t>Bohumínsko</a:t>
            </a:r>
            <a:endParaRPr lang="en-US" sz="1800" dirty="0">
              <a:latin typeface="Avenir Roman" panose="02000503020000020003" pitchFamily="2" charset="0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1800" dirty="0" err="1">
                <a:latin typeface="Avenir Roman" panose="02000503020000020003" pitchFamily="2" charset="0"/>
                <a:cs typeface="Arial"/>
              </a:rPr>
              <a:t>Třinecko</a:t>
            </a:r>
            <a:endParaRPr lang="en-US" sz="1800" dirty="0">
              <a:latin typeface="Avenir Roman" panose="02000503020000020003" pitchFamily="2" charset="0"/>
              <a:cs typeface="Arial"/>
            </a:endParaRPr>
          </a:p>
          <a:p>
            <a:endParaRPr lang="en-US" sz="1800" dirty="0">
              <a:latin typeface="Avenir Roman" panose="02000503020000020003" pitchFamily="2" charset="0"/>
              <a:cs typeface="Arial"/>
            </a:endParaRPr>
          </a:p>
          <a:p>
            <a:r>
              <a:rPr lang="en-US" sz="1800" dirty="0" err="1">
                <a:latin typeface="Avenir Roman" panose="02000503020000020003" pitchFamily="2" charset="0"/>
                <a:cs typeface="Arial"/>
              </a:rPr>
              <a:t>Stav</a:t>
            </a:r>
            <a:endParaRPr lang="en-US" sz="1800" dirty="0">
              <a:latin typeface="Avenir Roman" panose="02000503020000020003" pitchFamily="2" charset="0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1800" dirty="0" err="1">
                <a:latin typeface="Avenir Roman" panose="02000503020000020003" pitchFamily="2" charset="0"/>
                <a:cs typeface="Arial"/>
              </a:rPr>
              <a:t>dlouhodobě</a:t>
            </a:r>
            <a:r>
              <a:rPr lang="en-US" sz="18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1800" dirty="0" err="1">
                <a:latin typeface="Avenir Roman" panose="02000503020000020003" pitchFamily="2" charset="0"/>
                <a:cs typeface="Arial"/>
              </a:rPr>
              <a:t>překračovány</a:t>
            </a:r>
            <a:r>
              <a:rPr lang="en-US" sz="18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1800" dirty="0" err="1">
                <a:latin typeface="Avenir Roman" panose="02000503020000020003" pitchFamily="2" charset="0"/>
                <a:cs typeface="Arial"/>
              </a:rPr>
              <a:t>imise</a:t>
            </a:r>
            <a:r>
              <a:rPr lang="en-US" sz="1800" dirty="0">
                <a:latin typeface="Avenir Roman" panose="02000503020000020003" pitchFamily="2" charset="0"/>
                <a:cs typeface="Arial"/>
              </a:rPr>
              <a:t> PM10 a </a:t>
            </a:r>
            <a:r>
              <a:rPr lang="en-US" sz="1800" dirty="0" err="1">
                <a:latin typeface="Avenir Roman" panose="02000503020000020003" pitchFamily="2" charset="0"/>
                <a:cs typeface="Arial"/>
              </a:rPr>
              <a:t>BaP</a:t>
            </a:r>
            <a:endParaRPr lang="en-US" sz="1800" dirty="0">
              <a:latin typeface="Avenir Roman" panose="02000503020000020003" pitchFamily="2" charset="0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1800" dirty="0" err="1">
                <a:latin typeface="Avenir Roman" panose="02000503020000020003" pitchFamily="2" charset="0"/>
                <a:cs typeface="Arial"/>
              </a:rPr>
              <a:t>vysoká</a:t>
            </a:r>
            <a:r>
              <a:rPr lang="en-US" sz="18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1800" dirty="0" err="1">
                <a:latin typeface="Avenir Roman" panose="02000503020000020003" pitchFamily="2" charset="0"/>
                <a:cs typeface="Arial"/>
              </a:rPr>
              <a:t>koncentrace</a:t>
            </a:r>
            <a:r>
              <a:rPr lang="en-US" sz="18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1800" dirty="0" err="1">
                <a:latin typeface="Avenir Roman" panose="02000503020000020003" pitchFamily="2" charset="0"/>
                <a:cs typeface="Arial"/>
              </a:rPr>
              <a:t>všech</a:t>
            </a:r>
            <a:r>
              <a:rPr lang="en-US" sz="18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1800" dirty="0" err="1">
                <a:latin typeface="Avenir Roman" panose="02000503020000020003" pitchFamily="2" charset="0"/>
                <a:cs typeface="Arial"/>
              </a:rPr>
              <a:t>typů</a:t>
            </a:r>
            <a:r>
              <a:rPr lang="en-US" sz="18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1800" dirty="0" err="1">
                <a:latin typeface="Avenir Roman" panose="02000503020000020003" pitchFamily="2" charset="0"/>
                <a:cs typeface="Arial"/>
              </a:rPr>
              <a:t>zdrojů</a:t>
            </a:r>
            <a:endParaRPr lang="en-US" sz="1800" dirty="0">
              <a:latin typeface="Avenir Roman" panose="02000503020000020003" pitchFamily="2" charset="0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1800" dirty="0" err="1">
                <a:latin typeface="Avenir Roman" panose="02000503020000020003" pitchFamily="2" charset="0"/>
                <a:cs typeface="Arial"/>
              </a:rPr>
              <a:t>charakteristická</a:t>
            </a:r>
            <a:r>
              <a:rPr lang="en-US" sz="18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1800" dirty="0" err="1">
                <a:latin typeface="Avenir Roman" panose="02000503020000020003" pitchFamily="2" charset="0"/>
                <a:cs typeface="Arial"/>
              </a:rPr>
              <a:t>slezská</a:t>
            </a:r>
            <a:r>
              <a:rPr lang="en-US" sz="18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1800" dirty="0" err="1">
                <a:latin typeface="Avenir Roman" panose="02000503020000020003" pitchFamily="2" charset="0"/>
                <a:cs typeface="Arial"/>
              </a:rPr>
              <a:t>zástavba</a:t>
            </a:r>
            <a:endParaRPr lang="en-US" sz="1800" dirty="0">
              <a:latin typeface="Avenir Roman" panose="02000503020000020003" pitchFamily="2" charset="0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1800" dirty="0" err="1">
                <a:latin typeface="Avenir Roman" panose="02000503020000020003" pitchFamily="2" charset="0"/>
                <a:cs typeface="Arial"/>
              </a:rPr>
              <a:t>Moravská</a:t>
            </a:r>
            <a:r>
              <a:rPr lang="en-US" sz="18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1800" dirty="0" err="1">
                <a:latin typeface="Avenir Roman" panose="02000503020000020003" pitchFamily="2" charset="0"/>
                <a:cs typeface="Arial"/>
              </a:rPr>
              <a:t>brána</a:t>
            </a:r>
            <a:endParaRPr lang="en-US" sz="1800" dirty="0">
              <a:latin typeface="Avenir Roman" panose="02000503020000020003" pitchFamily="2" charset="0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1800" dirty="0" err="1">
                <a:latin typeface="Avenir Roman" panose="02000503020000020003" pitchFamily="2" charset="0"/>
                <a:cs typeface="Arial"/>
              </a:rPr>
              <a:t>časté</a:t>
            </a:r>
            <a:r>
              <a:rPr lang="en-US" sz="18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1800" dirty="0" err="1">
                <a:latin typeface="Avenir Roman" panose="02000503020000020003" pitchFamily="2" charset="0"/>
                <a:cs typeface="Arial"/>
              </a:rPr>
              <a:t>smogové</a:t>
            </a:r>
            <a:r>
              <a:rPr lang="en-US" sz="18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1800" dirty="0" err="1">
                <a:latin typeface="Avenir Roman" panose="02000503020000020003" pitchFamily="2" charset="0"/>
                <a:cs typeface="Arial"/>
              </a:rPr>
              <a:t>situace</a:t>
            </a:r>
            <a:endParaRPr lang="en-US" sz="1800" dirty="0">
              <a:latin typeface="Avenir Roman" panose="02000503020000020003" pitchFamily="2" charset="0"/>
              <a:cs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9762"/>
          </a:xfrm>
        </p:spPr>
        <p:txBody>
          <a:bodyPr/>
          <a:lstStyle/>
          <a:p>
            <a:r>
              <a:rPr lang="en-US" b="0" dirty="0" err="1">
                <a:latin typeface="Avenir Roman" panose="02000503020000020003" pitchFamily="2" charset="0"/>
                <a:cs typeface="Arial"/>
              </a:rPr>
              <a:t>Situace</a:t>
            </a:r>
            <a:r>
              <a:rPr lang="en-US" b="0" dirty="0">
                <a:latin typeface="Avenir Roman" panose="02000503020000020003" pitchFamily="2" charset="0"/>
                <a:cs typeface="Arial"/>
              </a:rPr>
              <a:t> v MSK a </a:t>
            </a:r>
            <a:r>
              <a:rPr lang="en-US" b="0" dirty="0" err="1">
                <a:latin typeface="Avenir Roman" panose="02000503020000020003" pitchFamily="2" charset="0"/>
                <a:cs typeface="Arial"/>
              </a:rPr>
              <a:t>Ostravě</a:t>
            </a:r>
            <a:endParaRPr lang="en-US" b="0" dirty="0">
              <a:latin typeface="Avenir Roman" panose="02000503020000020003" pitchFamily="2" charset="0"/>
              <a:cs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10000" y="6172200"/>
            <a:ext cx="5334000" cy="457200"/>
          </a:xfrm>
        </p:spPr>
        <p:txBody>
          <a:bodyPr>
            <a:normAutofit/>
          </a:bodyPr>
          <a:lstStyle/>
          <a:p>
            <a:r>
              <a:rPr lang="en-US" sz="1600" dirty="0" err="1">
                <a:latin typeface="Avenir Roman" panose="02000503020000020003" pitchFamily="2" charset="0"/>
                <a:cs typeface="Arial"/>
              </a:rPr>
              <a:t>Emisně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1600" dirty="0" err="1">
                <a:latin typeface="Avenir Roman" panose="02000503020000020003" pitchFamily="2" charset="0"/>
                <a:cs typeface="Arial"/>
              </a:rPr>
              <a:t>imisní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 model/ </a:t>
            </a:r>
            <a:r>
              <a:rPr lang="en-US" sz="1600" dirty="0" err="1">
                <a:latin typeface="Avenir Roman" panose="02000503020000020003" pitchFamily="2" charset="0"/>
                <a:cs typeface="Arial"/>
              </a:rPr>
              <a:t>Zdroj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: ZÚ Ostrava, </a:t>
            </a:r>
            <a:r>
              <a:rPr lang="en-US" sz="1600" dirty="0" err="1">
                <a:latin typeface="Avenir Roman" panose="02000503020000020003" pitchFamily="2" charset="0"/>
                <a:cs typeface="Arial"/>
              </a:rPr>
              <a:t>Město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 Ostrava</a:t>
            </a:r>
          </a:p>
        </p:txBody>
      </p:sp>
      <p:pic>
        <p:nvPicPr>
          <p:cNvPr id="6" name="Picture 5" descr="pm10_varianta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828800"/>
            <a:ext cx="5105400" cy="3505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BD425EF9-54CA-B442-AEAA-738228E43C64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59A94575-E9C0-5742-ACDA-18ECFD57F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CE198FB9-8A71-F44D-8604-E1CE2E431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39762"/>
          </a:xfrm>
        </p:spPr>
        <p:txBody>
          <a:bodyPr/>
          <a:lstStyle/>
          <a:p>
            <a:r>
              <a:rPr lang="en-US" dirty="0" err="1">
                <a:latin typeface="Avenir Roman" panose="02000503020000020003" pitchFamily="2" charset="0"/>
                <a:cs typeface="Arial"/>
              </a:rPr>
              <a:t>Čistá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oblast a smog</a:t>
            </a: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08771"/>
            <a:ext cx="6096000" cy="44958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657600" y="6172200"/>
            <a:ext cx="5486400" cy="457200"/>
          </a:xfrm>
        </p:spPr>
        <p:txBody>
          <a:bodyPr>
            <a:normAutofit fontScale="85000" lnSpcReduction="10000"/>
          </a:bodyPr>
          <a:lstStyle/>
          <a:p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Imisní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model/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Zdroj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: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Město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Ostrava,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studie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“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Ozdravné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pobyty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”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BD856B93-C9F7-FA4C-AC52-432791EEA5AA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63440C7C-873B-FD4C-B814-6C522DBD5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0AF4C04D-E638-794F-9381-1D90254E1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4438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639762"/>
          </a:xfrm>
        </p:spPr>
        <p:txBody>
          <a:bodyPr/>
          <a:lstStyle/>
          <a:p>
            <a:r>
              <a:rPr lang="en-US" dirty="0" err="1">
                <a:latin typeface="Avenir Roman" panose="02000503020000020003" pitchFamily="2" charset="0"/>
                <a:cs typeface="Arial"/>
              </a:rPr>
              <a:t>Vznik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a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průběh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smogové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situace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</a:t>
            </a:r>
          </a:p>
        </p:txBody>
      </p:sp>
      <p:pic>
        <p:nvPicPr>
          <p:cNvPr id="6" name="Picture 5" descr="cz_PM10-1h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1370"/>
            <a:ext cx="7583868" cy="4833131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568ABE88-B397-644A-ABDA-7B3446DC242C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9F851606-F8C8-604A-999B-AA453268C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5B72E664-4EEA-2947-A6FB-2C2458CCF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1253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304800"/>
            <a:ext cx="8915400" cy="639762"/>
          </a:xfrm>
        </p:spPr>
        <p:txBody>
          <a:bodyPr/>
          <a:lstStyle/>
          <a:p>
            <a:r>
              <a:rPr lang="en-US" sz="3200" dirty="0" err="1">
                <a:latin typeface="Avenir Roman" panose="02000503020000020003" pitchFamily="2" charset="0"/>
                <a:cs typeface="Arial"/>
              </a:rPr>
              <a:t>Neexistují</a:t>
            </a:r>
            <a:r>
              <a:rPr lang="en-US" sz="32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3200" dirty="0" err="1">
                <a:latin typeface="Avenir Roman" panose="02000503020000020003" pitchFamily="2" charset="0"/>
                <a:cs typeface="Arial"/>
              </a:rPr>
              <a:t>hranice</a:t>
            </a:r>
            <a:r>
              <a:rPr lang="en-US" sz="3200" dirty="0">
                <a:latin typeface="Avenir Roman" panose="02000503020000020003" pitchFamily="2" charset="0"/>
                <a:cs typeface="Arial"/>
              </a:rPr>
              <a:t> – </a:t>
            </a:r>
            <a:r>
              <a:rPr lang="en-US" sz="3200" dirty="0" err="1">
                <a:latin typeface="Avenir Roman" panose="02000503020000020003" pitchFamily="2" charset="0"/>
                <a:cs typeface="Arial"/>
              </a:rPr>
              <a:t>ovzduší</a:t>
            </a:r>
            <a:r>
              <a:rPr lang="en-US" sz="3200" dirty="0">
                <a:latin typeface="Avenir Roman" panose="02000503020000020003" pitchFamily="2" charset="0"/>
                <a:cs typeface="Arial"/>
              </a:rPr>
              <a:t> je </a:t>
            </a:r>
            <a:r>
              <a:rPr lang="en-US" sz="3200" dirty="0" err="1">
                <a:latin typeface="Avenir Roman" panose="02000503020000020003" pitchFamily="2" charset="0"/>
                <a:cs typeface="Arial"/>
              </a:rPr>
              <a:t>společné</a:t>
            </a:r>
            <a:endParaRPr lang="en-US" sz="3200" dirty="0">
              <a:latin typeface="Avenir Roman" panose="02000503020000020003" pitchFamily="2" charset="0"/>
              <a:cs typeface="Arial"/>
            </a:endParaRPr>
          </a:p>
        </p:txBody>
      </p:sp>
      <p:pic>
        <p:nvPicPr>
          <p:cNvPr id="6" name="Picture 5" descr="25_1_0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68510"/>
            <a:ext cx="4335461" cy="335280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Picture 6" descr="28_1_0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505" y="1168510"/>
            <a:ext cx="4335460" cy="335280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657600" y="6172200"/>
            <a:ext cx="5486400" cy="457200"/>
          </a:xfrm>
        </p:spPr>
        <p:txBody>
          <a:bodyPr>
            <a:normAutofit fontScale="92500"/>
          </a:bodyPr>
          <a:lstStyle/>
          <a:p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Imisní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model/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Zdroj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: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Město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Ostrava,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studie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“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Mapy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znečištění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4777156"/>
            <a:ext cx="7315200" cy="1143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265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rial"/>
              </a:rPr>
              <a:t>Model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2265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rial"/>
              </a:rPr>
              <a:t>využívá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265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rial"/>
              </a:rPr>
              <a:t> data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2265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rial"/>
              </a:rPr>
              <a:t> z </a:t>
            </a:r>
            <a:r>
              <a:rPr lang="en-US" sz="2000" dirty="0">
                <a:solidFill>
                  <a:srgbClr val="02265F"/>
                </a:solidFill>
                <a:latin typeface="Avenir Roman" panose="02000503020000020003" pitchFamily="2" charset="0"/>
                <a:ea typeface="+mj-ea"/>
                <a:cs typeface="Arial"/>
              </a:rPr>
              <a:t>4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2265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rial"/>
              </a:rPr>
              <a:t>2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2265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rial"/>
              </a:rPr>
              <a:t>stanic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2265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rial"/>
              </a:rPr>
              <a:t> (16 v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2265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rial"/>
              </a:rPr>
              <a:t>Polsku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2265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rial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2265F"/>
              </a:solidFill>
              <a:effectLst/>
              <a:uLnTx/>
              <a:uFillTx/>
              <a:latin typeface="Avenir Roman" panose="02000503020000020003" pitchFamily="2" charset="0"/>
              <a:ea typeface="+mj-ea"/>
              <a:cs typeface="Arial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2265F"/>
                </a:solidFill>
                <a:latin typeface="Avenir Roman" panose="02000503020000020003" pitchFamily="2" charset="0"/>
                <a:ea typeface="+mj-ea"/>
                <a:cs typeface="Arial"/>
              </a:rPr>
              <a:t>H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2265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rial"/>
              </a:rPr>
              <a:t>odinové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265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2265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rial"/>
              </a:rPr>
              <a:t>koncentrace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265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rial"/>
              </a:rPr>
              <a:t> PM10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err="1">
                <a:solidFill>
                  <a:srgbClr val="02265F"/>
                </a:solidFill>
                <a:latin typeface="Avenir Roman" panose="02000503020000020003" pitchFamily="2" charset="0"/>
                <a:ea typeface="+mj-ea"/>
                <a:cs typeface="Arial"/>
              </a:rPr>
              <a:t>Zásadní</a:t>
            </a:r>
            <a:r>
              <a:rPr lang="en-US" sz="2000" dirty="0">
                <a:solidFill>
                  <a:srgbClr val="02265F"/>
                </a:solidFill>
                <a:latin typeface="Avenir Roman" panose="02000503020000020003" pitchFamily="2" charset="0"/>
                <a:ea typeface="+mj-ea"/>
                <a:cs typeface="Arial"/>
              </a:rPr>
              <a:t> </a:t>
            </a:r>
            <a:r>
              <a:rPr lang="en-US" sz="2000" dirty="0" err="1">
                <a:solidFill>
                  <a:srgbClr val="02265F"/>
                </a:solidFill>
                <a:latin typeface="Avenir Roman" panose="02000503020000020003" pitchFamily="2" charset="0"/>
                <a:ea typeface="+mj-ea"/>
                <a:cs typeface="Arial"/>
              </a:rPr>
              <a:t>rozdíl</a:t>
            </a:r>
            <a:r>
              <a:rPr lang="en-US" sz="2000" dirty="0">
                <a:solidFill>
                  <a:srgbClr val="02265F"/>
                </a:solidFill>
                <a:latin typeface="Avenir Roman" panose="02000503020000020003" pitchFamily="2" charset="0"/>
                <a:ea typeface="+mj-ea"/>
                <a:cs typeface="Arial"/>
              </a:rPr>
              <a:t> </a:t>
            </a:r>
            <a:r>
              <a:rPr lang="en-US" sz="2000" dirty="0" err="1">
                <a:solidFill>
                  <a:srgbClr val="02265F"/>
                </a:solidFill>
                <a:latin typeface="Avenir Roman" panose="02000503020000020003" pitchFamily="2" charset="0"/>
                <a:ea typeface="+mj-ea"/>
                <a:cs typeface="Arial"/>
              </a:rPr>
              <a:t>mezi</a:t>
            </a:r>
            <a:r>
              <a:rPr lang="en-US" sz="2000" dirty="0">
                <a:solidFill>
                  <a:srgbClr val="02265F"/>
                </a:solidFill>
                <a:latin typeface="Avenir Roman" panose="02000503020000020003" pitchFamily="2" charset="0"/>
                <a:ea typeface="+mj-ea"/>
                <a:cs typeface="Arial"/>
              </a:rPr>
              <a:t> </a:t>
            </a:r>
            <a:r>
              <a:rPr lang="en-US" sz="2000" dirty="0" err="1">
                <a:solidFill>
                  <a:srgbClr val="02265F"/>
                </a:solidFill>
                <a:latin typeface="Avenir Roman" panose="02000503020000020003" pitchFamily="2" charset="0"/>
                <a:ea typeface="+mj-ea"/>
                <a:cs typeface="Arial"/>
              </a:rPr>
              <a:t>topnou</a:t>
            </a:r>
            <a:r>
              <a:rPr lang="en-US" sz="2000" dirty="0">
                <a:solidFill>
                  <a:srgbClr val="02265F"/>
                </a:solidFill>
                <a:latin typeface="Avenir Roman" panose="02000503020000020003" pitchFamily="2" charset="0"/>
                <a:ea typeface="+mj-ea"/>
                <a:cs typeface="Arial"/>
              </a:rPr>
              <a:t> a </a:t>
            </a:r>
            <a:r>
              <a:rPr lang="en-US" sz="2000" dirty="0" err="1">
                <a:solidFill>
                  <a:srgbClr val="02265F"/>
                </a:solidFill>
                <a:latin typeface="Avenir Roman" panose="02000503020000020003" pitchFamily="2" charset="0"/>
                <a:ea typeface="+mj-ea"/>
                <a:cs typeface="Arial"/>
              </a:rPr>
              <a:t>netopnou</a:t>
            </a:r>
            <a:r>
              <a:rPr lang="en-US" sz="2000" dirty="0">
                <a:solidFill>
                  <a:srgbClr val="02265F"/>
                </a:solidFill>
                <a:latin typeface="Avenir Roman" panose="02000503020000020003" pitchFamily="2" charset="0"/>
                <a:ea typeface="+mj-ea"/>
                <a:cs typeface="Arial"/>
              </a:rPr>
              <a:t> </a:t>
            </a:r>
            <a:r>
              <a:rPr lang="en-US" sz="2000" dirty="0" err="1">
                <a:solidFill>
                  <a:srgbClr val="02265F"/>
                </a:solidFill>
                <a:latin typeface="Avenir Roman" panose="02000503020000020003" pitchFamily="2" charset="0"/>
                <a:ea typeface="+mj-ea"/>
                <a:cs typeface="Arial"/>
              </a:rPr>
              <a:t>sezónou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2265F"/>
              </a:solidFill>
              <a:effectLst/>
              <a:uLnTx/>
              <a:uFillTx/>
              <a:latin typeface="Avenir Roman" panose="02000503020000020003" pitchFamily="2" charset="0"/>
              <a:ea typeface="+mj-ea"/>
              <a:cs typeface="Arial"/>
            </a:endParaRP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BADE6CC9-4ADF-6545-ADA0-A939A6B39886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457F3091-4C5C-104F-803D-A9F53C364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54A09525-F76A-F54E-A41F-463B10533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1747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y FIN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"/>
            <a:ext cx="8686800" cy="5791200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8273C7BE-4FCC-9B4E-BB79-8DBAEFB8C054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650DB77A-806C-224E-97D3-ABBD95B3B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8D4FFE3C-8B33-394A-B33C-FD301AA1A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5912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39762"/>
          </a:xfrm>
        </p:spPr>
        <p:txBody>
          <a:bodyPr/>
          <a:lstStyle/>
          <a:p>
            <a:r>
              <a:rPr lang="en-US" dirty="0">
                <a:latin typeface="Avenir Roman" panose="02000503020000020003" pitchFamily="2" charset="0"/>
                <a:cs typeface="Arial"/>
              </a:rPr>
              <a:t>Box model</a:t>
            </a:r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2" cstate="print"/>
          <a:srcRect l="15042" t="12122" r="23738" b="27078"/>
          <a:stretch>
            <a:fillRect/>
          </a:stretch>
        </p:blipFill>
        <p:spPr bwMode="auto">
          <a:xfrm>
            <a:off x="152400" y="2819400"/>
            <a:ext cx="29378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2"/>
          <p:cNvPicPr>
            <a:picLocks noChangeAspect="1"/>
          </p:cNvPicPr>
          <p:nvPr/>
        </p:nvPicPr>
        <p:blipFill>
          <a:blip r:embed="rId3" cstate="print"/>
          <a:srcRect l="20833" t="13922" r="17961" b="25278"/>
          <a:stretch>
            <a:fillRect/>
          </a:stretch>
        </p:blipFill>
        <p:spPr bwMode="auto">
          <a:xfrm>
            <a:off x="3124200" y="2819400"/>
            <a:ext cx="2935768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4"/>
          <p:cNvPicPr>
            <a:picLocks noChangeAspect="1"/>
          </p:cNvPicPr>
          <p:nvPr/>
        </p:nvPicPr>
        <p:blipFill>
          <a:blip r:embed="rId4" cstate="print"/>
          <a:srcRect l="18529" t="15215" r="20107" b="24583"/>
          <a:stretch>
            <a:fillRect/>
          </a:stretch>
        </p:blipFill>
        <p:spPr bwMode="auto">
          <a:xfrm>
            <a:off x="6019800" y="2819400"/>
            <a:ext cx="297277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6"/>
          <p:cNvSpPr/>
          <p:nvPr/>
        </p:nvSpPr>
        <p:spPr>
          <a:xfrm>
            <a:off x="609600" y="1066800"/>
            <a:ext cx="8075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BOX model popisuje časovou závislost emise-imise v době kdy v důsledku nízké rychlosti větru a inverzního zvrstvení nedocházelo k horizontálnímu ani vertikálnímu rozptylu částic mimo okresy Ostrava a Karviná. Pro emise částic z plochy obou okresů 330 kg/h a výšku inverze 200m potom platí </a:t>
            </a:r>
          </a:p>
        </p:txBody>
      </p:sp>
      <p:sp>
        <p:nvSpPr>
          <p:cNvPr id="10" name="Obdélník 7"/>
          <p:cNvSpPr/>
          <p:nvPr/>
        </p:nvSpPr>
        <p:spPr>
          <a:xfrm>
            <a:off x="194048" y="4518186"/>
            <a:ext cx="8568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Oba okresy:   </a:t>
            </a:r>
            <a:r>
              <a:rPr lang="cs-CZ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Výchozí: c</a:t>
            </a:r>
            <a:r>
              <a:rPr lang="cs-CZ" sz="1400" baseline="-250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PM10</a:t>
            </a:r>
            <a:r>
              <a:rPr lang="cs-CZ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= 50</a:t>
            </a:r>
            <a:r>
              <a:rPr lang="el-GR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μ</a:t>
            </a:r>
            <a:r>
              <a:rPr lang="cs-CZ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g/m</a:t>
            </a:r>
            <a:r>
              <a:rPr lang="cs-CZ" sz="1400" baseline="300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3</a:t>
            </a:r>
            <a:r>
              <a:rPr lang="cs-CZ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         + 24h: c</a:t>
            </a:r>
            <a:r>
              <a:rPr lang="cs-CZ" sz="1400" baseline="-250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PM10</a:t>
            </a:r>
            <a:r>
              <a:rPr lang="cs-CZ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= 107</a:t>
            </a:r>
            <a:r>
              <a:rPr lang="el-GR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μ</a:t>
            </a:r>
            <a:r>
              <a:rPr lang="cs-CZ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g/m</a:t>
            </a:r>
            <a:r>
              <a:rPr lang="cs-CZ" sz="1400" baseline="300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3</a:t>
            </a:r>
            <a:r>
              <a:rPr lang="cs-CZ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          + 48h: c</a:t>
            </a:r>
            <a:r>
              <a:rPr lang="cs-CZ" sz="1400" baseline="-250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PM10 </a:t>
            </a:r>
            <a:r>
              <a:rPr lang="cs-CZ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= 114</a:t>
            </a:r>
            <a:r>
              <a:rPr lang="el-GR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μ</a:t>
            </a:r>
            <a:r>
              <a:rPr lang="cs-CZ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g/m</a:t>
            </a:r>
            <a:r>
              <a:rPr lang="cs-CZ" sz="1400" baseline="300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3</a:t>
            </a:r>
            <a:r>
              <a:rPr lang="cs-CZ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</a:t>
            </a:r>
          </a:p>
        </p:txBody>
      </p:sp>
      <p:sp>
        <p:nvSpPr>
          <p:cNvPr id="11" name="Obdélník 8"/>
          <p:cNvSpPr/>
          <p:nvPr/>
        </p:nvSpPr>
        <p:spPr>
          <a:xfrm>
            <a:off x="228600" y="5029200"/>
            <a:ext cx="85773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OSTRAVA:    </a:t>
            </a:r>
            <a:r>
              <a:rPr lang="cs-CZ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Výchozí: c</a:t>
            </a:r>
            <a:r>
              <a:rPr lang="cs-CZ" sz="1400" baseline="-250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PM10</a:t>
            </a:r>
            <a:r>
              <a:rPr lang="cs-CZ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= 50</a:t>
            </a:r>
            <a:r>
              <a:rPr lang="el-GR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μ</a:t>
            </a:r>
            <a:r>
              <a:rPr lang="cs-CZ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g/m</a:t>
            </a:r>
            <a:r>
              <a:rPr lang="cs-CZ" sz="1400" baseline="300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3</a:t>
            </a:r>
            <a:r>
              <a:rPr lang="cs-CZ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           + 24h: c</a:t>
            </a:r>
            <a:r>
              <a:rPr lang="cs-CZ" sz="1400" baseline="-250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PM10</a:t>
            </a:r>
            <a:r>
              <a:rPr lang="cs-CZ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= 149</a:t>
            </a:r>
            <a:r>
              <a:rPr lang="el-GR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μ</a:t>
            </a:r>
            <a:r>
              <a:rPr lang="cs-CZ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g/m</a:t>
            </a:r>
            <a:r>
              <a:rPr lang="cs-CZ" sz="1400" baseline="300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3</a:t>
            </a:r>
            <a:r>
              <a:rPr lang="cs-CZ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          + 48h: c</a:t>
            </a:r>
            <a:r>
              <a:rPr lang="cs-CZ" sz="1400" baseline="-250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PM10 </a:t>
            </a:r>
            <a:r>
              <a:rPr lang="cs-CZ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= 249</a:t>
            </a:r>
            <a:r>
              <a:rPr lang="el-GR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μ</a:t>
            </a:r>
            <a:r>
              <a:rPr lang="cs-CZ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g/m</a:t>
            </a:r>
            <a:r>
              <a:rPr lang="cs-CZ" sz="1400" baseline="300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3</a:t>
            </a:r>
            <a:r>
              <a:rPr lang="cs-CZ" sz="14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48000" y="6172200"/>
            <a:ext cx="6096000" cy="457200"/>
          </a:xfrm>
        </p:spPr>
        <p:txBody>
          <a:bodyPr>
            <a:normAutofit fontScale="92500"/>
          </a:bodyPr>
          <a:lstStyle/>
          <a:p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Imisní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model/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Zdroj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: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Město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Ostrava,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studie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“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Sycení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inverzní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vrstvy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”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83F97BEB-6401-9342-A6F0-64FAF91EB0EC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D4D4149C-290E-8F4B-824E-9E75458D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CBE86859-FB4C-A14E-8D23-250E587C6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0683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28600" y="1981200"/>
            <a:ext cx="4800600" cy="3581400"/>
          </a:xfrm>
        </p:spPr>
        <p:txBody>
          <a:bodyPr>
            <a:normAutofit/>
          </a:bodyPr>
          <a:lstStyle/>
          <a:p>
            <a:r>
              <a:rPr lang="en-US" sz="2000" dirty="0" err="1">
                <a:latin typeface="Avenir Roman" panose="02000503020000020003" pitchFamily="2" charset="0"/>
                <a:cs typeface="Arial"/>
              </a:rPr>
              <a:t>Zásadní</a:t>
            </a:r>
            <a:r>
              <a:rPr lang="en-US" sz="20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2000" dirty="0" err="1">
                <a:latin typeface="Avenir Roman" panose="02000503020000020003" pitchFamily="2" charset="0"/>
                <a:cs typeface="Arial"/>
              </a:rPr>
              <a:t>ovlivnění</a:t>
            </a:r>
            <a:endParaRPr lang="en-US" sz="2000" dirty="0">
              <a:latin typeface="Avenir Roman" panose="02000503020000020003" pitchFamily="2" charset="0"/>
              <a:cs typeface="Arial"/>
            </a:endParaRPr>
          </a:p>
          <a:p>
            <a:pPr marL="457200" indent="-457200">
              <a:buFontTx/>
              <a:buChar char="-"/>
            </a:pPr>
            <a:r>
              <a:rPr lang="en-US" sz="2000" dirty="0" err="1">
                <a:latin typeface="Avenir Roman" panose="02000503020000020003" pitchFamily="2" charset="0"/>
                <a:cs typeface="Arial"/>
              </a:rPr>
              <a:t>Průmyslové</a:t>
            </a:r>
            <a:r>
              <a:rPr lang="en-US" sz="20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2000" dirty="0" err="1">
                <a:latin typeface="Avenir Roman" panose="02000503020000020003" pitchFamily="2" charset="0"/>
                <a:cs typeface="Arial"/>
              </a:rPr>
              <a:t>zdroje</a:t>
            </a:r>
            <a:endParaRPr lang="en-US" sz="2000" dirty="0">
              <a:latin typeface="Avenir Roman" panose="02000503020000020003" pitchFamily="2" charset="0"/>
              <a:cs typeface="Arial"/>
            </a:endParaRPr>
          </a:p>
          <a:p>
            <a:pPr marL="457200" indent="-457200">
              <a:buFontTx/>
              <a:buChar char="-"/>
            </a:pPr>
            <a:r>
              <a:rPr lang="en-US" sz="2000" dirty="0" err="1">
                <a:latin typeface="Avenir Roman" panose="02000503020000020003" pitchFamily="2" charset="0"/>
                <a:cs typeface="Arial"/>
              </a:rPr>
              <a:t>Lokální</a:t>
            </a:r>
            <a:r>
              <a:rPr lang="en-US" sz="20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2000" dirty="0" err="1">
                <a:latin typeface="Avenir Roman" panose="02000503020000020003" pitchFamily="2" charset="0"/>
                <a:cs typeface="Arial"/>
              </a:rPr>
              <a:t>topeniště</a:t>
            </a:r>
            <a:endParaRPr lang="en-US" sz="2000" dirty="0">
              <a:latin typeface="Avenir Roman" panose="02000503020000020003" pitchFamily="2" charset="0"/>
              <a:cs typeface="Arial"/>
            </a:endParaRPr>
          </a:p>
          <a:p>
            <a:pPr marL="457200" indent="-457200">
              <a:buFontTx/>
              <a:buChar char="-"/>
            </a:pPr>
            <a:r>
              <a:rPr lang="en-US" sz="2000" dirty="0" err="1">
                <a:latin typeface="Avenir Roman" panose="02000503020000020003" pitchFamily="2" charset="0"/>
                <a:cs typeface="Arial"/>
              </a:rPr>
              <a:t>Doprava</a:t>
            </a:r>
            <a:endParaRPr lang="en-US" sz="2000" dirty="0">
              <a:latin typeface="Avenir Roman" panose="02000503020000020003" pitchFamily="2" charset="0"/>
              <a:cs typeface="Arial"/>
            </a:endParaRPr>
          </a:p>
          <a:p>
            <a:pPr marL="457200" indent="-457200">
              <a:buFontTx/>
              <a:buChar char="-"/>
            </a:pPr>
            <a:r>
              <a:rPr lang="en-US" sz="2000" dirty="0" err="1">
                <a:latin typeface="Avenir Roman" panose="02000503020000020003" pitchFamily="2" charset="0"/>
                <a:cs typeface="Arial"/>
              </a:rPr>
              <a:t>Transmise</a:t>
            </a:r>
            <a:endParaRPr lang="en-US" sz="2000" dirty="0">
              <a:latin typeface="Avenir Roman" panose="02000503020000020003" pitchFamily="2" charset="0"/>
              <a:cs typeface="Arial"/>
            </a:endParaRPr>
          </a:p>
          <a:p>
            <a:pPr marL="457200" indent="-457200">
              <a:buFontTx/>
              <a:buChar char="-"/>
            </a:pPr>
            <a:r>
              <a:rPr lang="en-US" sz="2000" dirty="0" err="1">
                <a:latin typeface="Avenir Roman" panose="02000503020000020003" pitchFamily="2" charset="0"/>
                <a:cs typeface="Arial"/>
              </a:rPr>
              <a:t>Pozadí</a:t>
            </a:r>
            <a:r>
              <a:rPr lang="en-US" sz="2000" dirty="0">
                <a:latin typeface="Avenir Roman" panose="02000503020000020003" pitchFamily="2" charset="0"/>
                <a:cs typeface="Arial"/>
              </a:rPr>
              <a:t> (EU)</a:t>
            </a:r>
          </a:p>
          <a:p>
            <a:pPr marL="457200" indent="-457200">
              <a:buFontTx/>
              <a:buChar char="-"/>
            </a:pPr>
            <a:r>
              <a:rPr lang="en-US" sz="2000" dirty="0" err="1">
                <a:latin typeface="Avenir Roman" panose="02000503020000020003" pitchFamily="2" charset="0"/>
                <a:cs typeface="Arial"/>
              </a:rPr>
              <a:t>Sekundární</a:t>
            </a:r>
            <a:r>
              <a:rPr lang="en-US" sz="20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2000" dirty="0" err="1">
                <a:latin typeface="Avenir Roman" panose="02000503020000020003" pitchFamily="2" charset="0"/>
                <a:cs typeface="Arial"/>
              </a:rPr>
              <a:t>procesy</a:t>
            </a:r>
            <a:r>
              <a:rPr lang="en-US" sz="2000" dirty="0">
                <a:latin typeface="Avenir Roman" panose="02000503020000020003" pitchFamily="2" charset="0"/>
                <a:cs typeface="Arial"/>
              </a:rPr>
              <a:t> “?”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639762"/>
          </a:xfrm>
        </p:spPr>
        <p:txBody>
          <a:bodyPr/>
          <a:lstStyle/>
          <a:p>
            <a:r>
              <a:rPr lang="en-US" dirty="0">
                <a:latin typeface="Avenir Roman" panose="02000503020000020003" pitchFamily="2" charset="0"/>
                <a:cs typeface="Arial"/>
              </a:rPr>
              <a:t>Co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ovlivňuje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ovzduší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v MSK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752600"/>
            <a:ext cx="5410200" cy="35814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7" name="Text Placeholder 4"/>
          <p:cNvSpPr txBox="1">
            <a:spLocks/>
          </p:cNvSpPr>
          <p:nvPr/>
        </p:nvSpPr>
        <p:spPr>
          <a:xfrm>
            <a:off x="3810000" y="6172200"/>
            <a:ext cx="53340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Tx/>
              <a:buNone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>
                <a:latin typeface="Avenir Roman" panose="02000503020000020003" pitchFamily="2" charset="0"/>
                <a:cs typeface="Arial"/>
              </a:rPr>
              <a:t>Emisně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1600" dirty="0" err="1">
                <a:latin typeface="Avenir Roman" panose="02000503020000020003" pitchFamily="2" charset="0"/>
                <a:cs typeface="Arial"/>
              </a:rPr>
              <a:t>imisní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 model/ </a:t>
            </a:r>
            <a:r>
              <a:rPr lang="en-US" sz="1600" dirty="0" err="1">
                <a:latin typeface="Avenir Roman" panose="02000503020000020003" pitchFamily="2" charset="0"/>
                <a:cs typeface="Arial"/>
              </a:rPr>
              <a:t>Zdroj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: KÚ MSK, </a:t>
            </a:r>
            <a:r>
              <a:rPr lang="en-US" sz="1600" dirty="0" err="1">
                <a:latin typeface="Avenir Roman" panose="02000503020000020003" pitchFamily="2" charset="0"/>
                <a:cs typeface="Arial"/>
              </a:rPr>
              <a:t>Situační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1600" dirty="0" err="1">
                <a:latin typeface="Avenir Roman" panose="02000503020000020003" pitchFamily="2" charset="0"/>
                <a:cs typeface="Arial"/>
              </a:rPr>
              <a:t>zpráva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 2012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9C95FAA3-249C-9340-9FF3-FE755F8173D5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28603796-649C-2B49-A9D3-A99838DC4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046B0A93-2614-D04C-AFC1-43F05C42B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1324583"/>
      </p:ext>
    </p:extLst>
  </p:cSld>
  <p:clrMapOvr>
    <a:masterClrMapping/>
  </p:clrMapOvr>
</p:sld>
</file>

<file path=ppt/theme/theme1.xml><?xml version="1.0" encoding="utf-8"?>
<a:theme xmlns:a="http://schemas.openxmlformats.org/drawingml/2006/main" name="prednaska bilek vsb">
  <a:themeElements>
    <a:clrScheme name="organic_molecules">
      <a:dk1>
        <a:sysClr val="windowText" lastClr="000000"/>
      </a:dk1>
      <a:lt1>
        <a:sysClr val="window" lastClr="FFFFFF"/>
      </a:lt1>
      <a:dk2>
        <a:srgbClr val="03327F"/>
      </a:dk2>
      <a:lt2>
        <a:srgbClr val="C2D9FE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5ECE71"/>
      </a:accent5>
      <a:accent6>
        <a:srgbClr val="319B3B"/>
      </a:accent6>
      <a:hlink>
        <a:srgbClr val="087BDA"/>
      </a:hlink>
      <a:folHlink>
        <a:srgbClr val="A984E0"/>
      </a:folHlink>
    </a:clrScheme>
    <a:fontScheme name="Organic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C31007B-A76D-4FF3-95F4-4A4380F875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prednaska bilek vsb.potx</Template>
  <TotalTime>5227</TotalTime>
  <Words>963</Words>
  <Application>Microsoft Macintosh PowerPoint</Application>
  <PresentationFormat>Předvádění na obrazovce (4:3)</PresentationFormat>
  <Paragraphs>137</Paragraphs>
  <Slides>24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5" baseType="lpstr">
      <vt:lpstr>Avenir Roman</vt:lpstr>
      <vt:lpstr>American Typewriter Condensed</vt:lpstr>
      <vt:lpstr>American Typewriter</vt:lpstr>
      <vt:lpstr>ＭＳ Ｐゴシック</vt:lpstr>
      <vt:lpstr>Perpetua</vt:lpstr>
      <vt:lpstr>Times New Roman</vt:lpstr>
      <vt:lpstr>Calibri</vt:lpstr>
      <vt:lpstr>Segoe UI</vt:lpstr>
      <vt:lpstr>Arial</vt:lpstr>
      <vt:lpstr>prednaska bilek vsb</vt:lpstr>
      <vt:lpstr>Document</vt:lpstr>
      <vt:lpstr>Ovzduší na českopolském pohraničí  výskyt částic v prostředí</vt:lpstr>
      <vt:lpstr>Prezentace aplikace PowerPoint</vt:lpstr>
      <vt:lpstr>Situace v MSK a Ostravě</vt:lpstr>
      <vt:lpstr>Čistá oblast a smog</vt:lpstr>
      <vt:lpstr>Vznik a průběh smogové situace </vt:lpstr>
      <vt:lpstr>Neexistují hranice – ovzduší je společné</vt:lpstr>
      <vt:lpstr>Prezentace aplikace PowerPoint</vt:lpstr>
      <vt:lpstr>Box model</vt:lpstr>
      <vt:lpstr>Co ovlivňuje ovzduší v MSK</vt:lpstr>
      <vt:lpstr>Nejvýznamnější průmyslové zdroje </vt:lpstr>
      <vt:lpstr>SNIŽOVÁNÍ EMISÍ</vt:lpstr>
      <vt:lpstr>Prezentace aplikace PowerPoint</vt:lpstr>
      <vt:lpstr>Co můžeme ovlivnit?</vt:lpstr>
      <vt:lpstr>Lokální topeniště</vt:lpstr>
      <vt:lpstr>Doprava</vt:lpstr>
      <vt:lpstr>Dálkový transport</vt:lpstr>
      <vt:lpstr>Prezentace aplikace PowerPoint</vt:lpstr>
      <vt:lpstr>Pozadí pro prašný aerosol</vt:lpstr>
      <vt:lpstr>Trajektorie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keywords/>
  <cp:lastModifiedBy>Bilek Jiri</cp:lastModifiedBy>
  <cp:revision>161</cp:revision>
  <dcterms:modified xsi:type="dcterms:W3CDTF">2018-06-19T06:08:18Z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TC018572739991</vt:lpwstr>
  </property>
</Properties>
</file>