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2"/>
  </p:sldMasterIdLst>
  <p:notesMasterIdLst>
    <p:notesMasterId r:id="rId31"/>
  </p:notesMasterIdLst>
  <p:handoutMasterIdLst>
    <p:handoutMasterId r:id="rId32"/>
  </p:handoutMasterIdLst>
  <p:sldIdLst>
    <p:sldId id="256" r:id="rId3"/>
    <p:sldId id="318" r:id="rId4"/>
    <p:sldId id="326" r:id="rId5"/>
    <p:sldId id="368" r:id="rId6"/>
    <p:sldId id="373" r:id="rId7"/>
    <p:sldId id="374" r:id="rId8"/>
    <p:sldId id="369" r:id="rId9"/>
    <p:sldId id="370" r:id="rId10"/>
    <p:sldId id="371" r:id="rId11"/>
    <p:sldId id="340" r:id="rId12"/>
    <p:sldId id="341" r:id="rId13"/>
    <p:sldId id="361" r:id="rId14"/>
    <p:sldId id="339" r:id="rId15"/>
    <p:sldId id="362" r:id="rId16"/>
    <p:sldId id="333" r:id="rId17"/>
    <p:sldId id="331" r:id="rId18"/>
    <p:sldId id="363" r:id="rId19"/>
    <p:sldId id="335" r:id="rId20"/>
    <p:sldId id="364" r:id="rId21"/>
    <p:sldId id="336" r:id="rId22"/>
    <p:sldId id="334" r:id="rId23"/>
    <p:sldId id="366" r:id="rId24"/>
    <p:sldId id="342" r:id="rId25"/>
    <p:sldId id="365" r:id="rId26"/>
    <p:sldId id="337" r:id="rId27"/>
    <p:sldId id="338" r:id="rId28"/>
    <p:sldId id="377" r:id="rId29"/>
    <p:sldId id="319" r:id="rId30"/>
  </p:sldIdLst>
  <p:sldSz cx="9144000" cy="6858000" type="screen4x3"/>
  <p:notesSz cx="6858000" cy="9144000"/>
  <p:embeddedFontLst>
    <p:embeddedFont>
      <p:font typeface="Calibri" pitchFamily="34" charset="0"/>
      <p:regular r:id="rId33"/>
      <p:bold r:id="rId34"/>
      <p:italic r:id="rId35"/>
      <p:boldItalic r:id="rId36"/>
    </p:embeddedFont>
    <p:embeddedFont>
      <p:font typeface="MS PGothic" pitchFamily="34" charset="-128"/>
      <p:regular r:id="rId37"/>
    </p:embeddedFont>
    <p:embeddedFont>
      <p:font typeface="Segoe UI"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5942" autoAdjust="0"/>
  </p:normalViewPr>
  <p:slideViewPr>
    <p:cSldViewPr>
      <p:cViewPr varScale="1">
        <p:scale>
          <a:sx n="78" d="100"/>
          <a:sy n="78" d="100"/>
        </p:scale>
        <p:origin x="-1734" y="-90"/>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7/19/2018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xmlns="" val="92896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7/19/2018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xmlns="" val="3217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Zástupný symbol pro obrázek snímku 1">
            <a:extLst>
              <a:ext uri="{FF2B5EF4-FFF2-40B4-BE49-F238E27FC236}">
                <a16:creationId xmlns="" xmlns:a16="http://schemas.microsoft.com/office/drawing/2014/main" id="{F4860A02-61A3-DD45-A21A-CF72E2AD3E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Zástupný symbol pro poznámky 2">
            <a:extLst>
              <a:ext uri="{FF2B5EF4-FFF2-40B4-BE49-F238E27FC236}">
                <a16:creationId xmlns="" xmlns:a16="http://schemas.microsoft.com/office/drawing/2014/main" id="{6D3A38D6-3A03-F84C-95D9-587105C82C6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pl-PL" altLang="cs-CZ" dirty="0" smtClean="0">
                <a:ea typeface="ＭＳ Ｐゴシック" panose="020B0600070205080204" pitchFamily="34" charset="-128"/>
              </a:rPr>
              <a:t>Istotą reakcji alergicznej na substancję chemiczną jest produkcja przeciwciał przez</a:t>
            </a:r>
            <a:r>
              <a:rPr lang="pl-PL" altLang="cs-CZ" baseline="0" dirty="0" smtClean="0">
                <a:ea typeface="ＭＳ Ｐゴシック" panose="020B0600070205080204" pitchFamily="34" charset="-128"/>
              </a:rPr>
              <a:t> układ immunologiczny </a:t>
            </a:r>
            <a:r>
              <a:rPr lang="pl-PL" altLang="cs-CZ" dirty="0" smtClean="0">
                <a:ea typeface="ＭＳ Ｐゴシック" panose="020B0600070205080204" pitchFamily="34" charset="-128"/>
              </a:rPr>
              <a:t>po uprzednim podaniu substancji</a:t>
            </a:r>
            <a:r>
              <a:rPr lang="pl-PL" altLang="cs-CZ" baseline="0" dirty="0" smtClean="0">
                <a:ea typeface="ＭＳ Ｐゴシック" panose="020B0600070205080204" pitchFamily="34" charset="-128"/>
              </a:rPr>
              <a:t> toksycznej</a:t>
            </a:r>
            <a:r>
              <a:rPr lang="pl-PL" altLang="cs-CZ" dirty="0" smtClean="0">
                <a:ea typeface="ＭＳ Ｐゴシック" panose="020B0600070205080204" pitchFamily="34" charset="-128"/>
              </a:rPr>
              <a:t> (zwykle od 1 do 2 tygodni). Docelowymi</a:t>
            </a:r>
            <a:r>
              <a:rPr lang="pl-PL" altLang="cs-CZ" baseline="0" dirty="0" smtClean="0">
                <a:ea typeface="ＭＳ Ｐゴシック" panose="020B0600070205080204" pitchFamily="34" charset="-128"/>
              </a:rPr>
              <a:t> organami nie muszą </a:t>
            </a:r>
            <a:r>
              <a:rPr lang="pl-PL" altLang="cs-CZ" dirty="0" smtClean="0">
                <a:ea typeface="ＭＳ Ｐゴシック" panose="020B0600070205080204" pitchFamily="34" charset="-128"/>
              </a:rPr>
              <a:t>być organy</a:t>
            </a:r>
            <a:r>
              <a:rPr lang="pl-PL" altLang="cs-CZ" baseline="0" dirty="0" smtClean="0">
                <a:ea typeface="ＭＳ Ｐゴシック" panose="020B0600070205080204" pitchFamily="34" charset="-128"/>
              </a:rPr>
              <a:t>, w których jest najwyższe</a:t>
            </a:r>
            <a:r>
              <a:rPr lang="pl-PL" altLang="cs-CZ" dirty="0" smtClean="0">
                <a:ea typeface="ＭＳ Ｐゴシック" panose="020B0600070205080204" pitchFamily="34" charset="-128"/>
              </a:rPr>
              <a:t> stężenie substancji toksycznej (np. toksyczność ołowiu objawia się w tkankach miękkich,</a:t>
            </a:r>
            <a:r>
              <a:rPr lang="pl-PL" altLang="cs-CZ" baseline="0" dirty="0" smtClean="0">
                <a:ea typeface="ＭＳ Ｐゴシック" panose="020B0600070205080204" pitchFamily="34" charset="-128"/>
              </a:rPr>
              <a:t> przy czym </a:t>
            </a:r>
            <a:r>
              <a:rPr lang="pl-PL" altLang="cs-CZ" dirty="0" smtClean="0">
                <a:ea typeface="ＭＳ Ｐゴシック" panose="020B0600070205080204" pitchFamily="34" charset="-128"/>
              </a:rPr>
              <a:t>najwyższe jego</a:t>
            </a:r>
            <a:r>
              <a:rPr lang="pl-PL" altLang="cs-CZ" baseline="0" dirty="0" smtClean="0">
                <a:ea typeface="ＭＳ Ｐゴシック" panose="020B0600070205080204" pitchFamily="34" charset="-128"/>
              </a:rPr>
              <a:t> </a:t>
            </a:r>
            <a:r>
              <a:rPr lang="pl-PL" altLang="cs-CZ" dirty="0" smtClean="0">
                <a:ea typeface="ＭＳ Ｐゴシック" panose="020B0600070205080204" pitchFamily="34" charset="-128"/>
              </a:rPr>
              <a:t>stężenie jest w kościach).</a:t>
            </a:r>
            <a:r>
              <a:rPr lang="cs-CZ" altLang="cs-CZ" dirty="0" smtClean="0">
                <a:ea typeface="ＭＳ Ｐゴシック" panose="020B0600070205080204" pitchFamily="34" charset="-128"/>
              </a:rPr>
              <a:t> </a:t>
            </a:r>
            <a:endParaRPr lang="cs-CZ" altLang="cs-CZ" dirty="0">
              <a:ea typeface="ＭＳ Ｐゴシック" panose="020B0600070205080204" pitchFamily="34" charset="-128"/>
            </a:endParaRPr>
          </a:p>
        </p:txBody>
      </p:sp>
      <p:sp>
        <p:nvSpPr>
          <p:cNvPr id="56323" name="Zástupný symbol pro číslo snímku 3">
            <a:extLst>
              <a:ext uri="{FF2B5EF4-FFF2-40B4-BE49-F238E27FC236}">
                <a16:creationId xmlns="" xmlns:a16="http://schemas.microsoft.com/office/drawing/2014/main" id="{2F5A506C-DF82-F04A-8F13-C281C4C0453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A51AEB-4117-BD4C-A3CE-39781D4DF45F}" type="slidenum">
              <a:rPr lang="cs-CZ" altLang="cs-CZ" sz="1200"/>
              <a:pPr eaLnBrk="1" hangingPunct="1"/>
              <a:t>3</a:t>
            </a:fld>
            <a:endParaRPr lang="cs-CZ" altLang="cs-CZ" sz="1200"/>
          </a:p>
        </p:txBody>
      </p:sp>
    </p:spTree>
    <p:extLst>
      <p:ext uri="{BB962C8B-B14F-4D97-AF65-F5344CB8AC3E}">
        <p14:creationId xmlns:p14="http://schemas.microsoft.com/office/powerpoint/2010/main" xmlns="" val="223141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Zástupný symbol pro obrázek snímku 1">
            <a:extLst>
              <a:ext uri="{FF2B5EF4-FFF2-40B4-BE49-F238E27FC236}">
                <a16:creationId xmlns="" xmlns:a16="http://schemas.microsoft.com/office/drawing/2014/main" id="{663DCEEC-2DDA-7246-B218-346F3CCF0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4" name="Zástupný symbol pro poznámky 2">
            <a:extLst>
              <a:ext uri="{FF2B5EF4-FFF2-40B4-BE49-F238E27FC236}">
                <a16:creationId xmlns="" xmlns:a16="http://schemas.microsoft.com/office/drawing/2014/main" id="{5EA873D1-F52B-9D41-9E1A-F6E37B3B796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pl-PL" altLang="cs-CZ" sz="700" b="1" dirty="0" smtClean="0">
                <a:ea typeface="ＭＳ Ｐゴシック" panose="020B0600070205080204" pitchFamily="34" charset="-128"/>
              </a:rPr>
              <a:t>Działanie drażniące</a:t>
            </a:r>
          </a:p>
          <a:p>
            <a:pPr>
              <a:lnSpc>
                <a:spcPct val="80000"/>
              </a:lnSpc>
            </a:pPr>
            <a:r>
              <a:rPr lang="pl-PL" altLang="cs-CZ" sz="700" dirty="0" smtClean="0">
                <a:ea typeface="ＭＳ Ｐゴシック" panose="020B0600070205080204" pitchFamily="34" charset="-128"/>
              </a:rPr>
              <a:t>Substancje chemiczne mogą mieć wyraźne</a:t>
            </a:r>
            <a:r>
              <a:rPr lang="pl-PL" altLang="cs-CZ" sz="700" baseline="0" dirty="0" smtClean="0">
                <a:ea typeface="ＭＳ Ｐゴシック" panose="020B0600070205080204" pitchFamily="34" charset="-128"/>
              </a:rPr>
              <a:t> miejscowe działanie przy </a:t>
            </a:r>
            <a:r>
              <a:rPr lang="pl-PL" altLang="cs-CZ" sz="700" dirty="0" smtClean="0">
                <a:ea typeface="ＭＳ Ｐゴシック" panose="020B0600070205080204" pitchFamily="34" charset="-128"/>
              </a:rPr>
              <a:t>bezpośrednim kontakcie ze skórą lub błoną śluzową (w przypadku kontaktu z oczami, przy</a:t>
            </a:r>
            <a:r>
              <a:rPr lang="pl-PL" altLang="cs-CZ" sz="700" baseline="0" dirty="0" smtClean="0">
                <a:ea typeface="ＭＳ Ｐゴシック" panose="020B0600070205080204" pitchFamily="34" charset="-128"/>
              </a:rPr>
              <a:t> połknięciu i przy wdechu)</a:t>
            </a:r>
            <a:r>
              <a:rPr lang="pl-PL" altLang="cs-CZ" sz="700" dirty="0" smtClean="0">
                <a:ea typeface="ＭＳ Ｐゴシック" panose="020B0600070205080204" pitchFamily="34" charset="-128"/>
              </a:rPr>
              <a:t>. Substancje bardzo silnie</a:t>
            </a:r>
            <a:r>
              <a:rPr lang="pl-PL" altLang="cs-CZ" sz="700" baseline="0" dirty="0" smtClean="0">
                <a:ea typeface="ＭＳ Ｐゴシック" panose="020B0600070205080204" pitchFamily="34" charset="-128"/>
              </a:rPr>
              <a:t> </a:t>
            </a:r>
            <a:r>
              <a:rPr lang="pl-PL" altLang="cs-CZ" sz="700" dirty="0" smtClean="0">
                <a:ea typeface="ＭＳ Ｐゴシック" panose="020B0600070205080204" pitchFamily="34" charset="-128"/>
              </a:rPr>
              <a:t>drażniące</a:t>
            </a:r>
            <a:r>
              <a:rPr lang="pl-PL" altLang="cs-CZ" sz="700" baseline="0" dirty="0" smtClean="0">
                <a:ea typeface="ＭＳ Ｐゴシック" panose="020B0600070205080204" pitchFamily="34" charset="-128"/>
              </a:rPr>
              <a:t> </a:t>
            </a:r>
            <a:r>
              <a:rPr lang="pl-PL" altLang="cs-CZ" sz="700" dirty="0" smtClean="0">
                <a:ea typeface="ＭＳ Ｐゴシック" panose="020B0600070205080204" pitchFamily="34" charset="-128"/>
              </a:rPr>
              <a:t>(zasady, kwasy) mogą powodować poważne uszkodzenia, a nawet zmiany martwicze na błonach śluzowych</a:t>
            </a:r>
            <a:r>
              <a:rPr lang="pl-PL" altLang="cs-CZ" sz="700" baseline="0" dirty="0" smtClean="0">
                <a:ea typeface="ＭＳ Ｐゴシック" panose="020B0600070205080204" pitchFamily="34" charset="-128"/>
              </a:rPr>
              <a:t> i </a:t>
            </a:r>
            <a:r>
              <a:rPr lang="pl-PL" altLang="cs-CZ" sz="700" dirty="0" smtClean="0">
                <a:ea typeface="ＭＳ Ｐゴシック" panose="020B0600070205080204" pitchFamily="34" charset="-128"/>
              </a:rPr>
              <a:t>skórze (działają korodująco).</a:t>
            </a:r>
          </a:p>
          <a:p>
            <a:pPr>
              <a:lnSpc>
                <a:spcPct val="80000"/>
              </a:lnSpc>
            </a:pPr>
            <a:endParaRPr lang="cs-CZ" altLang="cs-CZ" sz="700" dirty="0">
              <a:ea typeface="ＭＳ Ｐゴシック" panose="020B0600070205080204" pitchFamily="34" charset="-128"/>
            </a:endParaRPr>
          </a:p>
          <a:p>
            <a:pPr>
              <a:lnSpc>
                <a:spcPct val="80000"/>
              </a:lnSpc>
            </a:pPr>
            <a:r>
              <a:rPr lang="pl-PL" altLang="cs-CZ" sz="700" b="1" dirty="0" smtClean="0">
                <a:ea typeface="ＭＳ Ｐゴシック" panose="020B0600070205080204" pitchFamily="34" charset="-128"/>
              </a:rPr>
              <a:t>Działanie alergizujące</a:t>
            </a:r>
          </a:p>
          <a:p>
            <a:pPr>
              <a:lnSpc>
                <a:spcPct val="80000"/>
              </a:lnSpc>
            </a:pPr>
            <a:r>
              <a:rPr lang="pl-PL" sz="1200" b="0" i="0" kern="1200" dirty="0" smtClean="0">
                <a:solidFill>
                  <a:schemeClr val="tx1"/>
                </a:solidFill>
                <a:latin typeface="+mn-lt"/>
                <a:ea typeface="+mn-ea"/>
                <a:cs typeface="+mn-cs"/>
              </a:rPr>
              <a:t>Istotą alergii jest reakcja immunologiczna (pierwotna reakcja obronna organizmu), która ma negatywny wpływ na organizm. Powtarzający się kontakt z alergenem (substancją, która ma działanie alergizujące) powoduje specyficzną reakcję pomiędzy alergenem, przeciwciałem i uczulonymi komórkami w organizmie. Ta reakcja jest związana ze zwiększoną przepuszczalnością błon komórkowych i z uwalnianiem substancji biologicznie czynnych. Następują miejscowe lub ogólne reakcje patologiczne organizmu połączone z objawami alergicznymi. Te efekty najczęściej wywołują białka, polisacharydy, tłuszcze lub proste substancje chemiczne (np. Ni, Cr, Be), które stają się alergenami dopiero po związaniu się z białkami w organizmie. Grupa alergenów kontaktowych jest bardzo liczna, u osób wrażliwych powodują egzemy różnego rodzaju. Do tej grupy należą praktycznie wszystkie rodzaje włókien tekstylnych, sierść zwierząt, pleśnie, drożdże itp. Do typowych schorzeń alergicznych należy, oprócz związanych ze skórą, upośledzenie górnych dróg oddechowych i oskrzeli (naczynioruchowy nieżyt nosa i astma oskrzelowa).</a:t>
            </a:r>
            <a:endParaRPr lang="cs-CZ" altLang="cs-CZ" sz="700" dirty="0">
              <a:ea typeface="ＭＳ Ｐゴシック" panose="020B0600070205080204" pitchFamily="34" charset="-128"/>
            </a:endParaRPr>
          </a:p>
          <a:p>
            <a:pPr>
              <a:lnSpc>
                <a:spcPct val="80000"/>
              </a:lnSpc>
            </a:pPr>
            <a:r>
              <a:rPr lang="cs-CZ" altLang="cs-CZ" sz="700" dirty="0">
                <a:ea typeface="ＭＳ Ｐゴシック" panose="020B0600070205080204" pitchFamily="34" charset="-128"/>
              </a:rPr>
              <a:t> </a:t>
            </a:r>
            <a:endParaRPr lang="pl-PL" altLang="cs-CZ" sz="700" dirty="0" smtClean="0">
              <a:ea typeface="ＭＳ Ｐゴシック" panose="020B0600070205080204" pitchFamily="34" charset="-128"/>
            </a:endParaRPr>
          </a:p>
          <a:p>
            <a:pPr>
              <a:lnSpc>
                <a:spcPct val="80000"/>
              </a:lnSpc>
            </a:pPr>
            <a:r>
              <a:rPr lang="pl-PL" altLang="cs-CZ" sz="700" b="1" dirty="0" smtClean="0">
                <a:ea typeface="ＭＳ Ｐゴシック" panose="020B0600070205080204" pitchFamily="34" charset="-128"/>
              </a:rPr>
              <a:t>Działanie mutagenne</a:t>
            </a:r>
          </a:p>
          <a:p>
            <a:pPr>
              <a:lnSpc>
                <a:spcPct val="80000"/>
              </a:lnSpc>
            </a:pPr>
            <a:r>
              <a:rPr lang="pl-PL" altLang="cs-CZ" sz="700" dirty="0" smtClean="0">
                <a:ea typeface="ＭＳ Ｐゴシック" panose="020B0600070205080204" pitchFamily="34" charset="-128"/>
              </a:rPr>
              <a:t>Mutacja to nagła, nieukierunkowana i trwała zmiana właściwości lub charakteru organizmu uwarunkowana zmianą materiału</a:t>
            </a:r>
            <a:r>
              <a:rPr lang="pl-PL" altLang="cs-CZ" sz="700" baseline="0" dirty="0" smtClean="0">
                <a:ea typeface="ＭＳ Ｐゴシック" panose="020B0600070205080204" pitchFamily="34" charset="-128"/>
              </a:rPr>
              <a:t> </a:t>
            </a:r>
            <a:r>
              <a:rPr lang="pl-PL" altLang="cs-CZ" sz="700" dirty="0" smtClean="0">
                <a:ea typeface="ＭＳ Ｐゴシック" panose="020B0600070205080204" pitchFamily="34" charset="-128"/>
              </a:rPr>
              <a:t>genetycznego komórki. Czynniki </a:t>
            </a:r>
            <a:r>
              <a:rPr lang="cs-CZ" sz="1200" b="0" i="0" kern="1200" dirty="0" err="1" smtClean="0">
                <a:solidFill>
                  <a:schemeClr val="tx1"/>
                </a:solidFill>
                <a:latin typeface="+mn-lt"/>
                <a:ea typeface="+mn-ea"/>
                <a:cs typeface="+mn-cs"/>
              </a:rPr>
              <a:t>wywołujące</a:t>
            </a:r>
            <a:r>
              <a:rPr lang="cs-CZ" sz="1200" b="0" i="0" kern="1200" dirty="0" smtClean="0">
                <a:solidFill>
                  <a:schemeClr val="tx1"/>
                </a:solidFill>
                <a:latin typeface="+mn-lt"/>
                <a:ea typeface="+mn-ea"/>
                <a:cs typeface="+mn-cs"/>
              </a:rPr>
              <a:t> </a:t>
            </a:r>
            <a:r>
              <a:rPr lang="pl-PL" altLang="cs-CZ" sz="700" dirty="0" smtClean="0">
                <a:ea typeface="ＭＳ Ｐゴシック" panose="020B0600070205080204" pitchFamily="34" charset="-128"/>
              </a:rPr>
              <a:t>mutację są określane jako mutageny. Mutacje mogą powstawać w komórkach płciowych (gamety) i w innych komórkach tkankowych (somatycznych). Mutacje gametowe są przekazywane potomstwu. Mutacja somatyczna może prowadzić do klonowania komórki ze zmodyfikowaną informacją genetyczną u osobnika dotkniętego chorobą. Organizm</a:t>
            </a:r>
            <a:r>
              <a:rPr lang="pl-PL" altLang="cs-CZ" sz="700" baseline="0" dirty="0" smtClean="0">
                <a:ea typeface="ＭＳ Ｐゴシック" panose="020B0600070205080204" pitchFamily="34" charset="-128"/>
              </a:rPr>
              <a:t> broni się przed tym </a:t>
            </a:r>
            <a:r>
              <a:rPr lang="pl-PL" altLang="cs-CZ" sz="700" dirty="0" smtClean="0">
                <a:ea typeface="ＭＳ Ｐゴシック" panose="020B0600070205080204" pitchFamily="34" charset="-128"/>
              </a:rPr>
              <a:t>poprzez mechanizmy naprawcze (reparacyjne) lub eliminację zmutowanej komórki. Mutacje mogą znacząco wpływać na życie organizmu. Mutacje gametowe</a:t>
            </a:r>
            <a:r>
              <a:rPr lang="pl-PL" altLang="cs-CZ" sz="700" baseline="0" dirty="0" smtClean="0">
                <a:ea typeface="ＭＳ Ｐゴシック" panose="020B0600070205080204" pitchFamily="34" charset="-128"/>
              </a:rPr>
              <a:t> są przyczyną </a:t>
            </a:r>
            <a:r>
              <a:rPr lang="pl-PL" altLang="cs-CZ" sz="700" dirty="0" smtClean="0">
                <a:ea typeface="ＭＳ Ｐゴシック" panose="020B0600070205080204" pitchFamily="34" charset="-128"/>
              </a:rPr>
              <a:t>spontanicznych poronień i zmniejszają płodność swoich nosicieli (rodziców). Wpływają niekorzystnie na rozwój dotkniętego mutacją</a:t>
            </a:r>
            <a:r>
              <a:rPr lang="pl-PL" altLang="cs-CZ" sz="700" baseline="0" dirty="0" smtClean="0">
                <a:ea typeface="ＭＳ Ｐゴシック" panose="020B0600070205080204" pitchFamily="34" charset="-128"/>
              </a:rPr>
              <a:t> </a:t>
            </a:r>
            <a:r>
              <a:rPr lang="pl-PL" altLang="cs-CZ" sz="700" dirty="0" smtClean="0">
                <a:ea typeface="ＭＳ Ｐゴシック" panose="020B0600070205080204" pitchFamily="34" charset="-128"/>
              </a:rPr>
              <a:t>potomstwa (obniżają żywotność, powodują wady</a:t>
            </a:r>
            <a:r>
              <a:rPr lang="pl-PL" altLang="cs-CZ" sz="700" baseline="0" dirty="0" smtClean="0">
                <a:ea typeface="ＭＳ Ｐゴシック" panose="020B0600070205080204" pitchFamily="34" charset="-128"/>
              </a:rPr>
              <a:t> </a:t>
            </a:r>
            <a:r>
              <a:rPr lang="pl-PL" altLang="cs-CZ" sz="700" dirty="0" smtClean="0">
                <a:ea typeface="ＭＳ Ｐゴシック" panose="020B0600070205080204" pitchFamily="34" charset="-128"/>
              </a:rPr>
              <a:t>wrodzone metabolizmu, zwiększają występowania pewnych chorób - cukrzyca, wysokie ciśnienie krwi). Mutacje somatyczne u osobnika dotkniętego mutacją mogą zainicjować proces nowotworowy. Mutacje prowadzące do śmierci komórek przyczyniają</a:t>
            </a:r>
            <a:r>
              <a:rPr lang="pl-PL" altLang="cs-CZ" sz="700" baseline="0" dirty="0" smtClean="0">
                <a:ea typeface="ＭＳ Ｐゴシック" panose="020B0600070205080204" pitchFamily="34" charset="-128"/>
              </a:rPr>
              <a:t> się do obniżenia</a:t>
            </a:r>
            <a:r>
              <a:rPr lang="pl-PL" altLang="cs-CZ" sz="700" dirty="0" smtClean="0">
                <a:ea typeface="ＭＳ Ｐゴシック" panose="020B0600070205080204" pitchFamily="34" charset="-128"/>
              </a:rPr>
              <a:t> funkcji organów i tkanek, a także przyspieszają starzenie się organizmu. Jeżeli podczas rozwoju wewnątrzmacicznego dojdzie do mutacji somatycznej zarodka, może ona spowodować śmierć zarodka lub jego uszkodzenie. Pod tym względem nakłada się efekt działania mutagennego i teratogennego.</a:t>
            </a:r>
            <a:endParaRPr lang="cs-CZ" altLang="cs-CZ" sz="700" dirty="0">
              <a:ea typeface="ＭＳ Ｐゴシック" panose="020B0600070205080204" pitchFamily="34" charset="-128"/>
            </a:endParaRPr>
          </a:p>
          <a:p>
            <a:pPr>
              <a:lnSpc>
                <a:spcPct val="80000"/>
              </a:lnSpc>
            </a:pPr>
            <a:r>
              <a:rPr lang="cs-CZ" altLang="cs-CZ" sz="700" dirty="0">
                <a:ea typeface="ＭＳ Ｐゴシック" panose="020B0600070205080204" pitchFamily="34" charset="-128"/>
              </a:rPr>
              <a:t> </a:t>
            </a:r>
          </a:p>
          <a:p>
            <a:pPr>
              <a:lnSpc>
                <a:spcPct val="80000"/>
              </a:lnSpc>
            </a:pPr>
            <a:r>
              <a:rPr lang="pl-PL" altLang="cs-CZ" sz="700" b="1" dirty="0" smtClean="0">
                <a:ea typeface="ＭＳ Ｐゴシック" panose="020B0600070205080204" pitchFamily="34" charset="-128"/>
              </a:rPr>
              <a:t>Działanie teratogenne</a:t>
            </a:r>
          </a:p>
          <a:p>
            <a:pPr>
              <a:lnSpc>
                <a:spcPct val="80000"/>
              </a:lnSpc>
            </a:pPr>
            <a:r>
              <a:rPr lang="pl-PL" altLang="cs-CZ" sz="700" dirty="0" smtClean="0">
                <a:ea typeface="ＭＳ Ｐゴシック" panose="020B0600070205080204" pitchFamily="34" charset="-128"/>
              </a:rPr>
              <a:t>Jeżeli podczas rozwoju wewnątrzmacicznego zarodek</a:t>
            </a:r>
            <a:r>
              <a:rPr lang="pl-PL" altLang="cs-CZ" sz="700" baseline="0" dirty="0" smtClean="0">
                <a:ea typeface="ＭＳ Ｐゴシック" panose="020B0600070205080204" pitchFamily="34" charset="-128"/>
              </a:rPr>
              <a:t> będzie pod wpływem ingerencji czynnika</a:t>
            </a:r>
            <a:r>
              <a:rPr lang="pl-PL" altLang="cs-CZ" sz="700" dirty="0" smtClean="0">
                <a:ea typeface="ＭＳ Ｐゴシック" panose="020B0600070205080204" pitchFamily="34" charset="-128"/>
              </a:rPr>
              <a:t> zewnętrznego (fizycznego, chemicznego, biologicznego), który</a:t>
            </a:r>
            <a:r>
              <a:rPr lang="pl-PL" altLang="cs-CZ" sz="700" baseline="0" dirty="0" smtClean="0">
                <a:ea typeface="ＭＳ Ｐゴシック" panose="020B0600070205080204" pitchFamily="34" charset="-128"/>
              </a:rPr>
              <a:t> przez swoje działania będzie ingerował w procesie podziału i różnicowania komórek, dojdzie nie tylko do poważnych u</a:t>
            </a:r>
            <a:r>
              <a:rPr lang="pl-PL" altLang="cs-CZ" sz="700" dirty="0" smtClean="0">
                <a:ea typeface="ＭＳ Ｐゴシック" panose="020B0600070205080204" pitchFamily="34" charset="-128"/>
              </a:rPr>
              <a:t>szkodzeń (zniekształceń) organów, kości, ale również do uszkodzeni</a:t>
            </a:r>
            <a:r>
              <a:rPr lang="pl-PL" altLang="cs-CZ" sz="700" baseline="0" dirty="0" smtClean="0">
                <a:ea typeface="ＭＳ Ｐゴシック" panose="020B0600070205080204" pitchFamily="34" charset="-128"/>
              </a:rPr>
              <a:t>a niektórych</a:t>
            </a:r>
            <a:r>
              <a:rPr lang="pl-PL" altLang="cs-CZ" sz="700" dirty="0" smtClean="0">
                <a:ea typeface="ＭＳ Ｐゴシック" panose="020B0600070205080204" pitchFamily="34" charset="-128"/>
              </a:rPr>
              <a:t> funkcji organizmu. Zmiany te nie są przekazywane kolejnym pokoleniom (nie są związane ze zmianą genotypu).</a:t>
            </a:r>
            <a:endParaRPr lang="cs-CZ" altLang="cs-CZ" sz="700" dirty="0" smtClean="0">
              <a:solidFill>
                <a:srgbClr val="FF0000"/>
              </a:solidFill>
              <a:ea typeface="ＭＳ Ｐゴシック" panose="020B0600070205080204" pitchFamily="34" charset="-128"/>
            </a:endParaRPr>
          </a:p>
          <a:p>
            <a:pPr>
              <a:lnSpc>
                <a:spcPct val="80000"/>
              </a:lnSpc>
            </a:pPr>
            <a:endParaRPr lang="pl-PL" altLang="cs-CZ" sz="700" dirty="0" smtClean="0">
              <a:ea typeface="ＭＳ Ｐゴシック" panose="020B0600070205080204" pitchFamily="34" charset="-128"/>
            </a:endParaRPr>
          </a:p>
          <a:p>
            <a:pPr>
              <a:lnSpc>
                <a:spcPct val="80000"/>
              </a:lnSpc>
            </a:pPr>
            <a:r>
              <a:rPr lang="pl-PL" altLang="cs-CZ" sz="700" b="1" dirty="0" smtClean="0">
                <a:ea typeface="ＭＳ Ｐゴシック" panose="020B0600070205080204" pitchFamily="34" charset="-128"/>
              </a:rPr>
              <a:t>Działanie rakotwórcze</a:t>
            </a:r>
          </a:p>
          <a:p>
            <a:pPr>
              <a:lnSpc>
                <a:spcPct val="80000"/>
              </a:lnSpc>
            </a:pPr>
            <a:r>
              <a:rPr lang="pl-PL" sz="1200" b="0" i="0" kern="1200" dirty="0" smtClean="0">
                <a:solidFill>
                  <a:schemeClr val="tx1"/>
                </a:solidFill>
                <a:latin typeface="+mn-lt"/>
                <a:ea typeface="+mn-ea"/>
                <a:cs typeface="+mn-cs"/>
              </a:rPr>
              <a:t>Według teorii mutacji kancerogenezy istnieje ścisły związek między mutagenezą i kancerogenezą, przy czym wspólnym zjawiskiem jest mutacja. Mutagen zmienia normalną komórkę somatyczną na zmutowaną komórkę, jeśli jest ona ponownie pod wpływem mutagenu (ewentualnie promotora, czyli substancji lub czynniku bez działania mutagennego), powstaje utajona komórka nowotworowa. Pod wpływem dalszej ingerencji promotora dochodzi do jej transformacji w komórkę nowotworową, która już charakteryzuje się utratą kontroli wzrostu. W określonych warunkach (np. w przypadku obniżonych procesów immunologicznych) dochodzi do progresywnego wzrostu i powstaniu nowotworu. W początkowych fazach procesu mogą się jeszcze uruchomić korzystne mechanizmy naprawcze (reperacyjne) zdolne naprawić powstałą mutację lub układ immunologiczny eliminujący w ten sposób zmienione komórki.</a:t>
            </a:r>
            <a:r>
              <a:rPr lang="cs-CZ" altLang="cs-CZ" sz="700" dirty="0" smtClean="0">
                <a:ea typeface="ＭＳ Ｐゴシック" panose="020B0600070205080204" pitchFamily="34" charset="-128"/>
              </a:rPr>
              <a:t> </a:t>
            </a:r>
            <a:endParaRPr lang="cs-CZ" altLang="cs-CZ" sz="700" dirty="0">
              <a:ea typeface="ＭＳ Ｐゴシック" panose="020B0600070205080204" pitchFamily="34" charset="-128"/>
            </a:endParaRPr>
          </a:p>
          <a:p>
            <a:pPr>
              <a:lnSpc>
                <a:spcPct val="80000"/>
              </a:lnSpc>
            </a:pPr>
            <a:endParaRPr lang="pl-PL" altLang="cs-CZ" sz="700" dirty="0" smtClean="0">
              <a:ea typeface="ＭＳ Ｐゴシック" panose="020B0600070205080204" pitchFamily="34" charset="-128"/>
            </a:endParaRPr>
          </a:p>
          <a:p>
            <a:pPr>
              <a:lnSpc>
                <a:spcPct val="80000"/>
              </a:lnSpc>
            </a:pPr>
            <a:r>
              <a:rPr lang="pl-PL" altLang="cs-CZ" sz="700" b="1" dirty="0" smtClean="0">
                <a:ea typeface="ＭＳ Ｐゴシック" panose="020B0600070205080204" pitchFamily="34" charset="-128"/>
              </a:rPr>
              <a:t>Działanie </a:t>
            </a:r>
            <a:r>
              <a:rPr lang="pl-PL" altLang="cs-CZ" sz="700" b="1" dirty="0" smtClean="0">
                <a:ea typeface="ＭＳ Ｐゴシック" panose="020B0600070205080204" pitchFamily="34" charset="-128"/>
              </a:rPr>
              <a:t>układowe</a:t>
            </a:r>
          </a:p>
          <a:p>
            <a:pPr marL="0" marR="0" indent="0" algn="l" defTabSz="914400" rtl="0" eaLnBrk="1" fontAlgn="auto" latinLnBrk="0" hangingPunct="1">
              <a:lnSpc>
                <a:spcPct val="80000"/>
              </a:lnSpc>
              <a:spcBef>
                <a:spcPts val="0"/>
              </a:spcBef>
              <a:spcAft>
                <a:spcPts val="0"/>
              </a:spcAft>
              <a:buClrTx/>
              <a:buSzTx/>
              <a:buFontTx/>
              <a:buNone/>
              <a:tabLst/>
              <a:defRPr/>
            </a:pPr>
            <a:r>
              <a:rPr lang="pl-PL" altLang="cs-CZ" sz="700" dirty="0" smtClean="0">
                <a:ea typeface="ＭＳ Ｐゴシック" panose="020B0600070205080204" pitchFamily="34" charset="-128"/>
              </a:rPr>
              <a:t>Działanie układowe wymaga wchłaniania substancji do organizmu, jej dystrybucji do miejsc często odległych od miejsca wejścia. Większość substancji, z wyjątkiem silnie reaktywnych, ma działanie układowe. Niektóre substancje mają działanie zarówno miejscowe, jak i układowe. Przykładem jest tetraetyloołów</a:t>
            </a:r>
            <a:r>
              <a:rPr lang="cs-CZ" altLang="cs-CZ" sz="1200" b="0" i="0" kern="1200" dirty="0" smtClean="0">
                <a:solidFill>
                  <a:schemeClr val="tx1"/>
                </a:solidFill>
                <a:latin typeface="+mn-lt"/>
                <a:ea typeface="+mn-ea"/>
                <a:cs typeface="+mn-cs"/>
              </a:rPr>
              <a:t>,</a:t>
            </a:r>
            <a:r>
              <a:rPr lang="cs-CZ" altLang="cs-CZ" sz="1200" b="0" i="0" kern="1200" baseline="0" dirty="0" smtClean="0">
                <a:solidFill>
                  <a:schemeClr val="tx1"/>
                </a:solidFill>
                <a:latin typeface="+mn-lt"/>
                <a:ea typeface="+mn-ea"/>
                <a:cs typeface="+mn-cs"/>
              </a:rPr>
              <a:t> </a:t>
            </a:r>
            <a:r>
              <a:rPr lang="cs-CZ" altLang="cs-CZ" sz="1200" b="0" i="0" kern="1200" baseline="0" dirty="0" err="1" smtClean="0">
                <a:solidFill>
                  <a:schemeClr val="tx1"/>
                </a:solidFill>
                <a:latin typeface="+mn-lt"/>
                <a:ea typeface="+mn-ea"/>
                <a:cs typeface="+mn-cs"/>
              </a:rPr>
              <a:t>który</a:t>
            </a:r>
            <a:r>
              <a:rPr lang="cs-CZ" altLang="cs-CZ" sz="1200" b="0" i="0" kern="1200" baseline="0" dirty="0" smtClean="0">
                <a:solidFill>
                  <a:schemeClr val="tx1"/>
                </a:solidFill>
                <a:latin typeface="+mn-lt"/>
                <a:ea typeface="+mn-ea"/>
                <a:cs typeface="+mn-cs"/>
              </a:rPr>
              <a:t> </a:t>
            </a:r>
            <a:r>
              <a:rPr lang="cs-CZ" altLang="cs-CZ" sz="1200" b="0" i="0" kern="1200" baseline="0" dirty="0" err="1" smtClean="0">
                <a:solidFill>
                  <a:schemeClr val="tx1"/>
                </a:solidFill>
                <a:latin typeface="+mn-lt"/>
                <a:ea typeface="+mn-ea"/>
                <a:cs typeface="+mn-cs"/>
              </a:rPr>
              <a:t>ma</a:t>
            </a:r>
            <a:r>
              <a:rPr lang="cs-CZ" altLang="cs-CZ" sz="1200" b="0" i="0" kern="1200" baseline="0" dirty="0" smtClean="0">
                <a:solidFill>
                  <a:schemeClr val="tx1"/>
                </a:solidFill>
                <a:latin typeface="+mn-lt"/>
                <a:ea typeface="+mn-ea"/>
                <a:cs typeface="+mn-cs"/>
              </a:rPr>
              <a:t> </a:t>
            </a:r>
            <a:r>
              <a:rPr lang="cs-CZ" altLang="cs-CZ" sz="1200" b="0" i="0" kern="1200" baseline="0" dirty="0" err="1" smtClean="0">
                <a:solidFill>
                  <a:schemeClr val="tx1"/>
                </a:solidFill>
                <a:latin typeface="+mn-lt"/>
                <a:ea typeface="+mn-ea"/>
                <a:cs typeface="+mn-cs"/>
              </a:rPr>
              <a:t>działanie</a:t>
            </a:r>
            <a:r>
              <a:rPr lang="cs-CZ" altLang="cs-CZ" sz="1200" b="0" i="0" kern="1200" baseline="0" dirty="0" smtClean="0">
                <a:solidFill>
                  <a:schemeClr val="tx1"/>
                </a:solidFill>
                <a:latin typeface="+mn-lt"/>
                <a:ea typeface="+mn-ea"/>
                <a:cs typeface="+mn-cs"/>
              </a:rPr>
              <a:t> </a:t>
            </a:r>
            <a:r>
              <a:rPr lang="cs-CZ" altLang="cs-CZ" sz="1200" b="0" i="0" kern="1200" baseline="0" dirty="0" err="1" smtClean="0">
                <a:solidFill>
                  <a:schemeClr val="tx1"/>
                </a:solidFill>
                <a:latin typeface="+mn-lt"/>
                <a:ea typeface="+mn-ea"/>
                <a:cs typeface="+mn-cs"/>
              </a:rPr>
              <a:t>miejscowe</a:t>
            </a:r>
            <a:r>
              <a:rPr lang="cs-CZ" altLang="cs-CZ" sz="1200" b="0" i="0" kern="1200" baseline="0" dirty="0" smtClean="0">
                <a:solidFill>
                  <a:schemeClr val="tx1"/>
                </a:solidFill>
                <a:latin typeface="+mn-lt"/>
                <a:ea typeface="+mn-ea"/>
                <a:cs typeface="+mn-cs"/>
              </a:rPr>
              <a:t> </a:t>
            </a:r>
            <a:r>
              <a:rPr lang="pl-PL" altLang="cs-CZ" sz="700" dirty="0" smtClean="0">
                <a:ea typeface="ＭＳ Ｐゴシック" panose="020B0600070205080204" pitchFamily="34" charset="-128"/>
              </a:rPr>
              <a:t>na skórę i działanie układowe na ośrodkowy układ nerwowy. Substancje chemiczne tylko wyjątkowo działają tak samo toksycznie na wszystkie organy. Najczęściej obserwuje się wyraźne działanie toksyczne na jeden lub dwa organy.</a:t>
            </a:r>
            <a:endParaRPr lang="cs-CZ" altLang="cs-CZ" sz="700" dirty="0">
              <a:ea typeface="ＭＳ Ｐゴシック" panose="020B0600070205080204" pitchFamily="34" charset="-128"/>
            </a:endParaRPr>
          </a:p>
        </p:txBody>
      </p:sp>
      <p:sp>
        <p:nvSpPr>
          <p:cNvPr id="59395" name="Zástupný symbol pro číslo snímku 3">
            <a:extLst>
              <a:ext uri="{FF2B5EF4-FFF2-40B4-BE49-F238E27FC236}">
                <a16:creationId xmlns="" xmlns:a16="http://schemas.microsoft.com/office/drawing/2014/main" id="{3C61884A-18B2-3647-A2F4-9E30A58187F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D00DE38-8EF0-F346-884E-9EF08843C12B}" type="slidenum">
              <a:rPr lang="cs-CZ" altLang="cs-CZ" sz="1200"/>
              <a:pPr eaLnBrk="1" hangingPunct="1"/>
              <a:t>5</a:t>
            </a:fld>
            <a:endParaRPr lang="cs-CZ" altLang="cs-CZ" sz="1200"/>
          </a:p>
        </p:txBody>
      </p:sp>
    </p:spTree>
    <p:extLst>
      <p:ext uri="{BB962C8B-B14F-4D97-AF65-F5344CB8AC3E}">
        <p14:creationId xmlns:p14="http://schemas.microsoft.com/office/powerpoint/2010/main" xmlns="" val="106457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 xmlns:a16="http://schemas.microsoft.com/office/drawing/2014/main" id="{15173FE2-8F2D-5F4E-9C37-FBDD681DEAFE}"/>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152459E-652D-0742-B18F-754206A83388}" type="slidenum">
              <a:rPr lang="cs-CZ" altLang="cs-CZ" sz="1200"/>
              <a:pPr eaLnBrk="1" hangingPunct="1"/>
              <a:t>6</a:t>
            </a:fld>
            <a:endParaRPr lang="cs-CZ" altLang="cs-CZ" sz="1200"/>
          </a:p>
        </p:txBody>
      </p:sp>
      <p:sp>
        <p:nvSpPr>
          <p:cNvPr id="61442" name="Rectangle 2">
            <a:extLst>
              <a:ext uri="{FF2B5EF4-FFF2-40B4-BE49-F238E27FC236}">
                <a16:creationId xmlns="" xmlns:a16="http://schemas.microsoft.com/office/drawing/2014/main" id="{8B13B29B-5851-DD4F-A79A-8B2C8F4828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Rectangle 3">
            <a:extLst>
              <a:ext uri="{FF2B5EF4-FFF2-40B4-BE49-F238E27FC236}">
                <a16:creationId xmlns="" xmlns:a16="http://schemas.microsoft.com/office/drawing/2014/main" id="{311F8069-2EEF-8F4D-9C6F-B23F95EF000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cs-CZ" altLang="cs-CZ" dirty="0">
                <a:latin typeface="Arial" panose="020B0604020202020204" pitchFamily="34" charset="0"/>
                <a:ea typeface="ＭＳ Ｐゴシック" panose="020B0600070205080204" pitchFamily="34" charset="-128"/>
              </a:rPr>
              <a:t>1 </a:t>
            </a:r>
            <a:r>
              <a:rPr lang="cs-CZ" altLang="cs-CZ" dirty="0" smtClean="0">
                <a:latin typeface="Arial" panose="020B0604020202020204" pitchFamily="34" charset="0"/>
                <a:ea typeface="ＭＳ Ｐゴシック" panose="020B0600070205080204" pitchFamily="34" charset="-128"/>
              </a:rPr>
              <a:t>- dowody u </a:t>
            </a:r>
            <a:r>
              <a:rPr lang="cs-CZ" altLang="cs-CZ" dirty="0" err="1" smtClean="0">
                <a:latin typeface="Arial" panose="020B0604020202020204" pitchFamily="34" charset="0"/>
                <a:ea typeface="ＭＳ Ｐゴシック" panose="020B0600070205080204" pitchFamily="34" charset="-128"/>
              </a:rPr>
              <a:t>człowieka</a:t>
            </a:r>
            <a:r>
              <a:rPr lang="cs-CZ" altLang="cs-CZ" dirty="0" smtClean="0">
                <a:latin typeface="Arial" panose="020B0604020202020204" pitchFamily="34" charset="0"/>
                <a:ea typeface="ＭＳ Ｐゴシック" panose="020B0600070205080204" pitchFamily="34" charset="-128"/>
              </a:rPr>
              <a:t> (</a:t>
            </a:r>
            <a:r>
              <a:rPr lang="cs-CZ" altLang="cs-CZ" dirty="0" err="1" smtClean="0">
                <a:latin typeface="Arial" panose="020B0604020202020204" pitchFamily="34" charset="0"/>
                <a:ea typeface="ＭＳ Ｐゴシック" panose="020B0600070205080204" pitchFamily="34" charset="-128"/>
              </a:rPr>
              <a:t>badania</a:t>
            </a:r>
            <a:r>
              <a:rPr lang="cs-CZ" altLang="cs-CZ" dirty="0" smtClean="0">
                <a:latin typeface="Arial" panose="020B0604020202020204" pitchFamily="34" charset="0"/>
                <a:ea typeface="ＭＳ Ｐゴシック" panose="020B0600070205080204" pitchFamily="34" charset="-128"/>
              </a:rPr>
              <a:t> </a:t>
            </a:r>
            <a:r>
              <a:rPr lang="cs-CZ" altLang="cs-CZ" dirty="0" err="1" smtClean="0">
                <a:latin typeface="Arial" panose="020B0604020202020204" pitchFamily="34" charset="0"/>
                <a:ea typeface="ＭＳ Ｐゴシック" panose="020B0600070205080204" pitchFamily="34" charset="-128"/>
              </a:rPr>
              <a:t>epidemiologiczne</a:t>
            </a:r>
            <a:r>
              <a:rPr lang="cs-CZ" altLang="cs-CZ" dirty="0" smtClean="0">
                <a:latin typeface="Arial" panose="020B0604020202020204" pitchFamily="34" charset="0"/>
                <a:ea typeface="ＭＳ Ｐゴシック" panose="020B0600070205080204" pitchFamily="34" charset="-128"/>
              </a:rPr>
              <a:t>) - </a:t>
            </a:r>
            <a:r>
              <a:rPr lang="pl-PL" altLang="cs-CZ" dirty="0" smtClean="0">
                <a:latin typeface="Arial" panose="020B0604020202020204" pitchFamily="34" charset="0"/>
                <a:ea typeface="ＭＳ Ｐゴシック" panose="020B0600070205080204" pitchFamily="34" charset="-128"/>
              </a:rPr>
              <a:t>benzen, arsen, chlorek winylu</a:t>
            </a:r>
            <a:endParaRPr lang="cs-CZ" altLang="cs-CZ" dirty="0">
              <a:latin typeface="Arial" panose="020B0604020202020204" pitchFamily="34" charset="0"/>
              <a:ea typeface="ＭＳ Ｐゴシック" panose="020B0600070205080204" pitchFamily="34" charset="-128"/>
            </a:endParaRPr>
          </a:p>
          <a:p>
            <a:pPr eaLnBrk="1" hangingPunct="1"/>
            <a:r>
              <a:rPr lang="cs-CZ" altLang="cs-CZ" dirty="0">
                <a:latin typeface="Arial" panose="020B0604020202020204" pitchFamily="34" charset="0"/>
                <a:ea typeface="ＭＳ Ｐゴシック" panose="020B0600070205080204" pitchFamily="34" charset="-128"/>
              </a:rPr>
              <a:t>2A </a:t>
            </a:r>
            <a:r>
              <a:rPr lang="cs-CZ" altLang="cs-CZ" dirty="0" smtClean="0">
                <a:latin typeface="Arial" panose="020B0604020202020204" pitchFamily="34" charset="0"/>
                <a:ea typeface="ＭＳ Ｐゴシック" panose="020B0600070205080204" pitchFamily="34" charset="-128"/>
              </a:rPr>
              <a:t>- </a:t>
            </a:r>
            <a:r>
              <a:rPr lang="cs-CZ" altLang="cs-CZ" dirty="0" err="1" smtClean="0">
                <a:latin typeface="Arial" panose="020B0604020202020204" pitchFamily="34" charset="0"/>
                <a:ea typeface="ＭＳ Ｐゴシック" panose="020B0600070205080204" pitchFamily="34" charset="-128"/>
              </a:rPr>
              <a:t>dowody</a:t>
            </a:r>
            <a:r>
              <a:rPr lang="cs-CZ" altLang="cs-CZ" dirty="0" smtClean="0">
                <a:latin typeface="Arial" panose="020B0604020202020204" pitchFamily="34" charset="0"/>
                <a:ea typeface="ＭＳ Ｐゴシック" panose="020B0600070205080204" pitchFamily="34" charset="-128"/>
              </a:rPr>
              <a:t> u </a:t>
            </a:r>
            <a:r>
              <a:rPr lang="cs-CZ" altLang="cs-CZ" dirty="0" err="1" smtClean="0">
                <a:latin typeface="Arial" panose="020B0604020202020204" pitchFamily="34" charset="0"/>
                <a:ea typeface="ＭＳ Ｐゴシック" panose="020B0600070205080204" pitchFamily="34" charset="-128"/>
              </a:rPr>
              <a:t>człowieka</a:t>
            </a:r>
            <a:r>
              <a:rPr lang="cs-CZ" altLang="cs-CZ" dirty="0" smtClean="0">
                <a:latin typeface="Arial" panose="020B0604020202020204" pitchFamily="34" charset="0"/>
                <a:ea typeface="ＭＳ Ｐゴシック" panose="020B0600070205080204" pitchFamily="34" charset="-128"/>
              </a:rPr>
              <a:t> </a:t>
            </a:r>
            <a:r>
              <a:rPr lang="cs-CZ" altLang="cs-CZ" dirty="0" err="1" smtClean="0">
                <a:latin typeface="Arial" panose="020B0604020202020204" pitchFamily="34" charset="0"/>
                <a:ea typeface="ＭＳ Ｐゴシック" panose="020B0600070205080204" pitchFamily="34" charset="-128"/>
              </a:rPr>
              <a:t>są</a:t>
            </a:r>
            <a:r>
              <a:rPr lang="cs-CZ" altLang="cs-CZ" dirty="0" smtClean="0">
                <a:latin typeface="Arial" panose="020B0604020202020204" pitchFamily="34" charset="0"/>
                <a:ea typeface="ＭＳ Ｐゴシック" panose="020B0600070205080204" pitchFamily="34" charset="-128"/>
              </a:rPr>
              <a:t> </a:t>
            </a:r>
            <a:r>
              <a:rPr lang="cs-CZ" altLang="cs-CZ" dirty="0" err="1" smtClean="0">
                <a:latin typeface="Arial" panose="020B0604020202020204" pitchFamily="34" charset="0"/>
                <a:ea typeface="ＭＳ Ｐゴシック" panose="020B0600070205080204" pitchFamily="34" charset="-128"/>
              </a:rPr>
              <a:t>ograniczone</a:t>
            </a:r>
            <a:r>
              <a:rPr lang="cs-CZ" altLang="cs-CZ" dirty="0" smtClean="0">
                <a:latin typeface="Arial" panose="020B0604020202020204" pitchFamily="34" charset="0"/>
                <a:ea typeface="ＭＳ Ｐゴシック" panose="020B0600070205080204" pitchFamily="34" charset="-128"/>
              </a:rPr>
              <a:t>, ale </a:t>
            </a:r>
            <a:r>
              <a:rPr lang="cs-CZ" altLang="cs-CZ" dirty="0" err="1" smtClean="0">
                <a:latin typeface="Arial" panose="020B0604020202020204" pitchFamily="34" charset="0"/>
                <a:ea typeface="ＭＳ Ｐゴシック" panose="020B0600070205080204" pitchFamily="34" charset="-128"/>
              </a:rPr>
              <a:t>są</a:t>
            </a:r>
            <a:r>
              <a:rPr lang="cs-CZ" altLang="cs-CZ" dirty="0" smtClean="0">
                <a:latin typeface="Arial" panose="020B0604020202020204" pitchFamily="34" charset="0"/>
                <a:ea typeface="ＭＳ Ｐゴシック" panose="020B0600070205080204" pitchFamily="34" charset="-128"/>
              </a:rPr>
              <a:t> </a:t>
            </a:r>
            <a:r>
              <a:rPr lang="cs-CZ" altLang="cs-CZ" dirty="0" err="1" smtClean="0">
                <a:latin typeface="Arial" panose="020B0604020202020204" pitchFamily="34" charset="0"/>
                <a:ea typeface="ＭＳ Ｐゴシック" panose="020B0600070205080204" pitchFamily="34" charset="-128"/>
              </a:rPr>
              <a:t>wystarczające</a:t>
            </a:r>
            <a:r>
              <a:rPr lang="cs-CZ" altLang="cs-CZ" dirty="0" smtClean="0">
                <a:latin typeface="Arial" panose="020B0604020202020204" pitchFamily="34" charset="0"/>
                <a:ea typeface="ＭＳ Ｐゴシック" panose="020B0600070205080204" pitchFamily="34" charset="-128"/>
              </a:rPr>
              <a:t> u </a:t>
            </a:r>
            <a:r>
              <a:rPr lang="cs-CZ" altLang="cs-CZ" dirty="0" err="1" smtClean="0">
                <a:latin typeface="Arial" panose="020B0604020202020204" pitchFamily="34" charset="0"/>
                <a:ea typeface="ＭＳ Ｐゴシック" panose="020B0600070205080204" pitchFamily="34" charset="-128"/>
              </a:rPr>
              <a:t>zwierząt</a:t>
            </a:r>
            <a:r>
              <a:rPr lang="cs-CZ" altLang="cs-CZ" dirty="0" smtClean="0">
                <a:latin typeface="Arial" panose="020B0604020202020204" pitchFamily="34" charset="0"/>
                <a:ea typeface="ＭＳ Ｐゴシック" panose="020B0600070205080204" pitchFamily="34" charset="-128"/>
              </a:rPr>
              <a:t> </a:t>
            </a:r>
            <a:r>
              <a:rPr lang="pl-PL" altLang="cs-CZ" dirty="0" smtClean="0">
                <a:latin typeface="Arial" panose="020B0604020202020204" pitchFamily="34" charset="0"/>
                <a:ea typeface="ＭＳ Ｐゴシック" panose="020B0600070205080204" pitchFamily="34" charset="-128"/>
              </a:rPr>
              <a:t>(trichloroetylen, BaP)</a:t>
            </a:r>
          </a:p>
          <a:p>
            <a:pPr eaLnBrk="1" hangingPunct="1"/>
            <a:r>
              <a:rPr lang="pl-PL" altLang="cs-CZ" dirty="0" smtClean="0">
                <a:latin typeface="Arial" panose="020B0604020202020204" pitchFamily="34" charset="0"/>
                <a:ea typeface="ＭＳ Ｐゴシック" panose="020B0600070205080204" pitchFamily="34" charset="-128"/>
              </a:rPr>
              <a:t>2B - ograniczone dowody u ludzi i zwierząt lub wystarczające u zwierząt, ale brakuje u ludzi (styren, chloroform)</a:t>
            </a:r>
          </a:p>
          <a:p>
            <a:pPr eaLnBrk="1" hangingPunct="1"/>
            <a:r>
              <a:rPr lang="pl-PL" altLang="cs-CZ" dirty="0" smtClean="0">
                <a:latin typeface="Arial" panose="020B0604020202020204" pitchFamily="34" charset="0"/>
                <a:ea typeface="ＭＳ Ｐゴシック" panose="020B0600070205080204" pitchFamily="34" charset="-128"/>
              </a:rPr>
              <a:t>3 - brak podstaw do klasyfikacji</a:t>
            </a:r>
          </a:p>
          <a:p>
            <a:pPr eaLnBrk="1" hangingPunct="1"/>
            <a:r>
              <a:rPr lang="pl-PL" altLang="cs-CZ" dirty="0" smtClean="0">
                <a:latin typeface="Arial" panose="020B0604020202020204" pitchFamily="34" charset="0"/>
                <a:ea typeface="ＭＳ Ｐゴシック" panose="020B0600070205080204" pitchFamily="34" charset="-128"/>
              </a:rPr>
              <a:t>4 - dowody na to, że nie są rakotwórcze (mało, badane są substancje podejrzewane o działanie rakotwórcze)</a:t>
            </a:r>
            <a:endParaRPr lang="cs-CZ" altLang="cs-CZ"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12713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Zástupný symbol pro obrázek snímku 1">
            <a:extLst>
              <a:ext uri="{FF2B5EF4-FFF2-40B4-BE49-F238E27FC236}">
                <a16:creationId xmlns="" xmlns:a16="http://schemas.microsoft.com/office/drawing/2014/main" id="{A7F47C38-B9E8-5A4F-9D90-69F5146873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4" name="Zástupný symbol pro poznámky 2">
            <a:extLst>
              <a:ext uri="{FF2B5EF4-FFF2-40B4-BE49-F238E27FC236}">
                <a16:creationId xmlns="" xmlns:a16="http://schemas.microsoft.com/office/drawing/2014/main" id="{54886E1E-2F4F-4B42-87A7-A60D6BFDF35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pl-PL" altLang="cs-CZ" dirty="0" smtClean="0">
                <a:ea typeface="ＭＳ Ｐゴシック" panose="020B0600070205080204" pitchFamily="34" charset="-128"/>
              </a:rPr>
              <a:t>Śmiertelna dawka etanolu zawarta jest w około dwóch butelkach śliwowicy (2 x 0,75 litra, 45%)</a:t>
            </a:r>
            <a:endParaRPr lang="cs-CZ" altLang="cs-CZ" dirty="0">
              <a:ea typeface="ＭＳ Ｐゴシック" panose="020B0600070205080204" pitchFamily="34" charset="-128"/>
            </a:endParaRPr>
          </a:p>
        </p:txBody>
      </p:sp>
      <p:sp>
        <p:nvSpPr>
          <p:cNvPr id="64515" name="Zástupný symbol pro číslo snímku 3">
            <a:extLst>
              <a:ext uri="{FF2B5EF4-FFF2-40B4-BE49-F238E27FC236}">
                <a16:creationId xmlns="" xmlns:a16="http://schemas.microsoft.com/office/drawing/2014/main" id="{0A66DC1D-549B-5841-ADC9-A5F92E9BDC2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E5C0DC8-9217-D94B-B7EB-48C397F613A7}" type="slidenum">
              <a:rPr lang="cs-CZ" altLang="cs-CZ" sz="1200"/>
              <a:pPr eaLnBrk="1" hangingPunct="1"/>
              <a:t>8</a:t>
            </a:fld>
            <a:endParaRPr lang="cs-CZ" altLang="cs-CZ" sz="1200"/>
          </a:p>
        </p:txBody>
      </p:sp>
    </p:spTree>
    <p:extLst>
      <p:ext uri="{BB962C8B-B14F-4D97-AF65-F5344CB8AC3E}">
        <p14:creationId xmlns:p14="http://schemas.microsoft.com/office/powerpoint/2010/main" xmlns="" val="216626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Zástupný symbol pro obrázek snímku 1">
            <a:extLst>
              <a:ext uri="{FF2B5EF4-FFF2-40B4-BE49-F238E27FC236}">
                <a16:creationId xmlns="" xmlns:a16="http://schemas.microsoft.com/office/drawing/2014/main" id="{0CCF456E-6A97-5C49-ACC8-A12CBE0AB1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6" name="Zástupný symbol pro poznámky 2">
            <a:extLst>
              <a:ext uri="{FF2B5EF4-FFF2-40B4-BE49-F238E27FC236}">
                <a16:creationId xmlns="" xmlns:a16="http://schemas.microsoft.com/office/drawing/2014/main" id="{343D0CA4-A7D2-664B-83F2-E68F4A6F908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pl-PL" altLang="cs-CZ" dirty="0" smtClean="0">
                <a:ea typeface="ＭＳ Ｐゴシック" panose="020B0600070205080204" pitchFamily="34" charset="-128"/>
              </a:rPr>
              <a:t>Działanie drażniących pyłów najczęściej objawia się przez mechaniczne podrażnienie błon śluzowych dróg oddechowych, spojówek oczu i skóry, u osób bardziej wrażliwych</a:t>
            </a:r>
            <a:r>
              <a:rPr lang="pl-PL" altLang="cs-CZ" baseline="0" dirty="0" smtClean="0">
                <a:ea typeface="ＭＳ Ｐゴシック" panose="020B0600070205080204" pitchFamily="34" charset="-128"/>
              </a:rPr>
              <a:t> </a:t>
            </a:r>
            <a:r>
              <a:rPr lang="pl-PL" altLang="cs-CZ" dirty="0" smtClean="0">
                <a:ea typeface="ＭＳ Ｐゴシック" panose="020B0600070205080204" pitchFamily="34" charset="-128"/>
              </a:rPr>
              <a:t>także reakcjami alergicznymi. Niektóre pyły, szczególnie pochodzenia organicznego, mogą powodować nadwrażliwość, objawiają się np. jako astma oskrzelowa.</a:t>
            </a:r>
          </a:p>
          <a:p>
            <a:r>
              <a:rPr lang="pl-PL" altLang="cs-CZ" dirty="0" smtClean="0">
                <a:ea typeface="ＭＳ Ｐゴシック" panose="020B0600070205080204" pitchFamily="34" charset="-128"/>
              </a:rPr>
              <a:t>Zakaźny pył, który zawiera patogeny zatrzymane na cząsteczkach pyłu, może powodować poważne choroby, w tym infekcje bakteryjne i grzybicze powodowane przez bioaerozol.</a:t>
            </a:r>
          </a:p>
          <a:p>
            <a:r>
              <a:rPr lang="pl-PL" altLang="cs-CZ" dirty="0" smtClean="0">
                <a:ea typeface="ＭＳ Ｐゴシック" panose="020B0600070205080204" pitchFamily="34" charset="-128"/>
              </a:rPr>
              <a:t>Toksyczne pyły mogą powodować, oprócz miejscowego</a:t>
            </a:r>
            <a:r>
              <a:rPr lang="pl-PL" altLang="cs-CZ" baseline="0" dirty="0" smtClean="0">
                <a:ea typeface="ＭＳ Ｐゴシック" panose="020B0600070205080204" pitchFamily="34" charset="-128"/>
              </a:rPr>
              <a:t> działania na układ</a:t>
            </a:r>
            <a:r>
              <a:rPr lang="pl-PL" altLang="cs-CZ" dirty="0" smtClean="0">
                <a:ea typeface="ＭＳ Ｐゴシック" panose="020B0600070205080204" pitchFamily="34" charset="-128"/>
              </a:rPr>
              <a:t> oddechowy,</a:t>
            </a:r>
            <a:r>
              <a:rPr lang="pl-PL" altLang="cs-CZ" baseline="0" dirty="0" smtClean="0">
                <a:ea typeface="ＭＳ Ｐゴシック" panose="020B0600070205080204" pitchFamily="34" charset="-128"/>
              </a:rPr>
              <a:t> nawet</a:t>
            </a:r>
            <a:r>
              <a:rPr lang="pl-PL" altLang="cs-CZ" dirty="0" smtClean="0">
                <a:ea typeface="ＭＳ Ｐゴシック" panose="020B0600070205080204" pitchFamily="34" charset="-128"/>
              </a:rPr>
              <a:t> zatrucia układowe. Pyły zawierające substancje toksyczne</a:t>
            </a:r>
            <a:r>
              <a:rPr lang="pl-PL" altLang="cs-CZ" baseline="0" dirty="0" smtClean="0">
                <a:ea typeface="ＭＳ Ｐゴシック" panose="020B0600070205080204" pitchFamily="34" charset="-128"/>
              </a:rPr>
              <a:t> </a:t>
            </a:r>
            <a:r>
              <a:rPr lang="pl-PL" altLang="cs-CZ" dirty="0" smtClean="0">
                <a:ea typeface="ＭＳ Ｐゴシック" panose="020B0600070205080204" pitchFamily="34" charset="-128"/>
              </a:rPr>
              <a:t>są pochłaniane przez krew, co z kolei prowadzi do niepożądanego wpływu na tkanki i organy, nawet odległe od miejsca wejścia zanieczyszczenia.</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tx1"/>
                </a:solidFill>
                <a:latin typeface="+mn-lt"/>
                <a:ea typeface="+mn-ea"/>
                <a:cs typeface="+mn-cs"/>
              </a:rPr>
              <a:t>Przy wdychaniu pyłów rakotwórczych jest możliwość zachorowania na raka ludzi, którzy są narażeni na kontakt z tymi pyłami.</a:t>
            </a:r>
            <a:endParaRPr lang="cs-CZ" altLang="cs-CZ" dirty="0">
              <a:ea typeface="ＭＳ Ｐゴシック" panose="020B0600070205080204" pitchFamily="34" charset="-128"/>
            </a:endParaRPr>
          </a:p>
        </p:txBody>
      </p:sp>
      <p:sp>
        <p:nvSpPr>
          <p:cNvPr id="67587" name="Zástupný symbol pro číslo snímku 3">
            <a:extLst>
              <a:ext uri="{FF2B5EF4-FFF2-40B4-BE49-F238E27FC236}">
                <a16:creationId xmlns="" xmlns:a16="http://schemas.microsoft.com/office/drawing/2014/main" id="{0EA768D1-A6CE-124E-93FD-A6773AE6D01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9D0A358-9B42-CA41-9369-5A70F049ABAB}" type="slidenum">
              <a:rPr lang="cs-CZ" altLang="cs-CZ" sz="1200"/>
              <a:pPr eaLnBrk="1" hangingPunct="1"/>
              <a:t>10</a:t>
            </a:fld>
            <a:endParaRPr lang="cs-CZ" altLang="cs-CZ" sz="1200"/>
          </a:p>
        </p:txBody>
      </p:sp>
    </p:spTree>
    <p:extLst>
      <p:ext uri="{BB962C8B-B14F-4D97-AF65-F5344CB8AC3E}">
        <p14:creationId xmlns:p14="http://schemas.microsoft.com/office/powerpoint/2010/main" xmlns="" val="417764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Zástupný symbol pro obrázek snímku 1">
            <a:extLst>
              <a:ext uri="{FF2B5EF4-FFF2-40B4-BE49-F238E27FC236}">
                <a16:creationId xmlns="" xmlns:a16="http://schemas.microsoft.com/office/drawing/2014/main" id="{6255D110-D2B7-1342-B2D6-A1427E5EE0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2" name="Zástupný symbol pro poznámky 2">
            <a:extLst>
              <a:ext uri="{FF2B5EF4-FFF2-40B4-BE49-F238E27FC236}">
                <a16:creationId xmlns="" xmlns:a16="http://schemas.microsoft.com/office/drawing/2014/main" id="{00C11F0D-2760-AA4C-AF8E-04F916C6B78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pl-PL" altLang="cs-CZ" dirty="0" smtClean="0">
                <a:ea typeface="ＭＳ Ｐゴシック" panose="020B0600070205080204" pitchFamily="34" charset="-128"/>
              </a:rPr>
              <a:t>Benzo[a]piren występuje w smole węglowej, w spalinach samochodowych (zwłaszcza w silnikach wysokoprężnych), w każdym dymie wytwarzanym przy spalaniu materiałów organicznych (w tym palonych liści tytoniu) i w żywności grillowanej. Najnowsze</a:t>
            </a:r>
            <a:r>
              <a:rPr lang="pl-PL" altLang="cs-CZ" baseline="0" dirty="0" smtClean="0">
                <a:ea typeface="ＭＳ Ｐゴシック" panose="020B0600070205080204" pitchFamily="34" charset="-128"/>
              </a:rPr>
              <a:t> </a:t>
            </a:r>
            <a:r>
              <a:rPr lang="pl-PL" altLang="cs-CZ" dirty="0" smtClean="0">
                <a:ea typeface="ＭＳ Ｐゴシック" panose="020B0600070205080204" pitchFamily="34" charset="-128"/>
              </a:rPr>
              <a:t>badania wykazały, że poziom benzo[a]pirenu w przypalonych tostach jest wyższy, niż wcześniej sądzono, ale nie zostało dowiedzione, czy same przypalone tosty są rakotwórcze. Gotowane produkty mięsne, których normalne spożycie jest epidemiologicznie powiązane ze zwiększoną częstością występowania raka okrężnicy (chociaż nie dowodzi to samej rakotwórczości) mogą zawierać do 4 ng / g benzo[a]pirenu, aż 5 ng/g jest w smażonym kurczaku i 62,6 ng/g w przypalonej wołowinie przygotowanej jako barbecue. </a:t>
            </a:r>
            <a:endParaRPr lang="cs-CZ" altLang="cs-CZ" dirty="0">
              <a:ea typeface="ＭＳ Ｐゴシック" panose="020B0600070205080204" pitchFamily="34" charset="-128"/>
            </a:endParaRPr>
          </a:p>
        </p:txBody>
      </p:sp>
      <p:sp>
        <p:nvSpPr>
          <p:cNvPr id="71683" name="Zástupný symbol pro číslo snímku 3">
            <a:extLst>
              <a:ext uri="{FF2B5EF4-FFF2-40B4-BE49-F238E27FC236}">
                <a16:creationId xmlns="" xmlns:a16="http://schemas.microsoft.com/office/drawing/2014/main" id="{42473A97-8256-7E4E-94A6-CCD7BF80EA1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6BFD93-FF2B-7F41-8A7F-0B508028490E}" type="slidenum">
              <a:rPr lang="cs-CZ" altLang="cs-CZ" sz="1200"/>
              <a:pPr eaLnBrk="1" hangingPunct="1"/>
              <a:t>13</a:t>
            </a:fld>
            <a:endParaRPr lang="cs-CZ" altLang="cs-CZ" sz="1200"/>
          </a:p>
        </p:txBody>
      </p:sp>
    </p:spTree>
    <p:extLst>
      <p:ext uri="{BB962C8B-B14F-4D97-AF65-F5344CB8AC3E}">
        <p14:creationId xmlns:p14="http://schemas.microsoft.com/office/powerpoint/2010/main" xmlns="" val="411778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Zástupný symbol pro obrázek snímku 1">
            <a:extLst>
              <a:ext uri="{FF2B5EF4-FFF2-40B4-BE49-F238E27FC236}">
                <a16:creationId xmlns="" xmlns:a16="http://schemas.microsoft.com/office/drawing/2014/main" id="{B879C82D-0956-6C49-90C0-1092A8D95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6" name="Zástupný symbol pro poznámky 2">
            <a:extLst>
              <a:ext uri="{FF2B5EF4-FFF2-40B4-BE49-F238E27FC236}">
                <a16:creationId xmlns="" xmlns:a16="http://schemas.microsoft.com/office/drawing/2014/main" id="{50C165EB-8147-214E-9DD0-A82A7DE69D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pl-PL" altLang="cs-CZ" dirty="0" smtClean="0">
                <a:ea typeface="ＭＳ Ｐゴシック" panose="020B0600070205080204" pitchFamily="34" charset="-128"/>
              </a:rPr>
              <a:t>Dioksyny najczęściej wymienia się w związku</a:t>
            </a:r>
            <a:r>
              <a:rPr lang="pl-PL" altLang="cs-CZ" baseline="0" dirty="0" smtClean="0">
                <a:ea typeface="ＭＳ Ｐゴシック" panose="020B0600070205080204" pitchFamily="34" charset="-128"/>
              </a:rPr>
              <a:t> z </a:t>
            </a:r>
            <a:r>
              <a:rPr lang="pl-PL" altLang="cs-CZ" dirty="0" smtClean="0">
                <a:ea typeface="ＭＳ Ｐゴシック" panose="020B0600070205080204" pitchFamily="34" charset="-128"/>
              </a:rPr>
              <a:t>ich toksycznością. Pierwszy raport o działaniu toksycznym u człowieka</a:t>
            </a:r>
            <a:r>
              <a:rPr lang="pl-PL" altLang="cs-CZ" baseline="0" dirty="0" smtClean="0">
                <a:ea typeface="ＭＳ Ｐゴシック" panose="020B0600070205080204" pitchFamily="34" charset="-128"/>
              </a:rPr>
              <a:t> po</a:t>
            </a:r>
            <a:r>
              <a:rPr lang="pl-PL" altLang="cs-CZ" dirty="0" smtClean="0">
                <a:ea typeface="ＭＳ Ｐゴシック" panose="020B0600070205080204" pitchFamily="34" charset="-128"/>
              </a:rPr>
              <a:t>jawił się mniej</a:t>
            </a:r>
            <a:r>
              <a:rPr lang="pl-PL" altLang="cs-CZ" baseline="0" dirty="0" smtClean="0">
                <a:ea typeface="ＭＳ Ｐゴシック" panose="020B0600070205080204" pitchFamily="34" charset="-128"/>
              </a:rPr>
              <a:t> więcej w</a:t>
            </a:r>
            <a:r>
              <a:rPr lang="pl-PL" altLang="cs-CZ" dirty="0" smtClean="0">
                <a:ea typeface="ＭＳ Ｐゴシック" panose="020B0600070205080204" pitchFamily="34" charset="-128"/>
              </a:rPr>
              <a:t> połowie ubiegłego wieku w związku z różnymi większymi</a:t>
            </a:r>
            <a:r>
              <a:rPr lang="pl-PL" altLang="cs-CZ" baseline="0" dirty="0" smtClean="0">
                <a:ea typeface="ＭＳ Ｐゴシック" panose="020B0600070205080204" pitchFamily="34" charset="-128"/>
              </a:rPr>
              <a:t> lub mniejszymi</a:t>
            </a:r>
            <a:r>
              <a:rPr lang="pl-PL" altLang="cs-CZ" dirty="0" smtClean="0">
                <a:ea typeface="ＭＳ Ｐゴシック" panose="020B0600070205080204" pitchFamily="34" charset="-128"/>
              </a:rPr>
              <a:t> wypadkami w zakładach chemicznych. Z pewnością najbardziej znaną aferą z lat sześćdziesiątych jest tzw. "</a:t>
            </a:r>
            <a:r>
              <a:rPr lang="cs-CZ" altLang="cs-CZ" dirty="0" smtClean="0">
                <a:ea typeface="ＭＳ Ｐゴシック" panose="020B0600070205080204" pitchFamily="34" charset="-128"/>
              </a:rPr>
              <a:t>Agent </a:t>
            </a:r>
            <a:r>
              <a:rPr lang="cs-CZ" altLang="cs-CZ" dirty="0" err="1" smtClean="0">
                <a:ea typeface="ＭＳ Ｐゴシック" panose="020B0600070205080204" pitchFamily="34" charset="-128"/>
              </a:rPr>
              <a:t>Orange</a:t>
            </a:r>
            <a:r>
              <a:rPr lang="cs-CZ" altLang="cs-CZ" dirty="0" smtClean="0">
                <a:ea typeface="ＭＳ Ｐゴシック" panose="020B0600070205080204" pitchFamily="34" charset="-128"/>
              </a:rPr>
              <a:t> </a:t>
            </a:r>
            <a:r>
              <a:rPr lang="pl-PL" altLang="cs-CZ" dirty="0" smtClean="0">
                <a:ea typeface="ＭＳ Ｐゴシック" panose="020B0600070205080204" pitchFamily="34" charset="-128"/>
              </a:rPr>
              <a:t>(AO)". Był to herbicyd na bazie dioksyn.</a:t>
            </a:r>
            <a:endParaRPr lang="cs-CZ" altLang="cs-CZ" dirty="0">
              <a:ea typeface="ＭＳ Ｐゴシック" panose="020B0600070205080204" pitchFamily="34" charset="-128"/>
            </a:endParaRPr>
          </a:p>
        </p:txBody>
      </p:sp>
      <p:sp>
        <p:nvSpPr>
          <p:cNvPr id="82947" name="Zástupný symbol pro číslo snímku 3">
            <a:extLst>
              <a:ext uri="{FF2B5EF4-FFF2-40B4-BE49-F238E27FC236}">
                <a16:creationId xmlns="" xmlns:a16="http://schemas.microsoft.com/office/drawing/2014/main" id="{F7E6984C-047D-774B-BC72-B50B6FE310B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E9E93F-6EA4-D64C-B27D-90EFC53D95FC}" type="slidenum">
              <a:rPr lang="cs-CZ" altLang="cs-CZ" sz="1200"/>
              <a:pPr eaLnBrk="1" hangingPunct="1"/>
              <a:t>23</a:t>
            </a:fld>
            <a:endParaRPr lang="cs-CZ" altLang="cs-CZ" sz="1200"/>
          </a:p>
        </p:txBody>
      </p:sp>
    </p:spTree>
    <p:extLst>
      <p:ext uri="{BB962C8B-B14F-4D97-AF65-F5344CB8AC3E}">
        <p14:creationId xmlns:p14="http://schemas.microsoft.com/office/powerpoint/2010/main" xmlns="" val="279907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86600"/>
            <a:ext cx="7772400" cy="860425"/>
          </a:xfrm>
        </p:spPr>
        <p:txBody>
          <a:bodyPr anchor="b" anchorCtr="0"/>
          <a:lstStyle>
            <a:lvl1pPr algn="r">
              <a:defRPr>
                <a:solidFill>
                  <a:schemeClr val="tx2">
                    <a:lumMod val="75000"/>
                  </a:schemeClr>
                </a:solidFill>
              </a:defRPr>
            </a:lvl1pPr>
          </a:lstStyle>
          <a:p>
            <a:r>
              <a:rPr lang="cs-CZ"/>
              <a:t>Click to edit Master title style</a:t>
            </a:r>
            <a:endParaRPr lang="en-US" dirty="0"/>
          </a:p>
        </p:txBody>
      </p:sp>
      <p:sp>
        <p:nvSpPr>
          <p:cNvPr id="3" name="Subtitle 2"/>
          <p:cNvSpPr>
            <a:spLocks noGrp="1"/>
          </p:cNvSpPr>
          <p:nvPr>
            <p:ph type="subTitle" idx="1"/>
          </p:nvPr>
        </p:nvSpPr>
        <p:spPr>
          <a:xfrm>
            <a:off x="1161600" y="6005400"/>
            <a:ext cx="7753800" cy="1752600"/>
          </a:xfrm>
        </p:spPr>
        <p:txBody>
          <a:bodyPr>
            <a:normAutofit/>
          </a:bodyPr>
          <a:lstStyle>
            <a:lvl1pPr marL="0" indent="0" algn="r">
              <a:buNone/>
              <a:defRPr sz="24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7"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609600" y="1752600"/>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8" name="Title 1"/>
          <p:cNvSpPr>
            <a:spLocks noGrp="1"/>
          </p:cNvSpPr>
          <p:nvPr>
            <p:ph type="title"/>
          </p:nvPr>
        </p:nvSpPr>
        <p:spPr>
          <a:xfrm>
            <a:off x="609600" y="733200"/>
            <a:ext cx="8229600" cy="639762"/>
          </a:xfrm>
        </p:spPr>
        <p:txBody>
          <a:bodyPr/>
          <a:lstStyle/>
          <a:p>
            <a:r>
              <a:rPr lang="cs-CZ"/>
              <a:t>Click to edit Master title style</a:t>
            </a:r>
            <a:endParaRPr lang="en-US" dirty="0"/>
          </a:p>
        </p:txBody>
      </p:sp>
      <p:sp>
        <p:nvSpPr>
          <p:cNvPr id="9"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cs-CZ"/>
              <a:t>Click to edit Master text styles</a:t>
            </a:r>
          </a:p>
        </p:txBody>
      </p:sp>
      <p:sp>
        <p:nvSpPr>
          <p:cNvPr id="10"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600" y="5181600"/>
            <a:ext cx="3962400" cy="338138"/>
          </a:xfrm>
        </p:spPr>
        <p:txBody>
          <a:bodyPr anchor="b"/>
          <a:lstStyle>
            <a:lvl1pPr algn="l">
              <a:defRPr sz="1800" b="1"/>
            </a:lvl1pPr>
          </a:lstStyle>
          <a:p>
            <a:r>
              <a:rPr lang="cs-CZ"/>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Drag picture to placeholder or click icon to add</a:t>
            </a:r>
            <a:endParaRPr lang="en-US"/>
          </a:p>
        </p:txBody>
      </p:sp>
      <p:sp>
        <p:nvSpPr>
          <p:cNvPr id="4" name="Text Placeholder 3"/>
          <p:cNvSpPr>
            <a:spLocks noGrp="1"/>
          </p:cNvSpPr>
          <p:nvPr>
            <p:ph type="body" sz="half" idx="2"/>
          </p:nvPr>
        </p:nvSpPr>
        <p:spPr>
          <a:xfrm>
            <a:off x="4419600" y="5486400"/>
            <a:ext cx="3962400" cy="804862"/>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0"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143000" y="609600"/>
            <a:ext cx="7772400" cy="1143000"/>
          </a:xfrm>
          <a:prstGeom prst="rect">
            <a:avLst/>
          </a:prstGeom>
        </p:spPr>
        <p:txBody>
          <a:bodyPr/>
          <a:lstStyle/>
          <a:p>
            <a:r>
              <a:rPr lang="cs-CZ"/>
              <a:t>Klepnutím lze upravit styl předlohy nadpisů.</a:t>
            </a:r>
          </a:p>
        </p:txBody>
      </p:sp>
      <p:sp>
        <p:nvSpPr>
          <p:cNvPr id="3" name="Zástupný symbol pro tabulku 2"/>
          <p:cNvSpPr>
            <a:spLocks noGrp="1"/>
          </p:cNvSpPr>
          <p:nvPr>
            <p:ph type="tbl" idx="1"/>
          </p:nvPr>
        </p:nvSpPr>
        <p:spPr>
          <a:xfrm>
            <a:off x="1169988" y="1946275"/>
            <a:ext cx="7772400" cy="4114800"/>
          </a:xfrm>
        </p:spPr>
        <p:txBody>
          <a:bodyPr/>
          <a:lstStyle/>
          <a:p>
            <a:pPr lvl="0"/>
            <a:endParaRPr lang="cs-CZ" noProof="0"/>
          </a:p>
        </p:txBody>
      </p:sp>
      <p:sp>
        <p:nvSpPr>
          <p:cNvPr id="4" name="Rectangle 36">
            <a:extLst>
              <a:ext uri="{FF2B5EF4-FFF2-40B4-BE49-F238E27FC236}">
                <a16:creationId xmlns="" xmlns:a16="http://schemas.microsoft.com/office/drawing/2014/main" id="{06A6D664-EC21-794B-BF50-37F92FDDE881}"/>
              </a:ext>
            </a:extLst>
          </p:cNvPr>
          <p:cNvSpPr>
            <a:spLocks noGrp="1" noChangeArrowheads="1"/>
          </p:cNvSpPr>
          <p:nvPr>
            <p:ph type="dt" sz="half" idx="10"/>
          </p:nvPr>
        </p:nvSpPr>
        <p:spPr>
          <a:xfrm>
            <a:off x="457200" y="6356350"/>
            <a:ext cx="2133600" cy="365125"/>
          </a:xfrm>
          <a:prstGeom prst="rect">
            <a:avLst/>
          </a:prstGeom>
        </p:spPr>
        <p:txBody>
          <a:bodyPr/>
          <a:lstStyle>
            <a:lvl1pPr>
              <a:defRPr>
                <a:latin typeface="Arial" pitchFamily="34" charset="0"/>
                <a:ea typeface="+mn-ea"/>
                <a:cs typeface="+mn-cs"/>
              </a:defRPr>
            </a:lvl1pPr>
          </a:lstStyle>
          <a:p>
            <a:pPr>
              <a:defRPr/>
            </a:pPr>
            <a:endParaRPr lang="cs-CZ"/>
          </a:p>
        </p:txBody>
      </p:sp>
      <p:sp>
        <p:nvSpPr>
          <p:cNvPr id="5" name="Rectangle 37">
            <a:extLst>
              <a:ext uri="{FF2B5EF4-FFF2-40B4-BE49-F238E27FC236}">
                <a16:creationId xmlns="" xmlns:a16="http://schemas.microsoft.com/office/drawing/2014/main" id="{0C0C668E-1763-E74A-8112-240275674CFC}"/>
              </a:ext>
            </a:extLst>
          </p:cNvPr>
          <p:cNvSpPr>
            <a:spLocks noGrp="1" noChangeArrowheads="1"/>
          </p:cNvSpPr>
          <p:nvPr>
            <p:ph type="ftr" sz="quarter" idx="11"/>
          </p:nvPr>
        </p:nvSpPr>
        <p:spPr>
          <a:xfrm>
            <a:off x="3124200" y="6356350"/>
            <a:ext cx="2895600" cy="365125"/>
          </a:xfrm>
          <a:prstGeom prst="rect">
            <a:avLst/>
          </a:prstGeom>
        </p:spPr>
        <p:txBody>
          <a:bodyPr/>
          <a:lstStyle>
            <a:lvl1pPr>
              <a:defRPr>
                <a:latin typeface="Arial" pitchFamily="34" charset="0"/>
                <a:ea typeface="+mn-ea"/>
                <a:cs typeface="+mn-cs"/>
              </a:defRPr>
            </a:lvl1pPr>
          </a:lstStyle>
          <a:p>
            <a:pPr>
              <a:defRPr/>
            </a:pPr>
            <a:endParaRPr lang="cs-CZ"/>
          </a:p>
        </p:txBody>
      </p:sp>
      <p:sp>
        <p:nvSpPr>
          <p:cNvPr id="6" name="Rectangle 38">
            <a:extLst>
              <a:ext uri="{FF2B5EF4-FFF2-40B4-BE49-F238E27FC236}">
                <a16:creationId xmlns="" xmlns:a16="http://schemas.microsoft.com/office/drawing/2014/main" id="{09DE89B0-4A0B-2A44-8169-4448626771B6}"/>
              </a:ext>
            </a:extLst>
          </p:cNvPr>
          <p:cNvSpPr>
            <a:spLocks noGrp="1" noChangeArrowheads="1"/>
          </p:cNvSpPr>
          <p:nvPr>
            <p:ph type="sldNum" sz="quarter" idx="12"/>
          </p:nvPr>
        </p:nvSpPr>
        <p:spPr/>
        <p:txBody>
          <a:bodyPr/>
          <a:lstStyle>
            <a:lvl1pPr>
              <a:defRPr/>
            </a:lvl1pPr>
          </a:lstStyle>
          <a:p>
            <a:fld id="{B969B15E-1967-9D41-A56A-B5112F63F58C}" type="slidenum">
              <a:rPr lang="cs-CZ" altLang="cs-CZ"/>
              <a:pPr/>
              <a:t>‹#›</a:t>
            </a:fld>
            <a:endParaRPr lang="cs-CZ" altLang="cs-CZ"/>
          </a:p>
        </p:txBody>
      </p:sp>
    </p:spTree>
    <p:extLst>
      <p:ext uri="{BB962C8B-B14F-4D97-AF65-F5344CB8AC3E}">
        <p14:creationId xmlns:p14="http://schemas.microsoft.com/office/powerpoint/2010/main" xmlns="" val="105218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09675"/>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
            <a:extLst>
              <a:ext uri="{FF2B5EF4-FFF2-40B4-BE49-F238E27FC236}">
                <a16:creationId xmlns="" xmlns:a16="http://schemas.microsoft.com/office/drawing/2014/main" id="{870A34B2-8247-2B4F-B5F2-A236457E47A6}"/>
              </a:ext>
            </a:extLst>
          </p:cNvPr>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n-ea"/>
                <a:cs typeface="+mn-cs"/>
              </a:defRPr>
            </a:lvl1pPr>
          </a:lstStyle>
          <a:p>
            <a:pPr>
              <a:defRPr/>
            </a:pPr>
            <a:endParaRPr lang="cs-CZ"/>
          </a:p>
        </p:txBody>
      </p:sp>
      <p:sp>
        <p:nvSpPr>
          <p:cNvPr id="6" name="Rectangle 4">
            <a:extLst>
              <a:ext uri="{FF2B5EF4-FFF2-40B4-BE49-F238E27FC236}">
                <a16:creationId xmlns="" xmlns:a16="http://schemas.microsoft.com/office/drawing/2014/main" id="{9ECBAAB7-80BB-FA4B-8F12-A859677C2FED}"/>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n-ea"/>
                <a:cs typeface="+mn-cs"/>
              </a:defRPr>
            </a:lvl1pPr>
          </a:lstStyle>
          <a:p>
            <a:pPr>
              <a:defRPr/>
            </a:pPr>
            <a:endParaRPr lang="cs-CZ"/>
          </a:p>
        </p:txBody>
      </p:sp>
      <p:sp>
        <p:nvSpPr>
          <p:cNvPr id="7" name="Rectangle 5">
            <a:extLst>
              <a:ext uri="{FF2B5EF4-FFF2-40B4-BE49-F238E27FC236}">
                <a16:creationId xmlns="" xmlns:a16="http://schemas.microsoft.com/office/drawing/2014/main" id="{827F13A6-0037-D049-82C6-FB22E457C95C}"/>
              </a:ext>
            </a:extLst>
          </p:cNvPr>
          <p:cNvSpPr>
            <a:spLocks noGrp="1" noChangeArrowheads="1"/>
          </p:cNvSpPr>
          <p:nvPr>
            <p:ph type="sldNum" sz="quarter" idx="12"/>
          </p:nvPr>
        </p:nvSpPr>
        <p:spPr/>
        <p:txBody>
          <a:bodyPr/>
          <a:lstStyle>
            <a:lvl1pPr>
              <a:defRPr/>
            </a:lvl1pPr>
          </a:lstStyle>
          <a:p>
            <a:fld id="{A070659A-BC46-2D41-985E-E1E4C9CB9235}" type="slidenum">
              <a:rPr lang="cs-CZ" altLang="cs-CZ"/>
              <a:pPr/>
              <a:t>‹#›</a:t>
            </a:fld>
            <a:endParaRPr lang="cs-CZ" altLang="cs-CZ"/>
          </a:p>
        </p:txBody>
      </p:sp>
    </p:spTree>
    <p:extLst>
      <p:ext uri="{BB962C8B-B14F-4D97-AF65-F5344CB8AC3E}">
        <p14:creationId xmlns:p14="http://schemas.microsoft.com/office/powerpoint/2010/main" xmlns="" val="367123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cs-CZ"/>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cs-CZ"/>
              <a:t>Click to edit Master text styles</a:t>
            </a:r>
          </a:p>
        </p:txBody>
      </p:sp>
      <p:sp>
        <p:nvSpPr>
          <p:cNvPr id="7"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81200" y="1981200"/>
            <a:ext cx="6629400" cy="838200"/>
          </a:xfrm>
        </p:spPr>
        <p:txBody>
          <a:bodyPr>
            <a:normAutofit/>
          </a:bodyPr>
          <a:lstStyle>
            <a:lvl1pPr marL="57150" indent="0">
              <a:buFontTx/>
              <a:buNone/>
              <a:defRPr sz="2400" baseline="0"/>
            </a:lvl1pPr>
          </a:lstStyle>
          <a:p>
            <a:pPr lvl="0"/>
            <a:r>
              <a:rPr lang="cs-CZ"/>
              <a:t>Click to edit Master text styles</a:t>
            </a:r>
          </a:p>
        </p:txBody>
      </p:sp>
      <p:sp>
        <p:nvSpPr>
          <p:cNvPr id="10" name="Title 1"/>
          <p:cNvSpPr>
            <a:spLocks noGrp="1"/>
          </p:cNvSpPr>
          <p:nvPr>
            <p:ph type="title"/>
          </p:nvPr>
        </p:nvSpPr>
        <p:spPr>
          <a:xfrm>
            <a:off x="609600" y="762000"/>
            <a:ext cx="8229600" cy="639762"/>
          </a:xfrm>
        </p:spPr>
        <p:txBody>
          <a:bodyPr/>
          <a:lstStyle/>
          <a:p>
            <a:r>
              <a:rPr lang="cs-CZ"/>
              <a:t>Click to edit Master title style</a:t>
            </a:r>
            <a:endParaRPr lang="en-US" dirty="0"/>
          </a:p>
        </p:txBody>
      </p:sp>
      <p:sp>
        <p:nvSpPr>
          <p:cNvPr id="11" name="Text Placeholder 10"/>
          <p:cNvSpPr>
            <a:spLocks noGrp="1"/>
          </p:cNvSpPr>
          <p:nvPr>
            <p:ph type="body" sz="quarter" idx="13"/>
          </p:nvPr>
        </p:nvSpPr>
        <p:spPr>
          <a:xfrm>
            <a:off x="631200" y="1248000"/>
            <a:ext cx="8153400" cy="457200"/>
          </a:xfrm>
        </p:spPr>
        <p:txBody>
          <a:bodyPr>
            <a:normAutofit/>
          </a:bodyPr>
          <a:lstStyle>
            <a:lvl1pPr>
              <a:buFontTx/>
              <a:buNone/>
              <a:defRPr sz="2400"/>
            </a:lvl1pPr>
          </a:lstStyle>
          <a:p>
            <a:pPr lvl="0"/>
            <a:r>
              <a:rPr lang="cs-CZ"/>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7"/>
            <a:ext cx="7772400" cy="1362075"/>
          </a:xfrm>
        </p:spPr>
        <p:txBody>
          <a:bodyPr anchor="t"/>
          <a:lstStyle>
            <a:lvl1pPr algn="l">
              <a:defRPr sz="4000" b="1" cap="all"/>
            </a:lvl1pPr>
          </a:lstStyle>
          <a:p>
            <a:r>
              <a:rPr lang="cs-CZ"/>
              <a:t>Click to edit Master title style</a:t>
            </a:r>
            <a:endParaRPr lang="en-US" dirty="0"/>
          </a:p>
        </p:txBody>
      </p:sp>
      <p:sp>
        <p:nvSpPr>
          <p:cNvPr id="3" name="Text Placeholder 2"/>
          <p:cNvSpPr>
            <a:spLocks noGrp="1"/>
          </p:cNvSpPr>
          <p:nvPr>
            <p:ph type="body" idx="1"/>
          </p:nvPr>
        </p:nvSpPr>
        <p:spPr>
          <a:xfrm>
            <a:off x="685800" y="1371600"/>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6"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7"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15" name="Title 1"/>
          <p:cNvSpPr>
            <a:spLocks noGrp="1"/>
          </p:cNvSpPr>
          <p:nvPr>
            <p:ph type="title"/>
          </p:nvPr>
        </p:nvSpPr>
        <p:spPr>
          <a:xfrm>
            <a:off x="609600" y="809400"/>
            <a:ext cx="8229600" cy="639762"/>
          </a:xfrm>
        </p:spPr>
        <p:txBody>
          <a:bodyPr/>
          <a:lstStyle/>
          <a:p>
            <a:r>
              <a:rPr lang="cs-CZ"/>
              <a:t>Click to edit Master title style</a:t>
            </a:r>
            <a:endParaRPr lang="en-US" dirty="0"/>
          </a:p>
        </p:txBody>
      </p:sp>
      <p:sp>
        <p:nvSpPr>
          <p:cNvPr id="16"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cs-CZ"/>
              <a:t>Click to edit Master text styles</a:t>
            </a:r>
          </a:p>
        </p:txBody>
      </p:sp>
      <p:sp>
        <p:nvSpPr>
          <p:cNvPr id="8"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7" name="Title 1"/>
          <p:cNvSpPr>
            <a:spLocks noGrp="1"/>
          </p:cNvSpPr>
          <p:nvPr>
            <p:ph type="title"/>
          </p:nvPr>
        </p:nvSpPr>
        <p:spPr>
          <a:xfrm>
            <a:off x="609600" y="733200"/>
            <a:ext cx="8229600" cy="639762"/>
          </a:xfrm>
        </p:spPr>
        <p:txBody>
          <a:bodyPr/>
          <a:lstStyle/>
          <a:p>
            <a:r>
              <a:rPr lang="cs-CZ"/>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cs-CZ"/>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7" name="Title 1"/>
          <p:cNvSpPr>
            <a:spLocks noGrp="1"/>
          </p:cNvSpPr>
          <p:nvPr>
            <p:ph type="title"/>
          </p:nvPr>
        </p:nvSpPr>
        <p:spPr>
          <a:xfrm>
            <a:off x="609600" y="809400"/>
            <a:ext cx="8229600" cy="639762"/>
          </a:xfrm>
        </p:spPr>
        <p:txBody>
          <a:bodyPr/>
          <a:lstStyle/>
          <a:p>
            <a:r>
              <a:rPr lang="cs-CZ"/>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2400"/>
            </a:lvl1pPr>
          </a:lstStyle>
          <a:p>
            <a:pPr lvl="0"/>
            <a:r>
              <a:rPr lang="cs-CZ"/>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cxnSp>
        <p:nvCxnSpPr>
          <p:cNvPr id="13" name="Straight Connector 12"/>
          <p:cNvCxnSpPr>
            <a:endCxn id="9" idx="3"/>
          </p:cNvCxnSpPr>
          <p:nvPr userDrawn="1"/>
        </p:nvCxnSpPr>
        <p:spPr>
          <a:xfrm rot="5400000">
            <a:off x="1650603" y="3303191"/>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963591" y="3809602"/>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13" name="Title 1"/>
          <p:cNvSpPr>
            <a:spLocks noGrp="1"/>
          </p:cNvSpPr>
          <p:nvPr>
            <p:ph type="title"/>
          </p:nvPr>
        </p:nvSpPr>
        <p:spPr>
          <a:xfrm>
            <a:off x="609600" y="733200"/>
            <a:ext cx="8229600" cy="639762"/>
          </a:xfrm>
        </p:spPr>
        <p:txBody>
          <a:bodyPr/>
          <a:lstStyle/>
          <a:p>
            <a:r>
              <a:rPr lang="cs-CZ"/>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cs-CZ"/>
              <a:t>Click to edit Master text styles</a:t>
            </a:r>
          </a:p>
        </p:txBody>
      </p:sp>
      <p:sp>
        <p:nvSpPr>
          <p:cNvPr id="15"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6" name="Slide Number Placeholder 5"/>
          <p:cNvSpPr>
            <a:spLocks noGrp="1"/>
          </p:cNvSpPr>
          <p:nvPr>
            <p:ph type="sldNum" sz="quarter" idx="1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cs-CZ"/>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2400"/>
            </a:lvl1pPr>
          </a:lstStyle>
          <a:p>
            <a:pPr lvl="0"/>
            <a:r>
              <a:rPr lang="cs-CZ"/>
              <a:t>Click to edit Master text styles</a:t>
            </a:r>
          </a:p>
        </p:txBody>
      </p:sp>
      <p:sp>
        <p:nvSpPr>
          <p:cNvPr id="6"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655638"/>
            <a:ext cx="8229600" cy="639762"/>
          </a:xfrm>
          <a:prstGeom prst="rect">
            <a:avLst/>
          </a:prstGeom>
        </p:spPr>
        <p:txBody>
          <a:bodyPr vert="horz" lIns="91440" tIns="45720" rIns="91440" bIns="45720" rtlCol="0" anchor="ctr">
            <a:noAutofit/>
          </a:bodyPr>
          <a:lstStyle/>
          <a:p>
            <a:r>
              <a:rPr lang="cs-CZ"/>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0" name="Footer Placeholder 4"/>
          <p:cNvSpPr>
            <a:spLocks noGrp="1"/>
          </p:cNvSpPr>
          <p:nvPr>
            <p:ph type="ftr" sz="quarter" idx="3"/>
          </p:nvPr>
        </p:nvSpPr>
        <p:spPr>
          <a:xfrm>
            <a:off x="5105400" y="6541800"/>
            <a:ext cx="2895600" cy="365125"/>
          </a:xfrm>
          <a:prstGeom prst="rect">
            <a:avLst/>
          </a:prstGeom>
        </p:spPr>
        <p:txBody>
          <a:bodyPr/>
          <a:lstStyle>
            <a:lvl1pPr algn="ctr">
              <a:defRPr sz="10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477000"/>
            <a:ext cx="2133600" cy="365125"/>
          </a:xfrm>
          <a:prstGeom prst="rect">
            <a:avLst/>
          </a:prstGeom>
        </p:spPr>
        <p:txBody>
          <a:bodyPr/>
          <a:lstStyle>
            <a:lvl1pPr algn="l">
              <a:defRPr sz="16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57" r:id="rId12"/>
    <p:sldLayoutId id="2147483663" r:id="rId13"/>
    <p:sldLayoutId id="2147483664" r:id="rId14"/>
  </p:sldLayoutIdLst>
  <p:hf sldNum="0"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0" indent="0" algn="l" defTabSz="914400" rtl="0" eaLnBrk="1" latinLnBrk="0" hangingPunct="1">
        <a:lnSpc>
          <a:spcPct val="100000"/>
        </a:lnSpc>
        <a:spcBef>
          <a:spcPct val="20000"/>
        </a:spcBef>
        <a:buClr>
          <a:schemeClr val="tx2">
            <a:lumMod val="75000"/>
          </a:schemeClr>
        </a:buClr>
        <a:buSzPct val="70000"/>
        <a:buFont typeface="Arial" pitchFamily="34" charset="0"/>
        <a:buNone/>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tx2">
            <a:lumMod val="75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tx2">
            <a:lumMod val="75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tx2">
            <a:lumMod val="75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35" y="838200"/>
            <a:ext cx="9144000" cy="2438400"/>
          </a:xfrm>
        </p:spPr>
        <p:txBody>
          <a:bodyPr/>
          <a:lstStyle/>
          <a:p>
            <a:pPr algn="ctr"/>
            <a:r>
              <a:rPr lang="pl-PL" dirty="0" smtClean="0">
                <a:latin typeface="Times New Roman" pitchFamily="18" charset="0"/>
                <a:cs typeface="Times New Roman" pitchFamily="18" charset="0"/>
              </a:rPr>
              <a:t>Powietrze </a:t>
            </a:r>
            <a:r>
              <a:rPr lang="pl-PL" dirty="0">
                <a:latin typeface="Times New Roman" pitchFamily="18" charset="0"/>
                <a:cs typeface="Times New Roman" pitchFamily="18" charset="0"/>
              </a:rPr>
              <a:t>na pograniczu </a:t>
            </a:r>
            <a:r>
              <a:rPr lang="pl-PL" dirty="0" smtClean="0">
                <a:latin typeface="Times New Roman" pitchFamily="18" charset="0"/>
                <a:cs typeface="Times New Roman" pitchFamily="18" charset="0"/>
              </a:rPr>
              <a:t>czesko-polskim</a:t>
            </a:r>
            <a:r>
              <a:rPr lang="cs-CZ" dirty="0">
                <a:latin typeface="Times New Roman" pitchFamily="18" charset="0"/>
                <a:cs typeface="Times New Roman" pitchFamily="18" charset="0"/>
              </a:rPr>
              <a:t/>
            </a:r>
            <a:br>
              <a:rPr lang="cs-CZ" dirty="0">
                <a:latin typeface="Times New Roman" pitchFamily="18" charset="0"/>
                <a:cs typeface="Times New Roman" pitchFamily="18" charset="0"/>
              </a:rPr>
            </a:br>
            <a:r>
              <a:rPr lang="cs-CZ" dirty="0">
                <a:latin typeface="Times New Roman" pitchFamily="18" charset="0"/>
                <a:cs typeface="Times New Roman" pitchFamily="18" charset="0"/>
              </a:rPr>
              <a:t/>
            </a:r>
            <a:br>
              <a:rPr lang="cs-CZ" dirty="0">
                <a:latin typeface="Times New Roman" pitchFamily="18" charset="0"/>
                <a:cs typeface="Times New Roman" pitchFamily="18" charset="0"/>
              </a:rPr>
            </a:br>
            <a:r>
              <a:rPr lang="cs-CZ" sz="1800" dirty="0" smtClean="0">
                <a:latin typeface="Times New Roman" pitchFamily="18" charset="0"/>
                <a:cs typeface="Times New Roman" pitchFamily="18" charset="0"/>
              </a:rPr>
              <a:t>skutki zdrowotne substancji</a:t>
            </a:r>
            <a:endParaRPr lang="en-US" sz="1800" dirty="0">
              <a:latin typeface="Times New Roman" pitchFamily="18" charset="0"/>
              <a:cs typeface="Times New Roman" pitchFamily="18" charset="0"/>
            </a:endParaRPr>
          </a:p>
        </p:txBody>
      </p:sp>
      <p:sp>
        <p:nvSpPr>
          <p:cNvPr id="5" name="TextBox 4"/>
          <p:cNvSpPr txBox="1"/>
          <p:nvPr/>
        </p:nvSpPr>
        <p:spPr>
          <a:xfrm>
            <a:off x="5029200" y="4114800"/>
            <a:ext cx="76200" cy="228600"/>
          </a:xfrm>
          <a:prstGeom prst="rect">
            <a:avLst/>
          </a:prstGeom>
        </p:spPr>
        <p:txBody>
          <a:bodyPr vert="horz" wrap="square" lIns="91440" tIns="45720" rIns="91440" bIns="45720" rtlCol="0" anchor="ctr">
            <a:normAutofit fontScale="47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6" name="TextBox 5"/>
          <p:cNvSpPr txBox="1"/>
          <p:nvPr/>
        </p:nvSpPr>
        <p:spPr>
          <a:xfrm>
            <a:off x="21265" y="4761248"/>
            <a:ext cx="8991600" cy="914400"/>
          </a:xfrm>
          <a:prstGeom prst="rect">
            <a:avLst/>
          </a:prstGeom>
        </p:spPr>
        <p:txBody>
          <a:bodyPr vert="horz" wrap="square" lIns="91440" tIns="45720" rIns="91440" bIns="45720" rtlCol="0" anchor="ctr">
            <a:normAutofit/>
          </a:bodyPr>
          <a:lstStyle/>
          <a:p>
            <a:r>
              <a:rPr lang="cs-CZ" sz="1400" dirty="0">
                <a:latin typeface="Avenir Roman" panose="02000503020000020003" pitchFamily="2" charset="0"/>
              </a:rPr>
              <a:t>Ochrana ovzduší - Zvyšování kvalifikace absolventů v oblasti </a:t>
            </a:r>
            <a:r>
              <a:rPr lang="cs-CZ" sz="1400" dirty="0" err="1">
                <a:latin typeface="Avenir Roman" panose="02000503020000020003" pitchFamily="2" charset="0"/>
              </a:rPr>
              <a:t>enviromentu</a:t>
            </a:r>
            <a:endParaRPr lang="cs-CZ" sz="1400" dirty="0">
              <a:latin typeface="Avenir Roman" panose="02000503020000020003" pitchFamily="2" charset="0"/>
            </a:endParaRPr>
          </a:p>
          <a:p>
            <a:r>
              <a:rPr lang="cs-CZ" sz="1400" dirty="0" err="1">
                <a:latin typeface="Avenir Roman" panose="02000503020000020003" pitchFamily="2" charset="0"/>
              </a:rPr>
              <a:t>Ochrona</a:t>
            </a:r>
            <a:r>
              <a:rPr lang="cs-CZ" sz="1400" dirty="0">
                <a:latin typeface="Avenir Roman" panose="02000503020000020003" pitchFamily="2" charset="0"/>
              </a:rPr>
              <a:t> </a:t>
            </a:r>
            <a:r>
              <a:rPr lang="cs-CZ" sz="1400" dirty="0" err="1">
                <a:latin typeface="Avenir Roman" panose="02000503020000020003" pitchFamily="2" charset="0"/>
              </a:rPr>
              <a:t>powietrza</a:t>
            </a:r>
            <a:r>
              <a:rPr lang="cs-CZ" sz="1400" dirty="0">
                <a:latin typeface="Avenir Roman" panose="02000503020000020003" pitchFamily="2" charset="0"/>
              </a:rPr>
              <a:t> - </a:t>
            </a:r>
            <a:r>
              <a:rPr lang="cs-CZ" sz="1400" dirty="0" err="1">
                <a:latin typeface="Avenir Roman" panose="02000503020000020003" pitchFamily="2" charset="0"/>
              </a:rPr>
              <a:t>Podnoszenie</a:t>
            </a:r>
            <a:r>
              <a:rPr lang="cs-CZ" sz="1400" dirty="0">
                <a:latin typeface="Avenir Roman" panose="02000503020000020003" pitchFamily="2" charset="0"/>
              </a:rPr>
              <a:t> </a:t>
            </a:r>
            <a:r>
              <a:rPr lang="cs-CZ" sz="1400" dirty="0" err="1">
                <a:latin typeface="Avenir Roman" panose="02000503020000020003" pitchFamily="2" charset="0"/>
              </a:rPr>
              <a:t>kwalifikacji</a:t>
            </a:r>
            <a:r>
              <a:rPr lang="cs-CZ" sz="1400" dirty="0">
                <a:latin typeface="Avenir Roman" panose="02000503020000020003" pitchFamily="2" charset="0"/>
              </a:rPr>
              <a:t> </a:t>
            </a:r>
            <a:r>
              <a:rPr lang="cs-CZ" sz="1400" dirty="0" err="1">
                <a:latin typeface="Avenir Roman" panose="02000503020000020003" pitchFamily="2" charset="0"/>
              </a:rPr>
              <a:t>absolwentów</a:t>
            </a:r>
            <a:r>
              <a:rPr lang="cs-CZ" sz="1400" dirty="0">
                <a:latin typeface="Avenir Roman" panose="02000503020000020003" pitchFamily="2" charset="0"/>
              </a:rPr>
              <a:t> </a:t>
            </a:r>
            <a:r>
              <a:rPr lang="cs-CZ" sz="1400" dirty="0" err="1">
                <a:latin typeface="Avenir Roman" panose="02000503020000020003" pitchFamily="2" charset="0"/>
              </a:rPr>
              <a:t>w</a:t>
            </a:r>
            <a:r>
              <a:rPr lang="cs-CZ" sz="1400" dirty="0">
                <a:latin typeface="Avenir Roman" panose="02000503020000020003" pitchFamily="2" charset="0"/>
              </a:rPr>
              <a:t> </a:t>
            </a:r>
            <a:r>
              <a:rPr lang="cs-CZ" sz="1400" dirty="0" err="1">
                <a:latin typeface="Avenir Roman" panose="02000503020000020003" pitchFamily="2" charset="0"/>
              </a:rPr>
              <a:t>dziedzinie</a:t>
            </a:r>
            <a:r>
              <a:rPr lang="cs-CZ" sz="1400" dirty="0">
                <a:latin typeface="Avenir Roman" panose="02000503020000020003" pitchFamily="2" charset="0"/>
              </a:rPr>
              <a:t> </a:t>
            </a:r>
            <a:r>
              <a:rPr lang="cs-CZ" sz="1400" dirty="0" err="1">
                <a:latin typeface="Avenir Roman" panose="02000503020000020003" pitchFamily="2" charset="0"/>
              </a:rPr>
              <a:t>edukacji</a:t>
            </a:r>
            <a:r>
              <a:rPr lang="cs-CZ" sz="1400" dirty="0">
                <a:latin typeface="Avenir Roman" panose="02000503020000020003" pitchFamily="2" charset="0"/>
              </a:rPr>
              <a:t> </a:t>
            </a:r>
            <a:r>
              <a:rPr lang="cs-CZ" sz="1400" dirty="0" err="1">
                <a:latin typeface="Avenir Roman" panose="02000503020000020003" pitchFamily="2" charset="0"/>
              </a:rPr>
              <a:t>ekologicznej</a:t>
            </a:r>
            <a:endParaRPr lang="cs-CZ" sz="1400" dirty="0">
              <a:latin typeface="Avenir Roman" panose="02000503020000020003" pitchFamily="2" charset="0"/>
            </a:endParaRPr>
          </a:p>
        </p:txBody>
      </p:sp>
      <p:sp>
        <p:nvSpPr>
          <p:cNvPr id="9" name="Obdélník 8">
            <a:extLst>
              <a:ext uri="{FF2B5EF4-FFF2-40B4-BE49-F238E27FC236}">
                <a16:creationId xmlns="" xmlns:a16="http://schemas.microsoft.com/office/drawing/2014/main" id="{5734A90D-8CC4-0949-A58E-597943B94E64}"/>
              </a:ext>
            </a:extLst>
          </p:cNvPr>
          <p:cNvSpPr/>
          <p:nvPr/>
        </p:nvSpPr>
        <p:spPr>
          <a:xfrm>
            <a:off x="5316" y="5675648"/>
            <a:ext cx="7086600" cy="307777"/>
          </a:xfrm>
          <a:prstGeom prst="rect">
            <a:avLst/>
          </a:prstGeom>
        </p:spPr>
        <p:txBody>
          <a:bodyPr wrap="square">
            <a:spAutoFit/>
          </a:bodyPr>
          <a:lstStyle/>
          <a:p>
            <a:pPr>
              <a:spcAft>
                <a:spcPts val="0"/>
              </a:spcAft>
            </a:pPr>
            <a:r>
              <a:rPr lang="cs-CZ" sz="1400" dirty="0" smtClean="0">
                <a:solidFill>
                  <a:srgbClr val="000000"/>
                </a:solidFill>
                <a:latin typeface="Avenir Roman" panose="02000503020000020003" pitchFamily="2" charset="0"/>
                <a:ea typeface="Times New Roman" panose="02020603050405020304" pitchFamily="18" charset="0"/>
                <a:cs typeface="Times New Roman" panose="02020603050405020304" pitchFamily="18" charset="0"/>
              </a:rPr>
              <a:t>Numer projektu </a:t>
            </a:r>
            <a:r>
              <a:rPr lang="cs-CZ" sz="1400" dirty="0">
                <a:solidFill>
                  <a:srgbClr val="000000"/>
                </a:solidFill>
                <a:latin typeface="Avenir Roman" panose="02000503020000020003" pitchFamily="2" charset="0"/>
                <a:ea typeface="Times New Roman" panose="02020603050405020304" pitchFamily="18" charset="0"/>
                <a:cs typeface="Times New Roman" panose="02020603050405020304" pitchFamily="18" charset="0"/>
              </a:rPr>
              <a:t>CZ.11.3.119/0.0/0.0/16_010/0000990</a:t>
            </a:r>
            <a:endParaRPr lang="cs-CZ" sz="1400" dirty="0">
              <a:effectLst/>
              <a:latin typeface="Avenir Roman" panose="02000503020000020003" pitchFamily="2" charset="0"/>
              <a:ea typeface="Calibri" panose="020F0502020204030204" pitchFamily="34" charset="0"/>
              <a:cs typeface="Times New Roman" panose="02020603050405020304" pitchFamily="18" charset="0"/>
            </a:endParaRPr>
          </a:p>
        </p:txBody>
      </p:sp>
      <p:grpSp>
        <p:nvGrpSpPr>
          <p:cNvPr id="14" name="Skupina 13">
            <a:extLst>
              <a:ext uri="{FF2B5EF4-FFF2-40B4-BE49-F238E27FC236}">
                <a16:creationId xmlns="" xmlns:a16="http://schemas.microsoft.com/office/drawing/2014/main" id="{FF17D7B1-3FE7-A947-85D1-8F0246C70E72}"/>
              </a:ext>
            </a:extLst>
          </p:cNvPr>
          <p:cNvGrpSpPr/>
          <p:nvPr/>
        </p:nvGrpSpPr>
        <p:grpSpPr>
          <a:xfrm>
            <a:off x="0" y="6044980"/>
            <a:ext cx="9144000" cy="813020"/>
            <a:chOff x="0" y="6044980"/>
            <a:chExt cx="9144000" cy="813020"/>
          </a:xfrm>
        </p:grpSpPr>
        <p:pic>
          <p:nvPicPr>
            <p:cNvPr id="11" name="Obrázek 10">
              <a:extLst>
                <a:ext uri="{FF2B5EF4-FFF2-40B4-BE49-F238E27FC236}">
                  <a16:creationId xmlns="" xmlns:a16="http://schemas.microsoft.com/office/drawing/2014/main" id="{F24BA46B-113D-4E48-AF82-F19E6F90F2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13" name="Obrázek 12">
              <a:extLst>
                <a:ext uri="{FF2B5EF4-FFF2-40B4-BE49-F238E27FC236}">
                  <a16:creationId xmlns="" xmlns:a16="http://schemas.microsoft.com/office/drawing/2014/main" id="{2F578AAF-F945-8647-B0D0-8071135BCA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Zástupný symbol pro číslo snímku 1">
            <a:extLst>
              <a:ext uri="{FF2B5EF4-FFF2-40B4-BE49-F238E27FC236}">
                <a16:creationId xmlns="" xmlns:a16="http://schemas.microsoft.com/office/drawing/2014/main" id="{822E1971-CA4D-A740-BF6A-102112E62C22}"/>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B1AC421-FC54-9548-99FD-FBE67D139429}" type="slidenum">
              <a:rPr lang="cs-CZ" altLang="cs-CZ" sz="1400"/>
              <a:pPr eaLnBrk="1" hangingPunct="1"/>
              <a:t>10</a:t>
            </a:fld>
            <a:endParaRPr lang="cs-CZ" altLang="cs-CZ" sz="1400"/>
          </a:p>
        </p:txBody>
      </p:sp>
      <p:sp>
        <p:nvSpPr>
          <p:cNvPr id="66562" name="TextovéPole 2">
            <a:extLst>
              <a:ext uri="{FF2B5EF4-FFF2-40B4-BE49-F238E27FC236}">
                <a16:creationId xmlns="" xmlns:a16="http://schemas.microsoft.com/office/drawing/2014/main" id="{A363E57A-195F-B246-BBA4-5A6FF095A7F2}"/>
              </a:ext>
            </a:extLst>
          </p:cNvPr>
          <p:cNvSpPr txBox="1">
            <a:spLocks noChangeArrowheads="1"/>
          </p:cNvSpPr>
          <p:nvPr/>
        </p:nvSpPr>
        <p:spPr bwMode="auto">
          <a:xfrm>
            <a:off x="395288" y="1196975"/>
            <a:ext cx="8137525"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pl-PL" altLang="cs-CZ" sz="1800" dirty="0" smtClean="0">
                <a:latin typeface="Times New Roman" pitchFamily="18" charset="0"/>
                <a:cs typeface="Times New Roman" pitchFamily="18" charset="0"/>
              </a:rPr>
              <a:t>Głównym i najczęstszym sposobem dostania się pyłu do organizmu człowieka są drogi oddechowe. Duże cząsteczki pyłu są zatrzymywane w górnych drogach oddechowych. Poprzez ruch nabłonka rzęskowego, którym jest wyścielona jama nosowa, dostają się wraz ze śluzem do nosogardła i są połykane, wykaszlane lub wykichane. Większe cząsteczki stopniowo osiadają w drogach oddechowych (górne drogi oddechowe wychwytują większość cząsteczek większych niż 5 μm), mniejsze cząsteczki wnikają głębiej.</a:t>
            </a:r>
            <a:endParaRPr lang="cs-CZ" altLang="cs-CZ" sz="1800" dirty="0">
              <a:latin typeface="Times New Roman" pitchFamily="18" charset="0"/>
              <a:cs typeface="Times New Roman" pitchFamily="18" charset="0"/>
            </a:endParaRPr>
          </a:p>
        </p:txBody>
      </p:sp>
      <p:pic>
        <p:nvPicPr>
          <p:cNvPr id="66563" name="Obrázek 4" descr="plíce.png">
            <a:extLst>
              <a:ext uri="{FF2B5EF4-FFF2-40B4-BE49-F238E27FC236}">
                <a16:creationId xmlns="" xmlns:a16="http://schemas.microsoft.com/office/drawing/2014/main" id="{7C6706E4-8E9E-1D4C-851D-49B06E65F3F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200400"/>
            <a:ext cx="2663825" cy="326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4" name="TextovéPole 2">
            <a:extLst>
              <a:ext uri="{FF2B5EF4-FFF2-40B4-BE49-F238E27FC236}">
                <a16:creationId xmlns="" xmlns:a16="http://schemas.microsoft.com/office/drawing/2014/main" id="{247F1AD4-0794-9C47-9438-5A6E5B9C0149}"/>
              </a:ext>
            </a:extLst>
          </p:cNvPr>
          <p:cNvSpPr txBox="1">
            <a:spLocks noChangeArrowheads="1"/>
          </p:cNvSpPr>
          <p:nvPr/>
        </p:nvSpPr>
        <p:spPr bwMode="auto">
          <a:xfrm>
            <a:off x="395288" y="836613"/>
            <a:ext cx="51847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err="1" smtClean="0">
                <a:latin typeface="Times New Roman" pitchFamily="18" charset="0"/>
                <a:cs typeface="Times New Roman" pitchFamily="18" charset="0"/>
              </a:rPr>
              <a:t>Aerozole</a:t>
            </a:r>
            <a:r>
              <a:rPr lang="cs-CZ" altLang="cs-CZ" sz="1800" b="1" dirty="0" smtClean="0">
                <a:latin typeface="Times New Roman" pitchFamily="18" charset="0"/>
                <a:cs typeface="Times New Roman" pitchFamily="18" charset="0"/>
              </a:rPr>
              <a:t> </a:t>
            </a:r>
            <a:r>
              <a:rPr lang="cs-CZ" altLang="cs-CZ" sz="1800" b="1" dirty="0" err="1" smtClean="0">
                <a:latin typeface="Times New Roman" pitchFamily="18" charset="0"/>
                <a:cs typeface="Times New Roman" pitchFamily="18" charset="0"/>
              </a:rPr>
              <a:t>atmosferyczne</a:t>
            </a:r>
            <a:r>
              <a:rPr lang="cs-CZ" altLang="cs-CZ" sz="1800" b="1" dirty="0" smtClean="0">
                <a:latin typeface="Times New Roman" pitchFamily="18" charset="0"/>
                <a:cs typeface="Times New Roman" pitchFamily="18" charset="0"/>
              </a:rPr>
              <a:t> – </a:t>
            </a:r>
            <a:r>
              <a:rPr lang="cs-CZ" altLang="cs-CZ" sz="1800" b="1" dirty="0" err="1" smtClean="0">
                <a:latin typeface="Times New Roman" pitchFamily="18" charset="0"/>
                <a:cs typeface="Times New Roman" pitchFamily="18" charset="0"/>
              </a:rPr>
              <a:t>pyły</a:t>
            </a:r>
            <a:r>
              <a:rPr lang="cs-CZ" altLang="cs-CZ" sz="1800" b="1" dirty="0" smtClean="0">
                <a:latin typeface="Times New Roman" pitchFamily="18" charset="0"/>
                <a:cs typeface="Times New Roman" pitchFamily="18" charset="0"/>
              </a:rPr>
              <a:t> </a:t>
            </a:r>
            <a:r>
              <a:rPr lang="cs-CZ" altLang="cs-CZ" sz="1800" b="1" dirty="0" err="1" smtClean="0">
                <a:latin typeface="Times New Roman" pitchFamily="18" charset="0"/>
                <a:cs typeface="Times New Roman" pitchFamily="18" charset="0"/>
              </a:rPr>
              <a:t>zawieszone</a:t>
            </a:r>
            <a:r>
              <a:rPr lang="cs-CZ" altLang="cs-CZ" sz="1800" b="1" dirty="0" smtClean="0">
                <a:latin typeface="Times New Roman" pitchFamily="18" charset="0"/>
                <a:cs typeface="Times New Roman" pitchFamily="18" charset="0"/>
              </a:rPr>
              <a:t> - </a:t>
            </a:r>
            <a:r>
              <a:rPr lang="cs-CZ" altLang="cs-CZ" sz="1800" b="1" dirty="0" err="1">
                <a:latin typeface="Times New Roman" pitchFamily="18" charset="0"/>
                <a:cs typeface="Times New Roman" pitchFamily="18" charset="0"/>
              </a:rPr>
              <a:t>PMx</a:t>
            </a:r>
            <a:endParaRPr lang="cs-CZ" altLang="cs-CZ" sz="1800" b="1" dirty="0">
              <a:latin typeface="Times New Roman" pitchFamily="18" charset="0"/>
              <a:cs typeface="Times New Roman" pitchFamily="18" charset="0"/>
            </a:endParaRPr>
          </a:p>
        </p:txBody>
      </p:sp>
      <p:sp>
        <p:nvSpPr>
          <p:cNvPr id="66565" name="TextovéPole 6">
            <a:extLst>
              <a:ext uri="{FF2B5EF4-FFF2-40B4-BE49-F238E27FC236}">
                <a16:creationId xmlns="" xmlns:a16="http://schemas.microsoft.com/office/drawing/2014/main" id="{29A5922A-46A3-404F-815D-AD35026F5149}"/>
              </a:ext>
            </a:extLst>
          </p:cNvPr>
          <p:cNvSpPr txBox="1">
            <a:spLocks noChangeArrowheads="1"/>
          </p:cNvSpPr>
          <p:nvPr/>
        </p:nvSpPr>
        <p:spPr bwMode="auto">
          <a:xfrm>
            <a:off x="3348038" y="3213100"/>
            <a:ext cx="532765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l-PL" altLang="cs-CZ" sz="1800" dirty="0" smtClean="0">
                <a:latin typeface="Times New Roman" pitchFamily="18" charset="0"/>
                <a:cs typeface="Times New Roman" pitchFamily="18" charset="0"/>
              </a:rPr>
              <a:t>Przy malejącej wielkości cząsteczek wzrasta prawdopodobieństwo ich przejścia do komórek płuc, dla cząsteczek o wielkości 3 μm prawdopodobieństwo to jest większe niż 50%.</a:t>
            </a:r>
          </a:p>
          <a:p>
            <a:pPr eaLnBrk="1" hangingPunct="1"/>
            <a:r>
              <a:rPr lang="pl-PL" altLang="cs-CZ" sz="1800" dirty="0" smtClean="0">
                <a:latin typeface="Times New Roman" pitchFamily="18" charset="0"/>
                <a:cs typeface="Times New Roman" pitchFamily="18" charset="0"/>
              </a:rPr>
              <a:t>Frakcja pyłu, złożona z małych cząsteczek wdychanych aż do płuc, jest najbardziej niebezpieczna pod względem zagrożenia dla zdrowia.</a:t>
            </a:r>
          </a:p>
          <a:p>
            <a:pPr eaLnBrk="1" hangingPunct="1"/>
            <a:r>
              <a:rPr lang="pl-PL" altLang="cs-CZ" sz="1800" dirty="0" smtClean="0">
                <a:latin typeface="Times New Roman" pitchFamily="18" charset="0"/>
                <a:cs typeface="Times New Roman" pitchFamily="18" charset="0"/>
              </a:rPr>
              <a:t>Wdychanie cząsteczek pyłu powoduje różne niepożądane reakcje biologiczne organizmu człowieka.</a:t>
            </a:r>
            <a:endParaRPr lang="cs-CZ" altLang="cs-CZ" sz="1800" dirty="0">
              <a:latin typeface="Times New Roman" pitchFamily="18" charset="0"/>
              <a:cs typeface="Times New Roman" pitchFamily="18" charset="0"/>
            </a:endParaRPr>
          </a:p>
          <a:p>
            <a:pPr eaLnBrk="1" hangingPunct="1"/>
            <a:endParaRPr lang="cs-CZ" altLang="cs-CZ" sz="1800" dirty="0">
              <a:latin typeface="Avenir Roman" panose="02000503020000020003" pitchFamily="2" charset="0"/>
            </a:endParaRPr>
          </a:p>
        </p:txBody>
      </p:sp>
      <p:sp>
        <p:nvSpPr>
          <p:cNvPr id="66566" name="Obdélník 7">
            <a:extLst>
              <a:ext uri="{FF2B5EF4-FFF2-40B4-BE49-F238E27FC236}">
                <a16:creationId xmlns="" xmlns:a16="http://schemas.microsoft.com/office/drawing/2014/main" id="{2E744C7A-4F6A-3F4B-8AAC-B5430771740B}"/>
              </a:ext>
            </a:extLst>
          </p:cNvPr>
          <p:cNvSpPr>
            <a:spLocks noChangeArrowheads="1"/>
          </p:cNvSpPr>
          <p:nvPr/>
        </p:nvSpPr>
        <p:spPr bwMode="auto">
          <a:xfrm>
            <a:off x="395288" y="260350"/>
            <a:ext cx="50626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endParaRPr lang="cs-CZ" altLang="cs-CZ" sz="2800" b="1" dirty="0">
              <a:latin typeface="Times New Roman" pitchFamily="18" charset="0"/>
              <a:cs typeface="Times New Roman" pitchFamily="18" charset="0"/>
            </a:endParaRPr>
          </a:p>
        </p:txBody>
      </p:sp>
      <p:grpSp>
        <p:nvGrpSpPr>
          <p:cNvPr id="8" name="Skupina 7">
            <a:extLst>
              <a:ext uri="{FF2B5EF4-FFF2-40B4-BE49-F238E27FC236}">
                <a16:creationId xmlns="" xmlns:a16="http://schemas.microsoft.com/office/drawing/2014/main" id="{EAE8DC53-EB3F-DD40-8E9F-B2F6E2F8EF7C}"/>
              </a:ext>
            </a:extLst>
          </p:cNvPr>
          <p:cNvGrpSpPr/>
          <p:nvPr/>
        </p:nvGrpSpPr>
        <p:grpSpPr>
          <a:xfrm>
            <a:off x="0" y="6044980"/>
            <a:ext cx="9144000" cy="813020"/>
            <a:chOff x="0" y="6044980"/>
            <a:chExt cx="9144000" cy="813020"/>
          </a:xfrm>
        </p:grpSpPr>
        <p:pic>
          <p:nvPicPr>
            <p:cNvPr id="9" name="Obrázek 8">
              <a:extLst>
                <a:ext uri="{FF2B5EF4-FFF2-40B4-BE49-F238E27FC236}">
                  <a16:creationId xmlns="" xmlns:a16="http://schemas.microsoft.com/office/drawing/2014/main" id="{E85516D7-4EEC-704D-B7BC-9DF8D5F0463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10" name="Obrázek 9">
              <a:extLst>
                <a:ext uri="{FF2B5EF4-FFF2-40B4-BE49-F238E27FC236}">
                  <a16:creationId xmlns="" xmlns:a16="http://schemas.microsoft.com/office/drawing/2014/main" id="{18CE7335-DD43-6E42-91E4-26718EB3FC2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25345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Zástupný symbol pro číslo snímku 1">
            <a:extLst>
              <a:ext uri="{FF2B5EF4-FFF2-40B4-BE49-F238E27FC236}">
                <a16:creationId xmlns="" xmlns:a16="http://schemas.microsoft.com/office/drawing/2014/main" id="{C871B301-FBA8-0F4B-9370-9DA52CAA17E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801315-9186-8343-8B14-599FE980C437}" type="slidenum">
              <a:rPr lang="cs-CZ" altLang="cs-CZ" sz="1400"/>
              <a:pPr eaLnBrk="1" hangingPunct="1"/>
              <a:t>11</a:t>
            </a:fld>
            <a:endParaRPr lang="cs-CZ" altLang="cs-CZ" sz="1400"/>
          </a:p>
        </p:txBody>
      </p:sp>
      <p:sp>
        <p:nvSpPr>
          <p:cNvPr id="68610" name="TextovéPole 2">
            <a:extLst>
              <a:ext uri="{FF2B5EF4-FFF2-40B4-BE49-F238E27FC236}">
                <a16:creationId xmlns="" xmlns:a16="http://schemas.microsoft.com/office/drawing/2014/main" id="{27D61681-3245-9B41-8D40-58D01E4FE29C}"/>
              </a:ext>
            </a:extLst>
          </p:cNvPr>
          <p:cNvSpPr txBox="1">
            <a:spLocks noChangeArrowheads="1"/>
          </p:cNvSpPr>
          <p:nvPr/>
        </p:nvSpPr>
        <p:spPr bwMode="auto">
          <a:xfrm>
            <a:off x="323850" y="981075"/>
            <a:ext cx="8208963"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pl-PL" altLang="cs-CZ" sz="1800" dirty="0" smtClean="0">
                <a:latin typeface="Times New Roman" pitchFamily="18" charset="0"/>
                <a:cs typeface="Times New Roman" pitchFamily="18" charset="0"/>
              </a:rPr>
              <a:t>Wysokie stężenia pyłu w powietrzu powoduje osadzanie się cząsteczek pyłu w oczach, nosie i jamie ustnej oraz towarzyszące im nieprzyjemne odczucia. Długotrwałe narażenie na te stężenia nawet przy pyle bez specyficznego działania (czasami nazywanym "obojętnym") przeciąża mechanizmy samooczyszczania się płuc, obniża ogólną odporność człowieka i może przyczyniać się do powstania chronicznego zapalenia oskrzeli. Ponadto mechaniczne działanie tych cząsteczek i ich usuwanie może powodować uszkodzenia skóry lub błon śluzowych.</a:t>
            </a:r>
            <a:endParaRPr lang="cs-CZ" altLang="cs-CZ" sz="1800" dirty="0">
              <a:latin typeface="Times New Roman" pitchFamily="18" charset="0"/>
              <a:cs typeface="Times New Roman" pitchFamily="18" charset="0"/>
            </a:endParaRPr>
          </a:p>
          <a:p>
            <a:pPr algn="just" eaLnBrk="1" hangingPunct="1"/>
            <a:endParaRPr lang="cs-CZ" altLang="cs-CZ" sz="1800" dirty="0">
              <a:latin typeface="Avenir Roman" panose="02000503020000020003" pitchFamily="2" charset="0"/>
            </a:endParaRPr>
          </a:p>
        </p:txBody>
      </p:sp>
      <p:pic>
        <p:nvPicPr>
          <p:cNvPr id="68611" name="Obrázek 3" descr="1293174673_201012240016_PRG_1.jpg">
            <a:extLst>
              <a:ext uri="{FF2B5EF4-FFF2-40B4-BE49-F238E27FC236}">
                <a16:creationId xmlns="" xmlns:a16="http://schemas.microsoft.com/office/drawing/2014/main" id="{327B0FC3-DD15-DE43-A70C-E446D7F3DF2C}"/>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8038" y="3284538"/>
            <a:ext cx="3744912" cy="271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2" name="Obdélník 4">
            <a:extLst>
              <a:ext uri="{FF2B5EF4-FFF2-40B4-BE49-F238E27FC236}">
                <a16:creationId xmlns="" xmlns:a16="http://schemas.microsoft.com/office/drawing/2014/main" id="{67C763D0-BC66-8243-84FF-0583EC26627C}"/>
              </a:ext>
            </a:extLst>
          </p:cNvPr>
          <p:cNvSpPr>
            <a:spLocks noChangeArrowheads="1"/>
          </p:cNvSpPr>
          <p:nvPr/>
        </p:nvSpPr>
        <p:spPr bwMode="auto">
          <a:xfrm>
            <a:off x="250825" y="260350"/>
            <a:ext cx="651107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r>
              <a:rPr lang="cs-CZ" altLang="cs-CZ" sz="2800" b="1" dirty="0" smtClean="0">
                <a:latin typeface="Times New Roman" pitchFamily="18" charset="0"/>
                <a:cs typeface="Times New Roman" pitchFamily="18" charset="0"/>
              </a:rPr>
              <a:t> </a:t>
            </a:r>
            <a:r>
              <a:rPr lang="cs-CZ" altLang="ja-JP" sz="2800" b="1" dirty="0" smtClean="0">
                <a:latin typeface="Times New Roman" pitchFamily="18" charset="0"/>
                <a:cs typeface="Times New Roman" pitchFamily="18" charset="0"/>
              </a:rPr>
              <a:t>- </a:t>
            </a:r>
            <a:r>
              <a:rPr lang="cs-CZ" altLang="ja-JP" sz="2800" b="1" dirty="0" err="1" smtClean="0">
                <a:latin typeface="Times New Roman" pitchFamily="18" charset="0"/>
                <a:cs typeface="Times New Roman" pitchFamily="18" charset="0"/>
              </a:rPr>
              <a:t>Aerozol</a:t>
            </a:r>
            <a:endParaRPr lang="cs-CZ" altLang="cs-CZ" sz="2800" b="1" dirty="0">
              <a:latin typeface="Times New Roman" pitchFamily="18" charset="0"/>
              <a:cs typeface="Times New Roman" pitchFamily="18" charset="0"/>
            </a:endParaRPr>
          </a:p>
        </p:txBody>
      </p:sp>
      <p:grpSp>
        <p:nvGrpSpPr>
          <p:cNvPr id="6" name="Skupina 5">
            <a:extLst>
              <a:ext uri="{FF2B5EF4-FFF2-40B4-BE49-F238E27FC236}">
                <a16:creationId xmlns="" xmlns:a16="http://schemas.microsoft.com/office/drawing/2014/main" id="{8914ED93-726B-7940-92A6-50B423300EF2}"/>
              </a:ext>
            </a:extLst>
          </p:cNvPr>
          <p:cNvGrpSpPr/>
          <p:nvPr/>
        </p:nvGrpSpPr>
        <p:grpSpPr>
          <a:xfrm>
            <a:off x="0" y="6044980"/>
            <a:ext cx="9144000" cy="813020"/>
            <a:chOff x="0" y="6044980"/>
            <a:chExt cx="9144000" cy="813020"/>
          </a:xfrm>
        </p:grpSpPr>
        <p:pic>
          <p:nvPicPr>
            <p:cNvPr id="7" name="Obrázek 6">
              <a:extLst>
                <a:ext uri="{FF2B5EF4-FFF2-40B4-BE49-F238E27FC236}">
                  <a16:creationId xmlns="" xmlns:a16="http://schemas.microsoft.com/office/drawing/2014/main" id="{CFA88802-A35C-844C-94E4-20661804460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 xmlns:a16="http://schemas.microsoft.com/office/drawing/2014/main" id="{98456F3E-5673-2F41-BE94-CE4CEA9491A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373002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Zástupný symbol pro obsah 2">
            <a:extLst>
              <a:ext uri="{FF2B5EF4-FFF2-40B4-BE49-F238E27FC236}">
                <a16:creationId xmlns="" xmlns:a16="http://schemas.microsoft.com/office/drawing/2014/main" id="{2092EDA4-330C-FB48-A1FE-BE6EDED3DAA9}"/>
              </a:ext>
            </a:extLst>
          </p:cNvPr>
          <p:cNvSpPr>
            <a:spLocks noGrp="1"/>
          </p:cNvSpPr>
          <p:nvPr>
            <p:ph sz="half" idx="1"/>
          </p:nvPr>
        </p:nvSpPr>
        <p:spPr>
          <a:xfrm>
            <a:off x="468313" y="981075"/>
            <a:ext cx="7829550" cy="4972050"/>
          </a:xfrm>
        </p:spPr>
        <p:txBody>
          <a:bodyPr>
            <a:normAutofit lnSpcReduction="10000"/>
          </a:bodyPr>
          <a:lstStyle/>
          <a:p>
            <a:r>
              <a:rPr lang="pl-PL" altLang="cs-CZ" sz="1800" dirty="0" smtClean="0">
                <a:latin typeface="Times New Roman" pitchFamily="18" charset="0"/>
                <a:ea typeface="ＭＳ Ｐゴシック" panose="020B0600070205080204" pitchFamily="34" charset="-128"/>
                <a:cs typeface="Times New Roman" pitchFamily="18" charset="0"/>
              </a:rPr>
              <a:t>Ekspozycje krótko- i długotrwałe prowadzą do zwiększonej śmiertelności, zwiększonej liczby objawów chorób układu oddechowego i sercowo-naczyniowego, zwiększonej liczby ostrych hospitalizacji i zwiększonego zażywania leków.</a:t>
            </a:r>
            <a:endParaRPr altLang="cs-CZ" sz="1800" dirty="0">
              <a:latin typeface="Times New Roman" pitchFamily="18" charset="0"/>
              <a:ea typeface="ＭＳ Ｐゴシック" panose="020B0600070205080204" pitchFamily="34" charset="-128"/>
              <a:cs typeface="Times New Roman" pitchFamily="18" charset="0"/>
            </a:endParaRPr>
          </a:p>
          <a:p>
            <a:endParaRPr altLang="cs-CZ" sz="1800" dirty="0">
              <a:latin typeface="Times New Roman" pitchFamily="18" charset="0"/>
              <a:ea typeface="ＭＳ Ｐゴシック" panose="020B0600070205080204" pitchFamily="34" charset="-128"/>
              <a:cs typeface="Times New Roman" pitchFamily="18" charset="0"/>
            </a:endParaRPr>
          </a:p>
          <a:p>
            <a:r>
              <a:rPr altLang="cs-CZ" sz="1800" dirty="0" smtClean="0">
                <a:latin typeface="Times New Roman" pitchFamily="18" charset="0"/>
                <a:ea typeface="ＭＳ Ｐゴシック" panose="020B0600070205080204" pitchFamily="34" charset="-128"/>
                <a:cs typeface="Times New Roman" pitchFamily="18" charset="0"/>
              </a:rPr>
              <a:t>-</a:t>
            </a:r>
            <a:r>
              <a:rPr lang="pl-PL" altLang="cs-CZ" sz="1800" dirty="0" smtClean="0">
                <a:latin typeface="Times New Roman" pitchFamily="18" charset="0"/>
                <a:ea typeface="ＭＳ Ｐゴシック" panose="020B0600070205080204" pitchFamily="34" charset="-128"/>
                <a:cs typeface="Times New Roman" pitchFamily="18" charset="0"/>
              </a:rPr>
              <a:t> wzrost ogólnej śmiertelności o 0,5% przy wzroście średniego dziennego stężenia     cząsteczek </a:t>
            </a:r>
            <a:r>
              <a:rPr lang="cs-CZ" altLang="cs-CZ" sz="1800" dirty="0" smtClean="0">
                <a:latin typeface="Times New Roman" pitchFamily="18" charset="0"/>
                <a:ea typeface="ＭＳ Ｐゴシック" panose="020B0600070205080204" pitchFamily="34" charset="-128"/>
                <a:cs typeface="Times New Roman" pitchFamily="18" charset="0"/>
              </a:rPr>
              <a:t>PM</a:t>
            </a:r>
            <a:r>
              <a:rPr lang="cs-CZ" altLang="cs-CZ" sz="1800" baseline="-25000" dirty="0" smtClean="0">
                <a:latin typeface="Times New Roman" pitchFamily="18" charset="0"/>
                <a:ea typeface="ＭＳ Ｐゴシック" panose="020B0600070205080204" pitchFamily="34" charset="-128"/>
                <a:cs typeface="Times New Roman" pitchFamily="18" charset="0"/>
              </a:rPr>
              <a:t>10</a:t>
            </a:r>
            <a:r>
              <a:rPr lang="cs-CZ" altLang="cs-CZ" sz="1800" dirty="0" smtClean="0">
                <a:latin typeface="Times New Roman" pitchFamily="18" charset="0"/>
                <a:ea typeface="ＭＳ Ｐゴシック" panose="020B0600070205080204" pitchFamily="34" charset="-128"/>
                <a:cs typeface="Times New Roman" pitchFamily="18" charset="0"/>
              </a:rPr>
              <a:t> o</a:t>
            </a:r>
            <a:r>
              <a:rPr lang="pl-PL" altLang="cs-CZ" sz="1800" dirty="0" smtClean="0">
                <a:latin typeface="Times New Roman" pitchFamily="18" charset="0"/>
                <a:ea typeface="ＭＳ Ｐゴシック" panose="020B0600070205080204" pitchFamily="34" charset="-128"/>
                <a:cs typeface="Times New Roman" pitchFamily="18" charset="0"/>
              </a:rPr>
              <a:t> 10 μg / m3 powyżej wartości 50 μg / m3</a:t>
            </a:r>
            <a:endParaRPr altLang="cs-CZ" sz="1800" dirty="0">
              <a:latin typeface="Times New Roman" pitchFamily="18" charset="0"/>
              <a:ea typeface="ＭＳ Ｐゴシック" panose="020B0600070205080204" pitchFamily="34" charset="-128"/>
              <a:cs typeface="Times New Roman" pitchFamily="18" charset="0"/>
            </a:endParaRPr>
          </a:p>
          <a:p>
            <a:r>
              <a:rPr altLang="cs-CZ" sz="1800" dirty="0" smtClean="0">
                <a:latin typeface="Times New Roman" pitchFamily="18" charset="0"/>
                <a:ea typeface="ＭＳ Ｐゴシック" panose="020B0600070205080204" pitchFamily="34" charset="-128"/>
                <a:cs typeface="Times New Roman" pitchFamily="18" charset="0"/>
              </a:rPr>
              <a:t>-</a:t>
            </a:r>
            <a:r>
              <a:rPr lang="pl-PL" altLang="cs-CZ" sz="1800" dirty="0" smtClean="0">
                <a:latin typeface="Times New Roman" pitchFamily="18" charset="0"/>
                <a:ea typeface="ＭＳ Ｐゴシック" panose="020B0600070205080204" pitchFamily="34" charset="-128"/>
                <a:cs typeface="Times New Roman" pitchFamily="18" charset="0"/>
              </a:rPr>
              <a:t>wzrost ogólnej śmiertelności o 3% (6%) przy wzroście średniego dziennego stężenia cząsteczek </a:t>
            </a:r>
            <a:r>
              <a:rPr lang="cs-CZ" altLang="cs-CZ" sz="1800" dirty="0" smtClean="0">
                <a:latin typeface="Times New Roman" pitchFamily="18" charset="0"/>
                <a:ea typeface="ＭＳ Ｐゴシック" panose="020B0600070205080204" pitchFamily="34" charset="-128"/>
                <a:cs typeface="Times New Roman" pitchFamily="18" charset="0"/>
              </a:rPr>
              <a:t>PM</a:t>
            </a:r>
            <a:r>
              <a:rPr lang="cs-CZ" altLang="cs-CZ" sz="1800" baseline="-25000" dirty="0" smtClean="0">
                <a:latin typeface="Times New Roman" pitchFamily="18" charset="0"/>
                <a:ea typeface="ＭＳ Ｐゴシック" panose="020B0600070205080204" pitchFamily="34" charset="-128"/>
                <a:cs typeface="Times New Roman" pitchFamily="18" charset="0"/>
              </a:rPr>
              <a:t>10</a:t>
            </a:r>
            <a:r>
              <a:rPr lang="cs-CZ" altLang="cs-CZ" sz="1800" dirty="0" smtClean="0">
                <a:latin typeface="Times New Roman" pitchFamily="18" charset="0"/>
                <a:ea typeface="ＭＳ Ｐゴシック" panose="020B0600070205080204" pitchFamily="34" charset="-128"/>
                <a:cs typeface="Times New Roman" pitchFamily="18" charset="0"/>
              </a:rPr>
              <a:t> (PM </a:t>
            </a:r>
            <a:r>
              <a:rPr lang="cs-CZ" altLang="cs-CZ" sz="1800" baseline="-25000" dirty="0" smtClean="0">
                <a:latin typeface="Times New Roman" pitchFamily="18" charset="0"/>
                <a:ea typeface="ＭＳ Ｐゴシック" panose="020B0600070205080204" pitchFamily="34" charset="-128"/>
                <a:cs typeface="Times New Roman" pitchFamily="18" charset="0"/>
              </a:rPr>
              <a:t>2,5</a:t>
            </a:r>
            <a:r>
              <a:rPr lang="cs-CZ" altLang="cs-CZ" sz="1800" dirty="0" smtClean="0">
                <a:latin typeface="Times New Roman" pitchFamily="18" charset="0"/>
                <a:ea typeface="ＭＳ Ｐゴシック" panose="020B0600070205080204" pitchFamily="34" charset="-128"/>
                <a:cs typeface="Times New Roman" pitchFamily="18" charset="0"/>
              </a:rPr>
              <a:t>)  o </a:t>
            </a:r>
            <a:r>
              <a:rPr lang="pl-PL" altLang="cs-CZ" sz="1800" dirty="0" smtClean="0">
                <a:latin typeface="Times New Roman" pitchFamily="18" charset="0"/>
                <a:ea typeface="ＭＳ Ｐゴシック" panose="020B0600070205080204" pitchFamily="34" charset="-128"/>
                <a:cs typeface="Times New Roman" pitchFamily="18" charset="0"/>
              </a:rPr>
              <a:t>10 μg / m3 (WHO, 2006)</a:t>
            </a:r>
            <a:endParaRPr altLang="cs-CZ" sz="1800" dirty="0">
              <a:latin typeface="Times New Roman" pitchFamily="18" charset="0"/>
              <a:ea typeface="ＭＳ Ｐゴシック" panose="020B0600070205080204" pitchFamily="34" charset="-128"/>
              <a:cs typeface="Times New Roman" pitchFamily="18" charset="0"/>
            </a:endParaRPr>
          </a:p>
          <a:p>
            <a:endParaRPr altLang="cs-CZ" sz="1800" dirty="0">
              <a:latin typeface="Times New Roman" pitchFamily="18" charset="0"/>
              <a:ea typeface="ＭＳ Ｐゴシック" panose="020B0600070205080204" pitchFamily="34" charset="-128"/>
              <a:cs typeface="Times New Roman" pitchFamily="18" charset="0"/>
            </a:endParaRPr>
          </a:p>
          <a:p>
            <a:r>
              <a:rPr lang="pl-PL" altLang="cs-CZ" sz="1800" dirty="0" smtClean="0">
                <a:latin typeface="Times New Roman" pitchFamily="18" charset="0"/>
                <a:ea typeface="ＭＳ Ｐゴシック" panose="020B0600070205080204" pitchFamily="34" charset="-128"/>
                <a:cs typeface="Times New Roman" pitchFamily="18" charset="0"/>
              </a:rPr>
              <a:t>Zalecane wartości </a:t>
            </a:r>
            <a:r>
              <a:rPr altLang="cs-CZ" sz="1800" dirty="0" smtClean="0">
                <a:latin typeface="Times New Roman" pitchFamily="18" charset="0"/>
                <a:ea typeface="ＭＳ Ｐゴシック" panose="020B0600070205080204" pitchFamily="34" charset="-128"/>
                <a:cs typeface="Times New Roman" pitchFamily="18" charset="0"/>
              </a:rPr>
              <a:t>WHO </a:t>
            </a:r>
            <a:r>
              <a:rPr lang="pl-PL" altLang="cs-CZ" sz="1800" dirty="0" smtClean="0">
                <a:latin typeface="Times New Roman" pitchFamily="18" charset="0"/>
                <a:ea typeface="ＭＳ Ｐゴシック" panose="020B0600070205080204" pitchFamily="34" charset="-128"/>
                <a:cs typeface="Times New Roman" pitchFamily="18" charset="0"/>
              </a:rPr>
              <a:t>nie podają bezpiecznego progu ryzyka, ale margines akceptowalności</a:t>
            </a:r>
            <a:r>
              <a:rPr altLang="cs-CZ" sz="1800" dirty="0" smtClean="0">
                <a:latin typeface="Times New Roman" pitchFamily="18" charset="0"/>
                <a:ea typeface="ＭＳ Ｐゴシック" panose="020B0600070205080204" pitchFamily="34" charset="-128"/>
                <a:cs typeface="Times New Roman" pitchFamily="18" charset="0"/>
              </a:rPr>
              <a:t>:</a:t>
            </a:r>
            <a:endParaRPr altLang="cs-CZ" sz="1800" dirty="0">
              <a:latin typeface="Times New Roman" pitchFamily="18" charset="0"/>
              <a:ea typeface="ＭＳ Ｐゴシック" panose="020B0600070205080204" pitchFamily="34" charset="-128"/>
              <a:cs typeface="Times New Roman" pitchFamily="18" charset="0"/>
            </a:endParaRPr>
          </a:p>
          <a:p>
            <a:endParaRPr altLang="cs-CZ" sz="1800" dirty="0">
              <a:latin typeface="Times New Roman" pitchFamily="18" charset="0"/>
              <a:ea typeface="ＭＳ Ｐゴシック" panose="020B0600070205080204" pitchFamily="34" charset="-128"/>
              <a:cs typeface="Times New Roman" pitchFamily="18" charset="0"/>
            </a:endParaRPr>
          </a:p>
          <a:p>
            <a:r>
              <a:rPr altLang="cs-CZ" sz="1800" dirty="0">
                <a:latin typeface="Times New Roman" pitchFamily="18" charset="0"/>
                <a:ea typeface="ＭＳ Ｐゴシック" panose="020B0600070205080204" pitchFamily="34" charset="-128"/>
                <a:cs typeface="Times New Roman" pitchFamily="18" charset="0"/>
              </a:rPr>
              <a:t>PM</a:t>
            </a:r>
            <a:r>
              <a:rPr lang="en-US" altLang="cs-CZ" sz="1800" baseline="-25000" dirty="0">
                <a:latin typeface="Times New Roman" pitchFamily="18" charset="0"/>
                <a:ea typeface="ＭＳ Ｐゴシック" panose="020B0600070205080204" pitchFamily="34" charset="-128"/>
                <a:cs typeface="Times New Roman" pitchFamily="18" charset="0"/>
              </a:rPr>
              <a:t>2.5</a:t>
            </a:r>
            <a:r>
              <a:rPr altLang="cs-CZ" sz="1800" dirty="0">
                <a:latin typeface="Times New Roman" pitchFamily="18" charset="0"/>
                <a:ea typeface="ＭＳ Ｐゴシック" panose="020B0600070205080204" pitchFamily="34" charset="-128"/>
                <a:cs typeface="Times New Roman" pitchFamily="18" charset="0"/>
              </a:rPr>
              <a:t>:</a:t>
            </a:r>
            <a:r>
              <a:rPr lang="en-US" altLang="cs-CZ" sz="1800" dirty="0">
                <a:latin typeface="Times New Roman" pitchFamily="18" charset="0"/>
                <a:ea typeface="ＭＳ Ｐゴシック" panose="020B0600070205080204" pitchFamily="34" charset="-128"/>
                <a:cs typeface="Times New Roman" pitchFamily="18" charset="0"/>
              </a:rPr>
              <a:t> 10 </a:t>
            </a:r>
            <a:r>
              <a:rPr lang="en-US" altLang="cs-CZ" sz="1800" dirty="0" err="1">
                <a:latin typeface="Times New Roman" pitchFamily="18" charset="0"/>
                <a:ea typeface="ＭＳ Ｐゴシック" panose="020B0600070205080204" pitchFamily="34" charset="-128"/>
                <a:cs typeface="Times New Roman" pitchFamily="18" charset="0"/>
              </a:rPr>
              <a:t>μg</a:t>
            </a:r>
            <a:r>
              <a:rPr lang="en-US" altLang="cs-CZ" sz="1800" dirty="0">
                <a:latin typeface="Times New Roman" pitchFamily="18" charset="0"/>
                <a:ea typeface="ＭＳ Ｐゴシック" panose="020B0600070205080204" pitchFamily="34" charset="-128"/>
                <a:cs typeface="Times New Roman" pitchFamily="18" charset="0"/>
              </a:rPr>
              <a:t>/m</a:t>
            </a:r>
            <a:r>
              <a:rPr lang="en-US" altLang="cs-CZ" sz="1800" baseline="30000" dirty="0">
                <a:latin typeface="Times New Roman" pitchFamily="18" charset="0"/>
                <a:ea typeface="ＭＳ Ｐゴシック" panose="020B0600070205080204" pitchFamily="34" charset="-128"/>
                <a:cs typeface="Times New Roman" pitchFamily="18" charset="0"/>
              </a:rPr>
              <a:t>3</a:t>
            </a:r>
            <a:r>
              <a:rPr lang="en-US" altLang="cs-CZ" sz="1800" dirty="0">
                <a:latin typeface="Times New Roman" pitchFamily="18" charset="0"/>
                <a:ea typeface="ＭＳ Ｐゴシック" panose="020B0600070205080204" pitchFamily="34" charset="-128"/>
                <a:cs typeface="Times New Roman" pitchFamily="18" charset="0"/>
              </a:rPr>
              <a:t> </a:t>
            </a:r>
            <a:r>
              <a:rPr altLang="cs-CZ" sz="1800" dirty="0" smtClean="0">
                <a:latin typeface="Times New Roman" pitchFamily="18" charset="0"/>
                <a:ea typeface="ＭＳ Ｐゴシック" panose="020B0600070205080204" pitchFamily="34" charset="-128"/>
                <a:cs typeface="Times New Roman" pitchFamily="18" charset="0"/>
              </a:rPr>
              <a:t>(</a:t>
            </a:r>
            <a:r>
              <a:rPr lang="pl-PL" altLang="cs-CZ" sz="1800" dirty="0" smtClean="0">
                <a:latin typeface="Times New Roman" pitchFamily="18" charset="0"/>
                <a:ea typeface="ＭＳ Ｐゴシック" panose="020B0600070205080204" pitchFamily="34" charset="-128"/>
                <a:cs typeface="Times New Roman" pitchFamily="18" charset="0"/>
              </a:rPr>
              <a:t>średnie stężenie roczne</a:t>
            </a:r>
            <a:r>
              <a:rPr altLang="cs-CZ" sz="1800" dirty="0" smtClean="0">
                <a:latin typeface="Times New Roman" pitchFamily="18" charset="0"/>
                <a:ea typeface="ＭＳ Ｐゴシック" panose="020B0600070205080204" pitchFamily="34" charset="-128"/>
                <a:cs typeface="Times New Roman" pitchFamily="18" charset="0"/>
              </a:rPr>
              <a:t>)</a:t>
            </a:r>
            <a:r>
              <a:rPr altLang="cs-CZ" sz="1800" dirty="0">
                <a:latin typeface="Times New Roman" pitchFamily="18" charset="0"/>
                <a:ea typeface="ＭＳ Ｐゴシック" panose="020B0600070205080204" pitchFamily="34" charset="-128"/>
                <a:cs typeface="Times New Roman" pitchFamily="18" charset="0"/>
              </a:rPr>
              <a:t/>
            </a:r>
            <a:br>
              <a:rPr altLang="cs-CZ" sz="1800" dirty="0">
                <a:latin typeface="Times New Roman" pitchFamily="18" charset="0"/>
                <a:ea typeface="ＭＳ Ｐゴシック" panose="020B0600070205080204" pitchFamily="34" charset="-128"/>
                <a:cs typeface="Times New Roman" pitchFamily="18" charset="0"/>
              </a:rPr>
            </a:br>
            <a:r>
              <a:rPr altLang="cs-CZ" sz="1800" dirty="0">
                <a:latin typeface="Times New Roman" pitchFamily="18" charset="0"/>
                <a:ea typeface="ＭＳ Ｐゴシック" panose="020B0600070205080204" pitchFamily="34" charset="-128"/>
                <a:cs typeface="Times New Roman" pitchFamily="18" charset="0"/>
              </a:rPr>
              <a:t>           </a:t>
            </a:r>
            <a:r>
              <a:rPr lang="el-GR" altLang="cs-CZ" sz="1800" dirty="0">
                <a:latin typeface="Times New Roman" pitchFamily="18" charset="0"/>
                <a:ea typeface="ＭＳ Ｐゴシック" panose="020B0600070205080204" pitchFamily="34" charset="-128"/>
                <a:cs typeface="Times New Roman" pitchFamily="18" charset="0"/>
              </a:rPr>
              <a:t>25 μ</a:t>
            </a:r>
            <a:r>
              <a:rPr altLang="cs-CZ" sz="1800" dirty="0">
                <a:latin typeface="Times New Roman" pitchFamily="18" charset="0"/>
                <a:ea typeface="ＭＳ Ｐゴシック" panose="020B0600070205080204" pitchFamily="34" charset="-128"/>
                <a:cs typeface="Times New Roman" pitchFamily="18" charset="0"/>
              </a:rPr>
              <a:t>g/m</a:t>
            </a:r>
            <a:r>
              <a:rPr altLang="cs-CZ" sz="1800" baseline="30000" dirty="0">
                <a:latin typeface="Times New Roman" pitchFamily="18" charset="0"/>
                <a:ea typeface="ＭＳ Ｐゴシック" panose="020B0600070205080204" pitchFamily="34" charset="-128"/>
                <a:cs typeface="Times New Roman" pitchFamily="18" charset="0"/>
              </a:rPr>
              <a:t>3</a:t>
            </a:r>
            <a:r>
              <a:rPr altLang="cs-CZ" sz="1800" dirty="0">
                <a:latin typeface="Times New Roman" pitchFamily="18" charset="0"/>
                <a:ea typeface="ＭＳ Ｐゴシック" panose="020B0600070205080204" pitchFamily="34" charset="-128"/>
                <a:cs typeface="Times New Roman" pitchFamily="18" charset="0"/>
              </a:rPr>
              <a:t> </a:t>
            </a:r>
            <a:r>
              <a:rPr altLang="cs-CZ" sz="1800" dirty="0" smtClean="0">
                <a:latin typeface="Times New Roman" pitchFamily="18" charset="0"/>
                <a:ea typeface="ＭＳ Ｐゴシック" panose="020B0600070205080204" pitchFamily="34" charset="-128"/>
                <a:cs typeface="Times New Roman" pitchFamily="18" charset="0"/>
              </a:rPr>
              <a:t>(</a:t>
            </a:r>
            <a:r>
              <a:rPr lang="pl-PL" altLang="cs-CZ" sz="1800" dirty="0" smtClean="0">
                <a:latin typeface="Times New Roman" pitchFamily="18" charset="0"/>
                <a:ea typeface="ＭＳ Ｐゴシック" panose="020B0600070205080204" pitchFamily="34" charset="-128"/>
                <a:cs typeface="Times New Roman" pitchFamily="18" charset="0"/>
              </a:rPr>
              <a:t>stężenie </a:t>
            </a:r>
            <a:r>
              <a:rPr altLang="cs-CZ" sz="1800" dirty="0" smtClean="0">
                <a:latin typeface="Times New Roman" pitchFamily="18" charset="0"/>
                <a:ea typeface="ＭＳ Ｐゴシック" panose="020B0600070205080204" pitchFamily="34" charset="-128"/>
                <a:cs typeface="Times New Roman" pitchFamily="18" charset="0"/>
              </a:rPr>
              <a:t>24</a:t>
            </a:r>
            <a:r>
              <a:rPr lang="pl-PL" altLang="cs-CZ" sz="1800" dirty="0" smtClean="0">
                <a:latin typeface="Times New Roman" pitchFamily="18" charset="0"/>
                <a:ea typeface="ＭＳ Ｐゴシック" panose="020B0600070205080204" pitchFamily="34" charset="-128"/>
                <a:cs typeface="Times New Roman" pitchFamily="18" charset="0"/>
              </a:rPr>
              <a:t>-godzinowe</a:t>
            </a:r>
            <a:r>
              <a:rPr altLang="cs-CZ" sz="1800" dirty="0" smtClean="0">
                <a:latin typeface="Times New Roman" pitchFamily="18" charset="0"/>
                <a:ea typeface="ＭＳ Ｐゴシック" panose="020B0600070205080204" pitchFamily="34" charset="-128"/>
                <a:cs typeface="Times New Roman" pitchFamily="18" charset="0"/>
              </a:rPr>
              <a:t>)</a:t>
            </a:r>
            <a:endParaRPr altLang="cs-CZ" sz="1800" dirty="0">
              <a:latin typeface="Times New Roman" pitchFamily="18" charset="0"/>
              <a:ea typeface="ＭＳ Ｐゴシック" panose="020B0600070205080204" pitchFamily="34" charset="-128"/>
              <a:cs typeface="Times New Roman" pitchFamily="18" charset="0"/>
            </a:endParaRPr>
          </a:p>
          <a:p>
            <a:r>
              <a:rPr lang="en-US" altLang="cs-CZ" sz="1800" dirty="0">
                <a:latin typeface="Times New Roman" pitchFamily="18" charset="0"/>
                <a:ea typeface="ＭＳ Ｐゴシック" panose="020B0600070205080204" pitchFamily="34" charset="-128"/>
                <a:cs typeface="Times New Roman" pitchFamily="18" charset="0"/>
              </a:rPr>
              <a:t>PM</a:t>
            </a:r>
            <a:r>
              <a:rPr lang="en-US" altLang="cs-CZ" sz="1800" baseline="-25000" dirty="0">
                <a:latin typeface="Times New Roman" pitchFamily="18" charset="0"/>
                <a:ea typeface="ＭＳ Ｐゴシック" panose="020B0600070205080204" pitchFamily="34" charset="-128"/>
                <a:cs typeface="Times New Roman" pitchFamily="18" charset="0"/>
              </a:rPr>
              <a:t>10</a:t>
            </a:r>
            <a:r>
              <a:rPr lang="en-US" altLang="cs-CZ" sz="1800" dirty="0">
                <a:latin typeface="Times New Roman" pitchFamily="18" charset="0"/>
                <a:ea typeface="ＭＳ Ｐゴシック" panose="020B0600070205080204" pitchFamily="34" charset="-128"/>
                <a:cs typeface="Times New Roman" pitchFamily="18" charset="0"/>
              </a:rPr>
              <a:t>:  20 </a:t>
            </a:r>
            <a:r>
              <a:rPr lang="en-US" altLang="cs-CZ" sz="1800" dirty="0" err="1">
                <a:latin typeface="Times New Roman" pitchFamily="18" charset="0"/>
                <a:ea typeface="ＭＳ Ｐゴシック" panose="020B0600070205080204" pitchFamily="34" charset="-128"/>
                <a:cs typeface="Times New Roman" pitchFamily="18" charset="0"/>
              </a:rPr>
              <a:t>μg</a:t>
            </a:r>
            <a:r>
              <a:rPr lang="en-US" altLang="cs-CZ" sz="1800" dirty="0">
                <a:latin typeface="Times New Roman" pitchFamily="18" charset="0"/>
                <a:ea typeface="ＭＳ Ｐゴシック" panose="020B0600070205080204" pitchFamily="34" charset="-128"/>
                <a:cs typeface="Times New Roman" pitchFamily="18" charset="0"/>
              </a:rPr>
              <a:t>/m</a:t>
            </a:r>
            <a:r>
              <a:rPr lang="en-US" altLang="cs-CZ" sz="1800" baseline="30000" dirty="0">
                <a:latin typeface="Times New Roman" pitchFamily="18" charset="0"/>
                <a:ea typeface="ＭＳ Ｐゴシック" panose="020B0600070205080204" pitchFamily="34" charset="-128"/>
                <a:cs typeface="Times New Roman" pitchFamily="18" charset="0"/>
              </a:rPr>
              <a:t>3</a:t>
            </a:r>
            <a:r>
              <a:rPr lang="en-US" altLang="cs-CZ" sz="1800" dirty="0">
                <a:latin typeface="Times New Roman" pitchFamily="18" charset="0"/>
                <a:ea typeface="ＭＳ Ｐゴシック" panose="020B0600070205080204" pitchFamily="34" charset="-128"/>
                <a:cs typeface="Times New Roman" pitchFamily="18" charset="0"/>
              </a:rPr>
              <a:t> </a:t>
            </a:r>
            <a:r>
              <a:rPr altLang="cs-CZ" sz="1800" dirty="0" smtClean="0">
                <a:latin typeface="Times New Roman" pitchFamily="18" charset="0"/>
                <a:ea typeface="ＭＳ Ｐゴシック" panose="020B0600070205080204" pitchFamily="34" charset="-128"/>
                <a:cs typeface="Times New Roman" pitchFamily="18" charset="0"/>
              </a:rPr>
              <a:t>(</a:t>
            </a:r>
            <a:r>
              <a:rPr lang="pl-PL" altLang="cs-CZ" sz="1800" dirty="0" smtClean="0">
                <a:latin typeface="Times New Roman" pitchFamily="18" charset="0"/>
                <a:ea typeface="ＭＳ Ｐゴシック" panose="020B0600070205080204" pitchFamily="34" charset="-128"/>
                <a:cs typeface="Times New Roman" pitchFamily="18" charset="0"/>
              </a:rPr>
              <a:t>średnie stężenie roczne</a:t>
            </a:r>
            <a:r>
              <a:rPr altLang="cs-CZ" sz="1800" dirty="0" smtClean="0">
                <a:latin typeface="Times New Roman" pitchFamily="18" charset="0"/>
                <a:ea typeface="ＭＳ Ｐゴシック" panose="020B0600070205080204" pitchFamily="34" charset="-128"/>
                <a:cs typeface="Times New Roman" pitchFamily="18" charset="0"/>
              </a:rPr>
              <a:t>)</a:t>
            </a:r>
            <a:r>
              <a:rPr altLang="cs-CZ" sz="1800" dirty="0">
                <a:latin typeface="Times New Roman" pitchFamily="18" charset="0"/>
                <a:ea typeface="ＭＳ Ｐゴシック" panose="020B0600070205080204" pitchFamily="34" charset="-128"/>
                <a:cs typeface="Times New Roman" pitchFamily="18" charset="0"/>
              </a:rPr>
              <a:t/>
            </a:r>
            <a:br>
              <a:rPr altLang="cs-CZ" sz="1800" dirty="0">
                <a:latin typeface="Times New Roman" pitchFamily="18" charset="0"/>
                <a:ea typeface="ＭＳ Ｐゴシック" panose="020B0600070205080204" pitchFamily="34" charset="-128"/>
                <a:cs typeface="Times New Roman" pitchFamily="18" charset="0"/>
              </a:rPr>
            </a:br>
            <a:r>
              <a:rPr altLang="cs-CZ" sz="1800" dirty="0">
                <a:latin typeface="Times New Roman" pitchFamily="18" charset="0"/>
                <a:ea typeface="ＭＳ Ｐゴシック" panose="020B0600070205080204" pitchFamily="34" charset="-128"/>
                <a:cs typeface="Times New Roman" pitchFamily="18" charset="0"/>
              </a:rPr>
              <a:t>           </a:t>
            </a:r>
            <a:r>
              <a:rPr lang="el-GR" altLang="cs-CZ" sz="1800" dirty="0">
                <a:latin typeface="Times New Roman" pitchFamily="18" charset="0"/>
                <a:ea typeface="ＭＳ Ｐゴシック" panose="020B0600070205080204" pitchFamily="34" charset="-128"/>
                <a:cs typeface="Times New Roman" pitchFamily="18" charset="0"/>
              </a:rPr>
              <a:t>50 μ</a:t>
            </a:r>
            <a:r>
              <a:rPr altLang="cs-CZ" sz="1800" dirty="0">
                <a:latin typeface="Times New Roman" pitchFamily="18" charset="0"/>
                <a:ea typeface="ＭＳ Ｐゴシック" panose="020B0600070205080204" pitchFamily="34" charset="-128"/>
                <a:cs typeface="Times New Roman" pitchFamily="18" charset="0"/>
              </a:rPr>
              <a:t>g/m</a:t>
            </a:r>
            <a:r>
              <a:rPr altLang="cs-CZ" sz="1800" baseline="30000" dirty="0">
                <a:latin typeface="Times New Roman" pitchFamily="18" charset="0"/>
                <a:ea typeface="ＭＳ Ｐゴシック" panose="020B0600070205080204" pitchFamily="34" charset="-128"/>
                <a:cs typeface="Times New Roman" pitchFamily="18" charset="0"/>
              </a:rPr>
              <a:t>3</a:t>
            </a:r>
            <a:r>
              <a:rPr altLang="cs-CZ" sz="1800" dirty="0">
                <a:latin typeface="Times New Roman" pitchFamily="18" charset="0"/>
                <a:ea typeface="ＭＳ Ｐゴシック" panose="020B0600070205080204" pitchFamily="34" charset="-128"/>
                <a:cs typeface="Times New Roman" pitchFamily="18" charset="0"/>
              </a:rPr>
              <a:t> </a:t>
            </a:r>
            <a:r>
              <a:rPr altLang="cs-CZ" sz="1800" dirty="0" smtClean="0">
                <a:latin typeface="Times New Roman" pitchFamily="18" charset="0"/>
                <a:ea typeface="ＭＳ Ｐゴシック" panose="020B0600070205080204" pitchFamily="34" charset="-128"/>
                <a:cs typeface="Times New Roman" pitchFamily="18" charset="0"/>
              </a:rPr>
              <a:t>(</a:t>
            </a:r>
            <a:r>
              <a:rPr lang="pl-PL" altLang="cs-CZ" sz="1800" dirty="0" smtClean="0">
                <a:latin typeface="Times New Roman" pitchFamily="18" charset="0"/>
                <a:ea typeface="ＭＳ Ｐゴシック" panose="020B0600070205080204" pitchFamily="34" charset="-128"/>
                <a:cs typeface="Times New Roman" pitchFamily="18" charset="0"/>
              </a:rPr>
              <a:t>stężenie 24-godzinowe</a:t>
            </a:r>
            <a:r>
              <a:rPr altLang="cs-CZ" sz="1800" dirty="0" smtClean="0">
                <a:latin typeface="Times New Roman" pitchFamily="18" charset="0"/>
                <a:ea typeface="ＭＳ Ｐゴシック" panose="020B0600070205080204" pitchFamily="34" charset="-128"/>
                <a:cs typeface="Times New Roman" pitchFamily="18" charset="0"/>
              </a:rPr>
              <a:t>) </a:t>
            </a:r>
            <a:endParaRPr altLang="cs-CZ" sz="1800" dirty="0">
              <a:latin typeface="Times New Roman" pitchFamily="18" charset="0"/>
              <a:ea typeface="ＭＳ Ｐゴシック" panose="020B0600070205080204" pitchFamily="34" charset="-128"/>
              <a:cs typeface="Times New Roman" pitchFamily="18" charset="0"/>
            </a:endParaRPr>
          </a:p>
          <a:p>
            <a:endParaRPr altLang="cs-CZ" sz="1800" dirty="0">
              <a:latin typeface="Avenir Roman" panose="02000503020000020003" pitchFamily="2" charset="0"/>
              <a:ea typeface="ＭＳ Ｐゴシック" panose="020B0600070205080204" pitchFamily="34" charset="-128"/>
            </a:endParaRPr>
          </a:p>
        </p:txBody>
      </p:sp>
      <p:sp>
        <p:nvSpPr>
          <p:cNvPr id="69634" name="Obdélník 7">
            <a:extLst>
              <a:ext uri="{FF2B5EF4-FFF2-40B4-BE49-F238E27FC236}">
                <a16:creationId xmlns="" xmlns:a16="http://schemas.microsoft.com/office/drawing/2014/main" id="{C7D332D7-B3FC-384D-8F43-C191AA6AB82F}"/>
              </a:ext>
            </a:extLst>
          </p:cNvPr>
          <p:cNvSpPr>
            <a:spLocks noChangeArrowheads="1"/>
          </p:cNvSpPr>
          <p:nvPr/>
        </p:nvSpPr>
        <p:spPr bwMode="auto">
          <a:xfrm>
            <a:off x="395288" y="260350"/>
            <a:ext cx="651107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r>
              <a:rPr lang="cs-CZ" altLang="cs-CZ" sz="2800" b="1" dirty="0" smtClean="0">
                <a:latin typeface="Times New Roman" pitchFamily="18" charset="0"/>
                <a:cs typeface="Times New Roman" pitchFamily="18" charset="0"/>
              </a:rPr>
              <a:t> </a:t>
            </a:r>
            <a:r>
              <a:rPr lang="cs-CZ" altLang="ja-JP" sz="2800" b="1" dirty="0" smtClean="0">
                <a:latin typeface="Times New Roman" pitchFamily="18" charset="0"/>
                <a:cs typeface="Times New Roman" pitchFamily="18" charset="0"/>
              </a:rPr>
              <a:t>- </a:t>
            </a:r>
            <a:r>
              <a:rPr lang="cs-CZ" altLang="ja-JP" sz="2800" b="1" dirty="0" err="1" smtClean="0">
                <a:latin typeface="Times New Roman" pitchFamily="18" charset="0"/>
                <a:cs typeface="Times New Roman" pitchFamily="18" charset="0"/>
              </a:rPr>
              <a:t>Aerozol</a:t>
            </a:r>
            <a:endParaRPr lang="cs-CZ" altLang="cs-CZ" sz="2800" b="1" dirty="0">
              <a:latin typeface="Times New Roman" pitchFamily="18" charset="0"/>
              <a:cs typeface="Times New Roman" pitchFamily="18" charset="0"/>
            </a:endParaRPr>
          </a:p>
        </p:txBody>
      </p:sp>
      <p:grpSp>
        <p:nvGrpSpPr>
          <p:cNvPr id="4" name="Skupina 3">
            <a:extLst>
              <a:ext uri="{FF2B5EF4-FFF2-40B4-BE49-F238E27FC236}">
                <a16:creationId xmlns="" xmlns:a16="http://schemas.microsoft.com/office/drawing/2014/main" id="{8FAEE48B-FBD2-2B40-9A0B-44B7BDAAC662}"/>
              </a:ext>
            </a:extLst>
          </p:cNvPr>
          <p:cNvGrpSpPr/>
          <p:nvPr/>
        </p:nvGrpSpPr>
        <p:grpSpPr>
          <a:xfrm>
            <a:off x="0" y="6044980"/>
            <a:ext cx="9144000" cy="813020"/>
            <a:chOff x="0" y="6044980"/>
            <a:chExt cx="9144000" cy="813020"/>
          </a:xfrm>
        </p:grpSpPr>
        <p:pic>
          <p:nvPicPr>
            <p:cNvPr id="5" name="Obrázek 4">
              <a:extLst>
                <a:ext uri="{FF2B5EF4-FFF2-40B4-BE49-F238E27FC236}">
                  <a16:creationId xmlns="" xmlns:a16="http://schemas.microsoft.com/office/drawing/2014/main" id="{A4C5F8D1-AB66-4748-951B-63AB2A71084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6" name="Obrázek 5">
              <a:extLst>
                <a:ext uri="{FF2B5EF4-FFF2-40B4-BE49-F238E27FC236}">
                  <a16:creationId xmlns="" xmlns:a16="http://schemas.microsoft.com/office/drawing/2014/main" id="{A8EA2B92-0F2F-8D48-B515-6E3D3D7941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164381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ovéPole 2">
            <a:extLst>
              <a:ext uri="{FF2B5EF4-FFF2-40B4-BE49-F238E27FC236}">
                <a16:creationId xmlns="" xmlns:a16="http://schemas.microsoft.com/office/drawing/2014/main" id="{465F69AC-A896-DD42-8430-02B8698C4213}"/>
              </a:ext>
            </a:extLst>
          </p:cNvPr>
          <p:cNvSpPr txBox="1">
            <a:spLocks noChangeArrowheads="1"/>
          </p:cNvSpPr>
          <p:nvPr/>
        </p:nvSpPr>
        <p:spPr bwMode="auto">
          <a:xfrm>
            <a:off x="395288" y="836613"/>
            <a:ext cx="820737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err="1" smtClean="0">
                <a:latin typeface="Times New Roman" pitchFamily="18" charset="0"/>
                <a:cs typeface="Times New Roman" pitchFamily="18" charset="0"/>
              </a:rPr>
              <a:t>Benzo</a:t>
            </a:r>
            <a:r>
              <a:rPr lang="cs-CZ" altLang="cs-CZ" sz="1800" b="1" dirty="0" smtClean="0">
                <a:latin typeface="Times New Roman" pitchFamily="18" charset="0"/>
                <a:cs typeface="Times New Roman" pitchFamily="18" charset="0"/>
              </a:rPr>
              <a:t>[a]</a:t>
            </a:r>
            <a:r>
              <a:rPr lang="cs-CZ" altLang="cs-CZ" sz="1800" b="1" dirty="0" err="1" smtClean="0">
                <a:latin typeface="Times New Roman" pitchFamily="18" charset="0"/>
                <a:cs typeface="Times New Roman" pitchFamily="18" charset="0"/>
              </a:rPr>
              <a:t>piren</a:t>
            </a:r>
            <a:endParaRPr lang="cs-CZ" altLang="cs-CZ" sz="1800" b="1" dirty="0" smtClean="0">
              <a:latin typeface="Times New Roman" pitchFamily="18" charset="0"/>
              <a:cs typeface="Times New Roman" pitchFamily="18" charset="0"/>
            </a:endParaRPr>
          </a:p>
          <a:p>
            <a:pPr algn="just" eaLnBrk="1" hangingPunct="1"/>
            <a:r>
              <a:rPr lang="pl-PL" altLang="cs-CZ" sz="1800" dirty="0" smtClean="0">
                <a:latin typeface="Times New Roman" pitchFamily="18" charset="0"/>
                <a:cs typeface="Times New Roman" pitchFamily="18" charset="0"/>
              </a:rPr>
              <a:t>to wielopierścieniowy aromatyczny węglowodór z pięcioma pierścieniami benzenowymi. Jest wysoce rakotwórczy i mutagenny. W zwykłych warunkach jest to krystaliczne ciało stałe w kolorze żółtym. Benzo[a]piren jest produktem niepełnego spalania w temperaturach od 300 do 600 ° C. Został zidentyfikowany w 1933 roku jako składnik smoły węglowej odpowiedzialnej za pierwsze rozpoznane guzy nowotworowe spowodowane przez środowisko pracy.</a:t>
            </a:r>
          </a:p>
          <a:p>
            <a:pPr algn="just" eaLnBrk="1" hangingPunct="1"/>
            <a:r>
              <a:rPr lang="pl-PL" altLang="cs-CZ" sz="1800" dirty="0" smtClean="0">
                <a:latin typeface="Times New Roman" pitchFamily="18" charset="0"/>
                <a:cs typeface="Times New Roman" pitchFamily="18" charset="0"/>
              </a:rPr>
              <a:t>Może powodować raka. Może powodować uszkodzenie właściwości dziedzicznych. Może uszkadzać zdolność reprodukcyjną. Może uszkodzić płód w ciele matki. Może powodować uczulenie w kontakcie ze skórą. Jest bardzo toksyczny dla organizmów wodnych, może powodować długo utrzymujące się niekorzystne zmiany w środowisku wodnym.</a:t>
            </a:r>
            <a:endParaRPr lang="cs-CZ" altLang="cs-CZ" sz="1800" dirty="0"/>
          </a:p>
        </p:txBody>
      </p:sp>
      <p:pic>
        <p:nvPicPr>
          <p:cNvPr id="70658" name="Picture 4" descr="http://upload.wikimedia.org/wikipedia/commons/thumb/f/fa/Benzo-a-pyrene.svg/200px-Benzo-a-pyrene.svg.png">
            <a:extLst>
              <a:ext uri="{FF2B5EF4-FFF2-40B4-BE49-F238E27FC236}">
                <a16:creationId xmlns="" xmlns:a16="http://schemas.microsoft.com/office/drawing/2014/main" id="{5D82652C-648E-E942-A263-3E2349228EC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6238" y="4149725"/>
            <a:ext cx="2649537"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9" name="Obdélník 4">
            <a:extLst>
              <a:ext uri="{FF2B5EF4-FFF2-40B4-BE49-F238E27FC236}">
                <a16:creationId xmlns="" xmlns:a16="http://schemas.microsoft.com/office/drawing/2014/main" id="{1118FD65-6B88-224F-B9B0-08AD79D98F23}"/>
              </a:ext>
            </a:extLst>
          </p:cNvPr>
          <p:cNvSpPr>
            <a:spLocks noChangeArrowheads="1"/>
          </p:cNvSpPr>
          <p:nvPr/>
        </p:nvSpPr>
        <p:spPr bwMode="auto">
          <a:xfrm>
            <a:off x="323850" y="260350"/>
            <a:ext cx="51523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endParaRPr lang="cs-CZ" altLang="cs-CZ" sz="2800" b="1" dirty="0">
              <a:latin typeface="Times New Roman" pitchFamily="18" charset="0"/>
              <a:cs typeface="Times New Roman" pitchFamily="18" charset="0"/>
            </a:endParaRPr>
          </a:p>
        </p:txBody>
      </p:sp>
      <p:grpSp>
        <p:nvGrpSpPr>
          <p:cNvPr id="5" name="Skupina 4">
            <a:extLst>
              <a:ext uri="{FF2B5EF4-FFF2-40B4-BE49-F238E27FC236}">
                <a16:creationId xmlns="" xmlns:a16="http://schemas.microsoft.com/office/drawing/2014/main" id="{25322A62-9737-C24C-A67D-9F6D4FD5BB23}"/>
              </a:ext>
            </a:extLst>
          </p:cNvPr>
          <p:cNvGrpSpPr/>
          <p:nvPr/>
        </p:nvGrpSpPr>
        <p:grpSpPr>
          <a:xfrm>
            <a:off x="0" y="6044980"/>
            <a:ext cx="9144000" cy="813020"/>
            <a:chOff x="0" y="6044980"/>
            <a:chExt cx="9144000" cy="813020"/>
          </a:xfrm>
        </p:grpSpPr>
        <p:pic>
          <p:nvPicPr>
            <p:cNvPr id="6" name="Obrázek 5">
              <a:extLst>
                <a:ext uri="{FF2B5EF4-FFF2-40B4-BE49-F238E27FC236}">
                  <a16:creationId xmlns="" xmlns:a16="http://schemas.microsoft.com/office/drawing/2014/main" id="{3E080D39-5779-9D41-8148-D1841A0A0F5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 xmlns:a16="http://schemas.microsoft.com/office/drawing/2014/main" id="{C99E0C42-2624-3F45-B043-E99007ECD9F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358067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Zástupný symbol pro obsah 2">
            <a:extLst>
              <a:ext uri="{FF2B5EF4-FFF2-40B4-BE49-F238E27FC236}">
                <a16:creationId xmlns="" xmlns:a16="http://schemas.microsoft.com/office/drawing/2014/main" id="{D1819C5C-37C0-CF47-906D-BBEC350C6B5C}"/>
              </a:ext>
            </a:extLst>
          </p:cNvPr>
          <p:cNvSpPr>
            <a:spLocks noGrp="1"/>
          </p:cNvSpPr>
          <p:nvPr>
            <p:ph sz="half" idx="1"/>
          </p:nvPr>
        </p:nvSpPr>
        <p:spPr>
          <a:xfrm>
            <a:off x="323850" y="1268413"/>
            <a:ext cx="8401050" cy="3073400"/>
          </a:xfrm>
        </p:spPr>
        <p:txBody>
          <a:bodyPr>
            <a:normAutofit lnSpcReduction="10000"/>
          </a:bodyPr>
          <a:lstStyle/>
          <a:p>
            <a:r>
              <a:rPr lang="pl-PL" altLang="cs-CZ" sz="2400" dirty="0" smtClean="0">
                <a:latin typeface="Times New Roman" pitchFamily="18" charset="0"/>
                <a:ea typeface="ＭＳ Ｐゴシック" panose="020B0600070205080204" pitchFamily="34" charset="-128"/>
                <a:cs typeface="Times New Roman" pitchFamily="18" charset="0"/>
              </a:rPr>
              <a:t>Działanie genotoksyczne, rakotwórcze i immunotoksyczne, substancje zaburzające gospodarkę hormonalną, działanie szkodliwe benzo(a)pirenu na rozrodczość: udowodniony czynnik rakotwórczy </a:t>
            </a:r>
            <a:r>
              <a:rPr altLang="cs-CZ" sz="2400" dirty="0" smtClean="0">
                <a:latin typeface="Times New Roman" pitchFamily="18" charset="0"/>
                <a:ea typeface="ＭＳ Ｐゴシック" panose="020B0600070205080204" pitchFamily="34" charset="-128"/>
                <a:cs typeface="Times New Roman" pitchFamily="18" charset="0"/>
              </a:rPr>
              <a:t/>
            </a:r>
            <a:br>
              <a:rPr altLang="cs-CZ" sz="2400" dirty="0" smtClean="0">
                <a:latin typeface="Times New Roman" pitchFamily="18" charset="0"/>
                <a:ea typeface="ＭＳ Ｐゴシック" panose="020B0600070205080204" pitchFamily="34" charset="-128"/>
                <a:cs typeface="Times New Roman" pitchFamily="18" charset="0"/>
              </a:rPr>
            </a:br>
            <a:r>
              <a:rPr altLang="cs-CZ" sz="2400" dirty="0" smtClean="0">
                <a:latin typeface="Times New Roman" pitchFamily="18" charset="0"/>
                <a:ea typeface="ＭＳ Ｐゴシック" panose="020B0600070205080204" pitchFamily="34" charset="-128"/>
                <a:cs typeface="Times New Roman" pitchFamily="18" charset="0"/>
              </a:rPr>
              <a:t>- UR (1 </a:t>
            </a:r>
            <a:r>
              <a:rPr altLang="cs-CZ" sz="2400" dirty="0" err="1" smtClean="0">
                <a:latin typeface="Times New Roman" pitchFamily="18" charset="0"/>
                <a:ea typeface="ＭＳ Ｐゴシック" panose="020B0600070205080204" pitchFamily="34" charset="-128"/>
                <a:cs typeface="Times New Roman" pitchFamily="18" charset="0"/>
              </a:rPr>
              <a:t>ng</a:t>
            </a:r>
            <a:r>
              <a:rPr altLang="cs-CZ" sz="2400" dirty="0" smtClean="0">
                <a:latin typeface="Times New Roman" pitchFamily="18" charset="0"/>
                <a:ea typeface="ＭＳ Ｐゴシック" panose="020B0600070205080204" pitchFamily="34" charset="-128"/>
                <a:cs typeface="Times New Roman" pitchFamily="18" charset="0"/>
              </a:rPr>
              <a:t>/m</a:t>
            </a:r>
            <a:r>
              <a:rPr altLang="cs-CZ" sz="2400" baseline="30000" dirty="0" smtClean="0">
                <a:latin typeface="Times New Roman" pitchFamily="18" charset="0"/>
                <a:ea typeface="ＭＳ Ｐゴシック" panose="020B0600070205080204" pitchFamily="34" charset="-128"/>
                <a:cs typeface="Times New Roman" pitchFamily="18" charset="0"/>
              </a:rPr>
              <a:t>3</a:t>
            </a:r>
            <a:r>
              <a:rPr altLang="cs-CZ" sz="2400" dirty="0" smtClean="0">
                <a:latin typeface="Times New Roman" pitchFamily="18" charset="0"/>
                <a:ea typeface="ＭＳ Ｐゴシック" panose="020B0600070205080204" pitchFamily="34" charset="-128"/>
                <a:cs typeface="Times New Roman" pitchFamily="18" charset="0"/>
              </a:rPr>
              <a:t>)  0,000087 (WHO) </a:t>
            </a:r>
          </a:p>
          <a:p>
            <a:pPr>
              <a:spcBef>
                <a:spcPct val="0"/>
              </a:spcBef>
              <a:buFont typeface="Arial" panose="020B0604020202020204" pitchFamily="34" charset="0"/>
              <a:buNone/>
            </a:pPr>
            <a:r>
              <a:rPr altLang="cs-CZ" sz="2400" dirty="0" smtClean="0">
                <a:latin typeface="Times New Roman" pitchFamily="18" charset="0"/>
                <a:ea typeface="ＭＳ Ｐゴシック" panose="020B0600070205080204" pitchFamily="34" charset="-128"/>
                <a:cs typeface="Times New Roman" pitchFamily="18" charset="0"/>
              </a:rPr>
              <a:t>      </a:t>
            </a:r>
            <a:r>
              <a:rPr altLang="cs-CZ" sz="1800" dirty="0">
                <a:latin typeface="Times New Roman" pitchFamily="18" charset="0"/>
                <a:ea typeface="ＭＳ Ｐゴシック" panose="020B0600070205080204" pitchFamily="34" charset="-128"/>
                <a:cs typeface="Times New Roman" pitchFamily="18" charset="0"/>
              </a:rPr>
              <a:t>UR – </a:t>
            </a:r>
            <a:r>
              <a:rPr lang="pl-PL" altLang="cs-CZ" sz="1800" dirty="0" smtClean="0">
                <a:latin typeface="Times New Roman" pitchFamily="18" charset="0"/>
                <a:ea typeface="ＭＳ Ｐゴシック" panose="020B0600070205080204" pitchFamily="34" charset="-128"/>
                <a:cs typeface="Times New Roman" pitchFamily="18" charset="0"/>
              </a:rPr>
              <a:t>oszacowanie ryzyka dla ekspozycji stężenia</a:t>
            </a:r>
            <a:r>
              <a:rPr altLang="cs-CZ" sz="1800" dirty="0" smtClean="0">
                <a:latin typeface="Times New Roman" pitchFamily="18" charset="0"/>
                <a:ea typeface="ＭＳ Ｐゴシック" panose="020B0600070205080204" pitchFamily="34" charset="-128"/>
                <a:cs typeface="Times New Roman" pitchFamily="18" charset="0"/>
              </a:rPr>
              <a:t> </a:t>
            </a:r>
            <a:r>
              <a:rPr lang="pl-PL" altLang="cs-CZ" sz="1800" dirty="0" smtClean="0">
                <a:latin typeface="Times New Roman" pitchFamily="18" charset="0"/>
                <a:ea typeface="ＭＳ Ｐゴシック" panose="020B0600070205080204" pitchFamily="34" charset="-128"/>
                <a:cs typeface="Times New Roman" pitchFamily="18" charset="0"/>
              </a:rPr>
              <a:t>w ciągu całego życia</a:t>
            </a:r>
            <a:r>
              <a:rPr altLang="cs-CZ" sz="1800" dirty="0" smtClean="0">
                <a:latin typeface="Times New Roman" pitchFamily="18" charset="0"/>
                <a:ea typeface="ＭＳ Ｐゴシック" panose="020B0600070205080204" pitchFamily="34" charset="-128"/>
                <a:cs typeface="Times New Roman" pitchFamily="18" charset="0"/>
              </a:rPr>
              <a:t> </a:t>
            </a:r>
            <a:r>
              <a:rPr altLang="cs-CZ" sz="1800" dirty="0">
                <a:latin typeface="Times New Roman" pitchFamily="18" charset="0"/>
                <a:ea typeface="ＭＳ Ｐゴシック" panose="020B0600070205080204" pitchFamily="34" charset="-128"/>
                <a:cs typeface="Times New Roman" pitchFamily="18" charset="0"/>
              </a:rPr>
              <a:t>1 </a:t>
            </a:r>
            <a:r>
              <a:rPr altLang="cs-CZ" sz="1800" dirty="0" err="1">
                <a:latin typeface="Times New Roman" pitchFamily="18" charset="0"/>
                <a:ea typeface="ＭＳ Ｐゴシック" panose="020B0600070205080204" pitchFamily="34" charset="-128"/>
                <a:cs typeface="Times New Roman" pitchFamily="18" charset="0"/>
              </a:rPr>
              <a:t>ng</a:t>
            </a:r>
            <a:r>
              <a:rPr altLang="cs-CZ" sz="1800" dirty="0">
                <a:latin typeface="Times New Roman" pitchFamily="18" charset="0"/>
                <a:ea typeface="ＭＳ Ｐゴシック" panose="020B0600070205080204" pitchFamily="34" charset="-128"/>
                <a:cs typeface="Times New Roman" pitchFamily="18" charset="0"/>
              </a:rPr>
              <a:t>/m</a:t>
            </a:r>
            <a:r>
              <a:rPr altLang="cs-CZ" sz="1800" baseline="30000" dirty="0">
                <a:latin typeface="Times New Roman" pitchFamily="18" charset="0"/>
                <a:ea typeface="ＭＳ Ｐゴシック" panose="020B0600070205080204" pitchFamily="34" charset="-128"/>
                <a:cs typeface="Times New Roman" pitchFamily="18" charset="0"/>
              </a:rPr>
              <a:t>3</a:t>
            </a:r>
            <a:r>
              <a:rPr altLang="cs-CZ" sz="1800" dirty="0">
                <a:latin typeface="Times New Roman" pitchFamily="18" charset="0"/>
                <a:ea typeface="ＭＳ Ｐゴシック" panose="020B0600070205080204" pitchFamily="34" charset="-128"/>
                <a:cs typeface="Times New Roman" pitchFamily="18" charset="0"/>
              </a:rPr>
              <a:t> </a:t>
            </a:r>
            <a:r>
              <a:rPr altLang="cs-CZ" sz="2400" dirty="0">
                <a:latin typeface="Times New Roman" pitchFamily="18" charset="0"/>
                <a:ea typeface="ＭＳ Ｐゴシック" panose="020B0600070205080204" pitchFamily="34" charset="-128"/>
                <a:cs typeface="Times New Roman" pitchFamily="18" charset="0"/>
              </a:rPr>
              <a:t/>
            </a:r>
            <a:br>
              <a:rPr altLang="cs-CZ" sz="2400" dirty="0">
                <a:latin typeface="Times New Roman" pitchFamily="18" charset="0"/>
                <a:ea typeface="ＭＳ Ｐゴシック" panose="020B0600070205080204" pitchFamily="34" charset="-128"/>
                <a:cs typeface="Times New Roman" pitchFamily="18" charset="0"/>
              </a:rPr>
            </a:br>
            <a:r>
              <a:rPr altLang="cs-CZ" sz="2400" dirty="0">
                <a:latin typeface="Times New Roman" pitchFamily="18" charset="0"/>
                <a:ea typeface="ＭＳ Ｐゴシック" panose="020B0600070205080204" pitchFamily="34" charset="-128"/>
                <a:cs typeface="Times New Roman" pitchFamily="18" charset="0"/>
              </a:rPr>
              <a:t>- </a:t>
            </a:r>
            <a:r>
              <a:rPr lang="pl-PL" altLang="cs-CZ" sz="2400" dirty="0" smtClean="0">
                <a:latin typeface="Times New Roman" pitchFamily="18" charset="0"/>
                <a:ea typeface="ＭＳ Ｐゴシック" panose="020B0600070205080204" pitchFamily="34" charset="-128"/>
                <a:cs typeface="Times New Roman" pitchFamily="18" charset="0"/>
              </a:rPr>
              <a:t>Limit imisji </a:t>
            </a:r>
            <a:r>
              <a:rPr altLang="cs-CZ" sz="2400" dirty="0" smtClean="0">
                <a:latin typeface="Times New Roman" pitchFamily="18" charset="0"/>
                <a:ea typeface="ＭＳ Ｐゴシック" panose="020B0600070205080204" pitchFamily="34" charset="-128"/>
                <a:cs typeface="Times New Roman" pitchFamily="18" charset="0"/>
              </a:rPr>
              <a:t>1 </a:t>
            </a:r>
            <a:r>
              <a:rPr altLang="cs-CZ" sz="2400" dirty="0" err="1">
                <a:latin typeface="Times New Roman" pitchFamily="18" charset="0"/>
                <a:ea typeface="ＭＳ Ｐゴシック" panose="020B0600070205080204" pitchFamily="34" charset="-128"/>
                <a:cs typeface="Times New Roman" pitchFamily="18" charset="0"/>
              </a:rPr>
              <a:t>ng</a:t>
            </a:r>
            <a:r>
              <a:rPr altLang="cs-CZ" sz="2400" dirty="0">
                <a:latin typeface="Times New Roman" pitchFamily="18" charset="0"/>
                <a:ea typeface="ＭＳ Ｐゴシック" panose="020B0600070205080204" pitchFamily="34" charset="-128"/>
                <a:cs typeface="Times New Roman" pitchFamily="18" charset="0"/>
              </a:rPr>
              <a:t>/m</a:t>
            </a:r>
            <a:r>
              <a:rPr altLang="cs-CZ" sz="2400" baseline="30000" dirty="0">
                <a:latin typeface="Times New Roman" pitchFamily="18" charset="0"/>
                <a:ea typeface="ＭＳ Ｐゴシック" panose="020B0600070205080204" pitchFamily="34" charset="-128"/>
                <a:cs typeface="Times New Roman" pitchFamily="18" charset="0"/>
              </a:rPr>
              <a:t>3</a:t>
            </a:r>
            <a:r>
              <a:rPr altLang="cs-CZ" sz="2400" dirty="0">
                <a:latin typeface="Times New Roman" pitchFamily="18" charset="0"/>
                <a:ea typeface="ＭＳ Ｐゴシック" panose="020B0600070205080204" pitchFamily="34" charset="-128"/>
                <a:cs typeface="Times New Roman" pitchFamily="18" charset="0"/>
              </a:rPr>
              <a:t> = </a:t>
            </a:r>
            <a:r>
              <a:rPr lang="pl-PL" altLang="cs-CZ" sz="2400" dirty="0" smtClean="0">
                <a:latin typeface="Times New Roman" pitchFamily="18" charset="0"/>
                <a:ea typeface="ＭＳ Ｐゴシック" panose="020B0600070205080204" pitchFamily="34" charset="-128"/>
                <a:cs typeface="Times New Roman" pitchFamily="18" charset="0"/>
              </a:rPr>
              <a:t>współczynnik ryzyka </a:t>
            </a:r>
            <a:r>
              <a:rPr altLang="cs-CZ" sz="2400" dirty="0" smtClean="0">
                <a:latin typeface="Times New Roman" pitchFamily="18" charset="0"/>
                <a:ea typeface="ＭＳ Ｐゴシック" panose="020B0600070205080204" pitchFamily="34" charset="-128"/>
                <a:cs typeface="Times New Roman" pitchFamily="18" charset="0"/>
              </a:rPr>
              <a:t>2,2x10</a:t>
            </a:r>
            <a:r>
              <a:rPr altLang="cs-CZ" sz="2400" baseline="30000" dirty="0" smtClean="0">
                <a:latin typeface="Times New Roman" pitchFamily="18" charset="0"/>
                <a:ea typeface="ＭＳ Ｐゴシック" panose="020B0600070205080204" pitchFamily="34" charset="-128"/>
                <a:cs typeface="Times New Roman" pitchFamily="18" charset="0"/>
              </a:rPr>
              <a:t>-5</a:t>
            </a:r>
            <a:endParaRPr lang="pl-PL" altLang="cs-CZ" sz="2400" baseline="30000" dirty="0" smtClean="0">
              <a:latin typeface="Times New Roman" pitchFamily="18" charset="0"/>
              <a:ea typeface="ＭＳ Ｐゴシック" panose="020B0600070205080204" pitchFamily="34" charset="-128"/>
              <a:cs typeface="Times New Roman" pitchFamily="18" charset="0"/>
            </a:endParaRPr>
          </a:p>
          <a:p>
            <a:pPr>
              <a:spcBef>
                <a:spcPct val="0"/>
              </a:spcBef>
            </a:pPr>
            <a:endParaRPr lang="pl-PL" altLang="cs-CZ" sz="2400" baseline="30000" dirty="0" smtClean="0">
              <a:latin typeface="Times New Roman" pitchFamily="18" charset="0"/>
              <a:ea typeface="ＭＳ Ｐゴシック" panose="020B0600070205080204" pitchFamily="34" charset="-128"/>
              <a:cs typeface="Times New Roman" pitchFamily="18" charset="0"/>
            </a:endParaRPr>
          </a:p>
          <a:p>
            <a:pPr>
              <a:spcBef>
                <a:spcPct val="0"/>
              </a:spcBef>
            </a:pPr>
            <a:endParaRPr altLang="cs-CZ" sz="2400" baseline="30000" dirty="0">
              <a:latin typeface="Times New Roman" pitchFamily="18" charset="0"/>
              <a:ea typeface="ＭＳ Ｐゴシック" panose="020B0600070205080204" pitchFamily="34" charset="-128"/>
              <a:cs typeface="Times New Roman" pitchFamily="18" charset="0"/>
            </a:endParaRPr>
          </a:p>
          <a:p>
            <a:pPr>
              <a:spcBef>
                <a:spcPct val="0"/>
              </a:spcBef>
            </a:pPr>
            <a:r>
              <a:rPr altLang="cs-CZ" sz="2400" baseline="30000" dirty="0">
                <a:latin typeface="Times New Roman" pitchFamily="18" charset="0"/>
                <a:ea typeface="ＭＳ Ｐゴシック" panose="020B0600070205080204" pitchFamily="34" charset="-128"/>
                <a:cs typeface="Times New Roman" pitchFamily="18" charset="0"/>
              </a:rPr>
              <a:t>         </a:t>
            </a:r>
            <a:r>
              <a:rPr lang="cs-CZ" altLang="cs-CZ" sz="2400" baseline="30000" dirty="0" err="1" smtClean="0">
                <a:latin typeface="Times New Roman" pitchFamily="18" charset="0"/>
                <a:ea typeface="ＭＳ Ｐゴシック" panose="020B0600070205080204" pitchFamily="34" charset="-128"/>
                <a:cs typeface="Times New Roman" pitchFamily="18" charset="0"/>
              </a:rPr>
              <a:t>Ogólnie</a:t>
            </a:r>
            <a:r>
              <a:rPr lang="cs-CZ" altLang="cs-CZ" sz="2400" baseline="30000" dirty="0" smtClean="0">
                <a:latin typeface="Times New Roman" pitchFamily="18" charset="0"/>
                <a:ea typeface="ＭＳ Ｐゴシック" panose="020B0600070205080204" pitchFamily="34" charset="-128"/>
                <a:cs typeface="Times New Roman" pitchFamily="18" charset="0"/>
              </a:rPr>
              <a:t> </a:t>
            </a:r>
            <a:r>
              <a:rPr lang="cs-CZ" altLang="cs-CZ" sz="2400" baseline="30000" dirty="0" err="1" smtClean="0">
                <a:latin typeface="Times New Roman" pitchFamily="18" charset="0"/>
                <a:ea typeface="ＭＳ Ｐゴシック" panose="020B0600070205080204" pitchFamily="34" charset="-128"/>
                <a:cs typeface="Times New Roman" pitchFamily="18" charset="0"/>
              </a:rPr>
              <a:t>akceptowalna</a:t>
            </a:r>
            <a:r>
              <a:rPr lang="cs-CZ" altLang="cs-CZ" sz="2400" baseline="30000" dirty="0" smtClean="0">
                <a:latin typeface="Times New Roman" pitchFamily="18" charset="0"/>
                <a:ea typeface="ＭＳ Ｐゴシック" panose="020B0600070205080204" pitchFamily="34" charset="-128"/>
                <a:cs typeface="Times New Roman" pitchFamily="18" charset="0"/>
              </a:rPr>
              <a:t> </a:t>
            </a:r>
            <a:r>
              <a:rPr lang="cs-CZ" altLang="cs-CZ" sz="2400" baseline="30000" dirty="0" err="1" smtClean="0">
                <a:latin typeface="Times New Roman" pitchFamily="18" charset="0"/>
                <a:ea typeface="ＭＳ Ｐゴシック" panose="020B0600070205080204" pitchFamily="34" charset="-128"/>
                <a:cs typeface="Times New Roman" pitchFamily="18" charset="0"/>
              </a:rPr>
              <a:t>wartość</a:t>
            </a:r>
            <a:r>
              <a:rPr lang="cs-CZ" altLang="cs-CZ" sz="2400" baseline="30000" dirty="0" smtClean="0">
                <a:latin typeface="Times New Roman" pitchFamily="18" charset="0"/>
                <a:ea typeface="ＭＳ Ｐゴシック" panose="020B0600070205080204" pitchFamily="34" charset="-128"/>
                <a:cs typeface="Times New Roman" pitchFamily="18" charset="0"/>
              </a:rPr>
              <a:t> </a:t>
            </a:r>
            <a:r>
              <a:rPr lang="cs-CZ" altLang="cs-CZ" sz="2400" baseline="30000" dirty="0" err="1" smtClean="0">
                <a:latin typeface="Times New Roman" pitchFamily="18" charset="0"/>
                <a:ea typeface="ＭＳ Ｐゴシック" panose="020B0600070205080204" pitchFamily="34" charset="-128"/>
                <a:cs typeface="Times New Roman" pitchFamily="18" charset="0"/>
              </a:rPr>
              <a:t>ryzyka</a:t>
            </a:r>
            <a:r>
              <a:rPr lang="cs-CZ" altLang="cs-CZ" sz="2400" baseline="30000" dirty="0" smtClean="0">
                <a:latin typeface="Times New Roman" pitchFamily="18" charset="0"/>
                <a:ea typeface="ＭＳ Ｐゴシック" panose="020B0600070205080204" pitchFamily="34" charset="-128"/>
                <a:cs typeface="Times New Roman" pitchFamily="18" charset="0"/>
              </a:rPr>
              <a:t> </a:t>
            </a:r>
            <a:r>
              <a:rPr altLang="cs-CZ" sz="2400" baseline="30000" dirty="0" smtClean="0">
                <a:latin typeface="Times New Roman" pitchFamily="18" charset="0"/>
                <a:ea typeface="ＭＳ Ｐゴシック" panose="020B0600070205080204" pitchFamily="34" charset="-128"/>
                <a:cs typeface="Times New Roman" pitchFamily="18" charset="0"/>
              </a:rPr>
              <a:t>1x10-6</a:t>
            </a:r>
            <a:endParaRPr altLang="cs-CZ" sz="2400" baseline="30000" dirty="0">
              <a:latin typeface="Times New Roman" pitchFamily="18" charset="0"/>
              <a:ea typeface="ＭＳ Ｐゴシック" panose="020B0600070205080204" pitchFamily="34" charset="-128"/>
              <a:cs typeface="Times New Roman" pitchFamily="18" charset="0"/>
            </a:endParaRPr>
          </a:p>
          <a:p>
            <a:endParaRPr altLang="cs-CZ" sz="2000" dirty="0">
              <a:ea typeface="ＭＳ Ｐゴシック" panose="020B0600070205080204" pitchFamily="34" charset="-128"/>
            </a:endParaRPr>
          </a:p>
        </p:txBody>
      </p:sp>
      <p:sp>
        <p:nvSpPr>
          <p:cNvPr id="72706" name="Obdélník 4">
            <a:extLst>
              <a:ext uri="{FF2B5EF4-FFF2-40B4-BE49-F238E27FC236}">
                <a16:creationId xmlns="" xmlns:a16="http://schemas.microsoft.com/office/drawing/2014/main" id="{24CB7B23-305E-5748-8CFA-28721728B563}"/>
              </a:ext>
            </a:extLst>
          </p:cNvPr>
          <p:cNvSpPr>
            <a:spLocks noChangeArrowheads="1"/>
          </p:cNvSpPr>
          <p:nvPr/>
        </p:nvSpPr>
        <p:spPr bwMode="auto">
          <a:xfrm>
            <a:off x="323850" y="260350"/>
            <a:ext cx="610353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r>
              <a:rPr lang="cs-CZ" altLang="cs-CZ" sz="2800" b="1" dirty="0" smtClean="0">
                <a:latin typeface="Times New Roman" pitchFamily="18" charset="0"/>
                <a:cs typeface="Times New Roman" pitchFamily="18" charset="0"/>
              </a:rPr>
              <a:t> </a:t>
            </a:r>
            <a:r>
              <a:rPr lang="cs-CZ" altLang="ja-JP" sz="2800" b="1" dirty="0" smtClean="0">
                <a:latin typeface="Times New Roman" pitchFamily="18" charset="0"/>
                <a:cs typeface="Times New Roman" pitchFamily="18" charset="0"/>
              </a:rPr>
              <a:t>- </a:t>
            </a:r>
            <a:r>
              <a:rPr lang="cs-CZ" altLang="ja-JP" sz="2800" b="1" dirty="0">
                <a:latin typeface="Times New Roman" pitchFamily="18" charset="0"/>
                <a:cs typeface="Times New Roman" pitchFamily="18" charset="0"/>
              </a:rPr>
              <a:t>PAU</a:t>
            </a:r>
            <a:endParaRPr lang="cs-CZ" altLang="cs-CZ" sz="2800" b="1" dirty="0">
              <a:latin typeface="Times New Roman" pitchFamily="18" charset="0"/>
              <a:cs typeface="Times New Roman" pitchFamily="18" charset="0"/>
            </a:endParaRPr>
          </a:p>
        </p:txBody>
      </p:sp>
      <p:pic>
        <p:nvPicPr>
          <p:cNvPr id="72707" name="Picture 6" descr="http://upload.wikimedia.org/wikipedia/commons/thumb/d/d8/Benzopyrene_DNA_adduct_1JDG.png/200px-Benzopyrene_DNA_adduct_1JDG.png">
            <a:extLst>
              <a:ext uri="{FF2B5EF4-FFF2-40B4-BE49-F238E27FC236}">
                <a16:creationId xmlns="" xmlns:a16="http://schemas.microsoft.com/office/drawing/2014/main" id="{F872B312-8C25-DA4B-BB77-10F779FCA41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125" y="3500438"/>
            <a:ext cx="1584325"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Skupina 4">
            <a:extLst>
              <a:ext uri="{FF2B5EF4-FFF2-40B4-BE49-F238E27FC236}">
                <a16:creationId xmlns="" xmlns:a16="http://schemas.microsoft.com/office/drawing/2014/main" id="{B0C479C1-6029-D445-BEA6-D4F5637855A7}"/>
              </a:ext>
            </a:extLst>
          </p:cNvPr>
          <p:cNvGrpSpPr/>
          <p:nvPr/>
        </p:nvGrpSpPr>
        <p:grpSpPr>
          <a:xfrm>
            <a:off x="0" y="6044980"/>
            <a:ext cx="9144000" cy="813020"/>
            <a:chOff x="0" y="6044980"/>
            <a:chExt cx="9144000" cy="813020"/>
          </a:xfrm>
        </p:grpSpPr>
        <p:pic>
          <p:nvPicPr>
            <p:cNvPr id="6" name="Obrázek 5">
              <a:extLst>
                <a:ext uri="{FF2B5EF4-FFF2-40B4-BE49-F238E27FC236}">
                  <a16:creationId xmlns="" xmlns:a16="http://schemas.microsoft.com/office/drawing/2014/main" id="{38E90630-2925-4246-AB73-5B00689AE21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 xmlns:a16="http://schemas.microsoft.com/office/drawing/2014/main" id="{D58B408C-EF7A-404C-89A5-26CC896A8D5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106419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ovéPole 1">
            <a:extLst>
              <a:ext uri="{FF2B5EF4-FFF2-40B4-BE49-F238E27FC236}">
                <a16:creationId xmlns="" xmlns:a16="http://schemas.microsoft.com/office/drawing/2014/main" id="{51824871-985D-B548-A339-606AF8B3C22A}"/>
              </a:ext>
            </a:extLst>
          </p:cNvPr>
          <p:cNvSpPr txBox="1">
            <a:spLocks noChangeArrowheads="1"/>
          </p:cNvSpPr>
          <p:nvPr/>
        </p:nvSpPr>
        <p:spPr bwMode="auto">
          <a:xfrm>
            <a:off x="250825" y="908050"/>
            <a:ext cx="4854575"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err="1" smtClean="0">
                <a:latin typeface="Times New Roman" pitchFamily="18" charset="0"/>
                <a:cs typeface="Times New Roman" pitchFamily="18" charset="0"/>
              </a:rPr>
              <a:t>Dwutlenek</a:t>
            </a:r>
            <a:r>
              <a:rPr lang="cs-CZ" altLang="cs-CZ" sz="1800" b="1" dirty="0" smtClean="0">
                <a:latin typeface="Times New Roman" pitchFamily="18" charset="0"/>
                <a:cs typeface="Times New Roman" pitchFamily="18" charset="0"/>
              </a:rPr>
              <a:t> </a:t>
            </a:r>
            <a:r>
              <a:rPr lang="cs-CZ" altLang="cs-CZ" sz="1800" b="1" dirty="0" err="1" smtClean="0">
                <a:latin typeface="Times New Roman" pitchFamily="18" charset="0"/>
                <a:cs typeface="Times New Roman" pitchFamily="18" charset="0"/>
              </a:rPr>
              <a:t>siarki</a:t>
            </a:r>
            <a:r>
              <a:rPr lang="cs-CZ" altLang="cs-CZ" sz="1800" b="1" dirty="0" smtClean="0">
                <a:latin typeface="Times New Roman" pitchFamily="18" charset="0"/>
                <a:cs typeface="Times New Roman" pitchFamily="18" charset="0"/>
              </a:rPr>
              <a:t> SO2</a:t>
            </a:r>
          </a:p>
          <a:p>
            <a:pPr algn="just" eaLnBrk="1" hangingPunct="1"/>
            <a:r>
              <a:rPr lang="pl-PL" altLang="cs-CZ" sz="1800" dirty="0" smtClean="0">
                <a:latin typeface="Times New Roman" pitchFamily="18" charset="0"/>
                <a:cs typeface="Times New Roman" pitchFamily="18" charset="0"/>
              </a:rPr>
              <a:t>Dwutlenek siarki jest drażniącym gazem, który dostaje się do powietrza podczas spalania węgla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o niskiej jakości. Jest szczególnie drażniący dla górnych dróg oddechowych, występuje kaszel,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w ciężkich przypadkach może powodować obrzęk płuc. Mniejsze stężenia powodują zapalenie oskrzeli, astmę i zapalenie płuc.</a:t>
            </a:r>
            <a:endParaRPr lang="cs-CZ" altLang="cs-CZ" sz="1800" dirty="0">
              <a:latin typeface="Times New Roman" pitchFamily="18" charset="0"/>
              <a:cs typeface="Times New Roman" pitchFamily="18" charset="0"/>
            </a:endParaRPr>
          </a:p>
        </p:txBody>
      </p:sp>
      <p:sp>
        <p:nvSpPr>
          <p:cNvPr id="73730" name="Obdélník 2">
            <a:extLst>
              <a:ext uri="{FF2B5EF4-FFF2-40B4-BE49-F238E27FC236}">
                <a16:creationId xmlns="" xmlns:a16="http://schemas.microsoft.com/office/drawing/2014/main" id="{8F585A01-A5D0-AA4C-B691-9E1A165639FF}"/>
              </a:ext>
            </a:extLst>
          </p:cNvPr>
          <p:cNvSpPr>
            <a:spLocks noChangeArrowheads="1"/>
          </p:cNvSpPr>
          <p:nvPr/>
        </p:nvSpPr>
        <p:spPr bwMode="auto">
          <a:xfrm>
            <a:off x="250825" y="260350"/>
            <a:ext cx="50626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endParaRPr lang="cs-CZ" altLang="cs-CZ" sz="2800" b="1" dirty="0"/>
          </a:p>
        </p:txBody>
      </p:sp>
      <p:pic>
        <p:nvPicPr>
          <p:cNvPr id="73731" name="Picture 4" descr="http://chemie-kvarta.wz.cz/obrazky/kysely-dest/kysely-dest9.jpg">
            <a:extLst>
              <a:ext uri="{FF2B5EF4-FFF2-40B4-BE49-F238E27FC236}">
                <a16:creationId xmlns="" xmlns:a16="http://schemas.microsoft.com/office/drawing/2014/main" id="{C8E0FD80-39F4-E340-8438-7B37A950456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263" y="765175"/>
            <a:ext cx="3616325" cy="2427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2" name="TextovéPole 4">
            <a:extLst>
              <a:ext uri="{FF2B5EF4-FFF2-40B4-BE49-F238E27FC236}">
                <a16:creationId xmlns="" xmlns:a16="http://schemas.microsoft.com/office/drawing/2014/main" id="{09D945EA-F0F8-DB4C-853E-523925EFC6EB}"/>
              </a:ext>
            </a:extLst>
          </p:cNvPr>
          <p:cNvSpPr txBox="1">
            <a:spLocks noChangeArrowheads="1"/>
          </p:cNvSpPr>
          <p:nvPr/>
        </p:nvSpPr>
        <p:spPr bwMode="auto">
          <a:xfrm>
            <a:off x="250825" y="3199810"/>
            <a:ext cx="8424863"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pl-PL" altLang="cs-CZ" sz="1800" dirty="0" smtClean="0">
                <a:latin typeface="Times New Roman" pitchFamily="18" charset="0"/>
                <a:cs typeface="Times New Roman" pitchFamily="18" charset="0"/>
              </a:rPr>
              <a:t>Stała ekspozycja na dwutlenek siarki niekorzystnie wpływa na hematopoezę, powoduje rozedmę płuc, uszkadza mięsień sercowy, źle wpływa na cykl menstruacyjny. Dwutlenek siarki jest bardzo toksyczny dla roślin, ponieważ reaguje z chlorofilem i w ten sposób zakłóca fotosyntezę. Maksymalne dopuszczalne stężenia dwutlenku siarki w powietrzu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w okresie 24 godzin wynoszą 0,15 μg / m3, a w krótkim okresie 0,5 μg / m3.</a:t>
            </a:r>
          </a:p>
          <a:p>
            <a:pPr algn="just" eaLnBrk="1" hangingPunct="1"/>
            <a:endParaRPr lang="cs-CZ" altLang="cs-CZ" sz="1800" b="1" dirty="0">
              <a:latin typeface="Times New Roman" pitchFamily="18" charset="0"/>
              <a:cs typeface="Times New Roman" pitchFamily="18" charset="0"/>
            </a:endParaRPr>
          </a:p>
          <a:p>
            <a:pPr algn="just" eaLnBrk="1" hangingPunct="1"/>
            <a:r>
              <a:rPr lang="cs-CZ" altLang="cs-CZ" sz="1800" b="1" dirty="0" err="1" smtClean="0">
                <a:latin typeface="Times New Roman" pitchFamily="18" charset="0"/>
                <a:cs typeface="Times New Roman" pitchFamily="18" charset="0"/>
              </a:rPr>
              <a:t>Tritlenek</a:t>
            </a:r>
            <a:r>
              <a:rPr lang="cs-CZ" altLang="cs-CZ" sz="1800" b="1" dirty="0" smtClean="0">
                <a:latin typeface="Times New Roman" pitchFamily="18" charset="0"/>
                <a:cs typeface="Times New Roman" pitchFamily="18" charset="0"/>
              </a:rPr>
              <a:t> </a:t>
            </a:r>
            <a:r>
              <a:rPr lang="cs-CZ" altLang="cs-CZ" sz="1800" b="1" dirty="0" err="1" smtClean="0">
                <a:latin typeface="Times New Roman" pitchFamily="18" charset="0"/>
                <a:cs typeface="Times New Roman" pitchFamily="18" charset="0"/>
              </a:rPr>
              <a:t>siarki</a:t>
            </a:r>
            <a:r>
              <a:rPr lang="cs-CZ" altLang="cs-CZ" sz="1800" b="1" dirty="0" smtClean="0">
                <a:latin typeface="Times New Roman" pitchFamily="18" charset="0"/>
                <a:cs typeface="Times New Roman" pitchFamily="18" charset="0"/>
              </a:rPr>
              <a:t> SO</a:t>
            </a:r>
            <a:r>
              <a:rPr lang="cs-CZ" altLang="cs-CZ" sz="1800" b="1" baseline="-25000" dirty="0" smtClean="0">
                <a:latin typeface="Times New Roman" pitchFamily="18" charset="0"/>
                <a:cs typeface="Times New Roman" pitchFamily="18" charset="0"/>
              </a:rPr>
              <a:t>3</a:t>
            </a:r>
            <a:endParaRPr lang="pl-PL" altLang="cs-CZ" sz="1800" dirty="0" smtClean="0">
              <a:latin typeface="Times New Roman" pitchFamily="18" charset="0"/>
              <a:cs typeface="Times New Roman" pitchFamily="18" charset="0"/>
            </a:endParaRPr>
          </a:p>
          <a:p>
            <a:pPr algn="just" eaLnBrk="1" hangingPunct="1"/>
            <a:r>
              <a:rPr lang="pl-PL" altLang="cs-CZ" sz="1800" dirty="0" smtClean="0">
                <a:latin typeface="Times New Roman" pitchFamily="18" charset="0"/>
                <a:cs typeface="Times New Roman" pitchFamily="18" charset="0"/>
              </a:rPr>
              <a:t>Tritlenek siarki ma silniejsze działanie drażniące niż dwutlenek siarki. Powstaje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w atmosferze poprzez utlenianie dwutlenku siarki z udziałem cząsteczek stałych.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W wilgotnym powietrzu tworzy mgłę kwasu siarkowego, która wyżera drogi oddechowe.</a:t>
            </a:r>
            <a:endParaRPr lang="cs-CZ" altLang="cs-CZ" sz="1800" dirty="0">
              <a:latin typeface="Times New Roman" pitchFamily="18" charset="0"/>
              <a:cs typeface="Times New Roman" pitchFamily="18" charset="0"/>
            </a:endParaRPr>
          </a:p>
          <a:p>
            <a:pPr eaLnBrk="1" hangingPunct="1"/>
            <a:endParaRPr lang="cs-CZ" altLang="cs-CZ" sz="1600" dirty="0"/>
          </a:p>
        </p:txBody>
      </p:sp>
      <p:sp>
        <p:nvSpPr>
          <p:cNvPr id="2" name="TextovéPole 1">
            <a:extLst>
              <a:ext uri="{FF2B5EF4-FFF2-40B4-BE49-F238E27FC236}">
                <a16:creationId xmlns="" xmlns:a16="http://schemas.microsoft.com/office/drawing/2014/main" id="{611B8534-C892-074A-B7AA-3D69F2930D0F}"/>
              </a:ext>
            </a:extLst>
          </p:cNvPr>
          <p:cNvSpPr txBox="1"/>
          <p:nvPr/>
        </p:nvSpPr>
        <p:spPr>
          <a:xfrm>
            <a:off x="127591" y="6772940"/>
            <a:ext cx="0" cy="0"/>
          </a:xfrm>
          <a:prstGeom prst="rect">
            <a:avLst/>
          </a:prstGeom>
        </p:spPr>
        <p:txBody>
          <a:bodyPr vert="horz" wrap="none" lIns="91440" tIns="45720" rIns="91440" bIns="45720" rtlCol="0" anchor="ctr">
            <a:normAutofit fontScale="2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cs-CZ"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grpSp>
        <p:nvGrpSpPr>
          <p:cNvPr id="7" name="Skupina 6">
            <a:extLst>
              <a:ext uri="{FF2B5EF4-FFF2-40B4-BE49-F238E27FC236}">
                <a16:creationId xmlns="" xmlns:a16="http://schemas.microsoft.com/office/drawing/2014/main" id="{4C5DC71A-BB09-1841-9434-354324DF1047}"/>
              </a:ext>
            </a:extLst>
          </p:cNvPr>
          <p:cNvGrpSpPr/>
          <p:nvPr/>
        </p:nvGrpSpPr>
        <p:grpSpPr>
          <a:xfrm>
            <a:off x="0" y="6044980"/>
            <a:ext cx="9144000" cy="813020"/>
            <a:chOff x="0" y="6044980"/>
            <a:chExt cx="9144000" cy="813020"/>
          </a:xfrm>
        </p:grpSpPr>
        <p:pic>
          <p:nvPicPr>
            <p:cNvPr id="8" name="Obrázek 7">
              <a:extLst>
                <a:ext uri="{FF2B5EF4-FFF2-40B4-BE49-F238E27FC236}">
                  <a16:creationId xmlns="" xmlns:a16="http://schemas.microsoft.com/office/drawing/2014/main" id="{AED32779-FA6B-E24C-BB8F-00B7D5D76E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9" name="Obrázek 8">
              <a:extLst>
                <a:ext uri="{FF2B5EF4-FFF2-40B4-BE49-F238E27FC236}">
                  <a16:creationId xmlns="" xmlns:a16="http://schemas.microsoft.com/office/drawing/2014/main" id="{57934167-3B8F-4747-85E1-DF6F18A1C85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401863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ovéPole 1">
            <a:extLst>
              <a:ext uri="{FF2B5EF4-FFF2-40B4-BE49-F238E27FC236}">
                <a16:creationId xmlns="" xmlns:a16="http://schemas.microsoft.com/office/drawing/2014/main" id="{3DBFB832-5E8D-4E4F-82AB-F76ED179054F}"/>
              </a:ext>
            </a:extLst>
          </p:cNvPr>
          <p:cNvSpPr txBox="1">
            <a:spLocks noChangeArrowheads="1"/>
          </p:cNvSpPr>
          <p:nvPr/>
        </p:nvSpPr>
        <p:spPr bwMode="auto">
          <a:xfrm>
            <a:off x="468313" y="981075"/>
            <a:ext cx="8280400"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err="1" smtClean="0">
                <a:latin typeface="Times New Roman" pitchFamily="18" charset="0"/>
                <a:cs typeface="Times New Roman" pitchFamily="18" charset="0"/>
              </a:rPr>
              <a:t>Tlenek</a:t>
            </a:r>
            <a:r>
              <a:rPr lang="cs-CZ" altLang="cs-CZ" sz="1800" b="1" dirty="0" smtClean="0">
                <a:latin typeface="Times New Roman" pitchFamily="18" charset="0"/>
                <a:cs typeface="Times New Roman" pitchFamily="18" charset="0"/>
              </a:rPr>
              <a:t> </a:t>
            </a:r>
            <a:r>
              <a:rPr lang="cs-CZ" altLang="cs-CZ" sz="1800" b="1" dirty="0" err="1" smtClean="0">
                <a:latin typeface="Times New Roman" pitchFamily="18" charset="0"/>
                <a:cs typeface="Times New Roman" pitchFamily="18" charset="0"/>
              </a:rPr>
              <a:t>azotu</a:t>
            </a:r>
            <a:r>
              <a:rPr lang="cs-CZ" altLang="cs-CZ" sz="1800" b="1" dirty="0" smtClean="0">
                <a:latin typeface="Times New Roman" pitchFamily="18" charset="0"/>
                <a:cs typeface="Times New Roman" pitchFamily="18" charset="0"/>
              </a:rPr>
              <a:t> NO</a:t>
            </a:r>
            <a:endParaRPr lang="cs-CZ" altLang="cs-CZ" sz="1800" b="1" dirty="0">
              <a:latin typeface="Times New Roman" pitchFamily="18" charset="0"/>
              <a:cs typeface="Times New Roman" pitchFamily="18" charset="0"/>
            </a:endParaRPr>
          </a:p>
          <a:p>
            <a:pPr eaLnBrk="1" hangingPunct="1"/>
            <a:r>
              <a:rPr lang="pl-PL" altLang="cs-CZ" sz="1800" dirty="0" smtClean="0">
                <a:latin typeface="Times New Roman" pitchFamily="18" charset="0"/>
                <a:cs typeface="Times New Roman" pitchFamily="18" charset="0"/>
              </a:rPr>
              <a:t>Tlenek azotu silnie drażni drogi oddechowe, powoduje sinicę, a hemoglobinę zmienia na  utlenioną methemoglobinę. Tlenek azotu  spełnia również w naszym ciele funkcję prostego hormonu gazowego, który powoduje rozszerzenie naczyń. Tlenek azotu łatwo utlenia się w powietrzu i dlatego najczęściej występuje w mieszaninie z dwutlenkiem azotu, takim jak gazy azotowe </a:t>
            </a:r>
            <a:r>
              <a:rPr lang="cs-CZ" altLang="cs-CZ" sz="1800" dirty="0" err="1" smtClean="0">
                <a:latin typeface="Times New Roman" pitchFamily="18" charset="0"/>
                <a:cs typeface="Times New Roman" pitchFamily="18" charset="0"/>
              </a:rPr>
              <a:t>NO</a:t>
            </a:r>
            <a:r>
              <a:rPr lang="cs-CZ" altLang="cs-CZ" sz="1800" baseline="-25000" dirty="0" err="1" smtClean="0">
                <a:latin typeface="Times New Roman" pitchFamily="18" charset="0"/>
                <a:cs typeface="Times New Roman" pitchFamily="18" charset="0"/>
              </a:rPr>
              <a:t>x</a:t>
            </a:r>
            <a:r>
              <a:rPr lang="pl-PL" altLang="cs-CZ" sz="1800" dirty="0" smtClean="0">
                <a:latin typeface="Times New Roman" pitchFamily="18" charset="0"/>
                <a:cs typeface="Times New Roman" pitchFamily="18" charset="0"/>
              </a:rPr>
              <a:t>. Maksymalne dopuszczalne stężenie gazów azotowych w powietrzu wynosi 0,1 mg/m3 w ciągu 24 godzin.</a:t>
            </a:r>
            <a:endParaRPr lang="cs-CZ" altLang="cs-CZ" sz="1800" dirty="0">
              <a:latin typeface="Times New Roman" pitchFamily="18" charset="0"/>
              <a:cs typeface="Times New Roman" pitchFamily="18" charset="0"/>
            </a:endParaRPr>
          </a:p>
          <a:p>
            <a:pPr eaLnBrk="1" hangingPunct="1"/>
            <a:endParaRPr lang="cs-CZ" altLang="cs-CZ" sz="1800" b="1" dirty="0">
              <a:latin typeface="Times New Roman" pitchFamily="18" charset="0"/>
              <a:cs typeface="Times New Roman" pitchFamily="18" charset="0"/>
            </a:endParaRPr>
          </a:p>
          <a:p>
            <a:pPr eaLnBrk="1" hangingPunct="1"/>
            <a:r>
              <a:rPr lang="cs-CZ" altLang="cs-CZ" sz="1800" b="1" dirty="0" err="1" smtClean="0">
                <a:latin typeface="Times New Roman" pitchFamily="18" charset="0"/>
                <a:cs typeface="Times New Roman" pitchFamily="18" charset="0"/>
              </a:rPr>
              <a:t>Dwutlenek</a:t>
            </a:r>
            <a:r>
              <a:rPr lang="cs-CZ" altLang="cs-CZ" sz="1800" b="1" dirty="0" smtClean="0">
                <a:latin typeface="Times New Roman" pitchFamily="18" charset="0"/>
                <a:cs typeface="Times New Roman" pitchFamily="18" charset="0"/>
              </a:rPr>
              <a:t> </a:t>
            </a:r>
            <a:r>
              <a:rPr lang="cs-CZ" altLang="cs-CZ" sz="1800" b="1" dirty="0" err="1" smtClean="0">
                <a:latin typeface="Times New Roman" pitchFamily="18" charset="0"/>
                <a:cs typeface="Times New Roman" pitchFamily="18" charset="0"/>
              </a:rPr>
              <a:t>azotu</a:t>
            </a:r>
            <a:r>
              <a:rPr lang="cs-CZ" altLang="cs-CZ" sz="1800" b="1" dirty="0" smtClean="0">
                <a:latin typeface="Times New Roman" pitchFamily="18" charset="0"/>
                <a:cs typeface="Times New Roman" pitchFamily="18" charset="0"/>
              </a:rPr>
              <a:t> NO</a:t>
            </a:r>
            <a:r>
              <a:rPr lang="cs-CZ" altLang="cs-CZ" sz="1800" b="1" baseline="-25000" dirty="0" smtClean="0">
                <a:latin typeface="Times New Roman" pitchFamily="18" charset="0"/>
                <a:cs typeface="Times New Roman" pitchFamily="18" charset="0"/>
              </a:rPr>
              <a:t>2</a:t>
            </a:r>
            <a:endParaRPr lang="cs-CZ" altLang="cs-CZ" sz="1800" b="1" dirty="0">
              <a:latin typeface="Times New Roman" pitchFamily="18" charset="0"/>
              <a:cs typeface="Times New Roman" pitchFamily="18" charset="0"/>
            </a:endParaRPr>
          </a:p>
          <a:p>
            <a:pPr algn="just" eaLnBrk="1" hangingPunct="1"/>
            <a:r>
              <a:rPr lang="pl-PL" altLang="cs-CZ" sz="1800" dirty="0" smtClean="0">
                <a:latin typeface="Times New Roman" pitchFamily="18" charset="0"/>
                <a:cs typeface="Times New Roman" pitchFamily="18" charset="0"/>
              </a:rPr>
              <a:t>Dwutlenek azotu można łatwo wykryć węchem dzięki typowemu nieprzyjemnemu zapachowi. Już w bardzo niskich stężeniach drażni drogi oddechowe. Ostre zatrucie objawia się uporczywym kaszlem, może powodować obrzęk płuc lub inne uszkodzenie płuc. Methemoglobina pojawia się we krwi, co objawia się sinicą. W cięższych przypadkach prowadzi do szoku, drgawek, zatrzymania oddechu i śmierci. Gazy azotowe są podejrzewane o działanie rakotwórcze. Monitoruje się ich występowanie w powietrzu. Niszczą rośliny, uczestniczą w powstawaniu smogu i niszczą warstwę ozonową.</a:t>
            </a:r>
            <a:endParaRPr lang="cs-CZ" altLang="cs-CZ" sz="1800" dirty="0">
              <a:latin typeface="Times New Roman" pitchFamily="18" charset="0"/>
              <a:cs typeface="Times New Roman" pitchFamily="18" charset="0"/>
            </a:endParaRPr>
          </a:p>
          <a:p>
            <a:pPr eaLnBrk="1" hangingPunct="1"/>
            <a:endParaRPr lang="cs-CZ" altLang="cs-CZ" sz="1800" dirty="0"/>
          </a:p>
        </p:txBody>
      </p:sp>
      <p:sp>
        <p:nvSpPr>
          <p:cNvPr id="74754" name="Obdélník 2">
            <a:extLst>
              <a:ext uri="{FF2B5EF4-FFF2-40B4-BE49-F238E27FC236}">
                <a16:creationId xmlns="" xmlns:a16="http://schemas.microsoft.com/office/drawing/2014/main" id="{7E3F3F58-9038-A34D-94D1-E516D7535351}"/>
              </a:ext>
            </a:extLst>
          </p:cNvPr>
          <p:cNvSpPr>
            <a:spLocks noChangeArrowheads="1"/>
          </p:cNvSpPr>
          <p:nvPr/>
        </p:nvSpPr>
        <p:spPr bwMode="auto">
          <a:xfrm>
            <a:off x="468313" y="260350"/>
            <a:ext cx="50626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endParaRPr lang="cs-CZ" altLang="cs-CZ" sz="2800" b="1" dirty="0">
              <a:latin typeface="Times New Roman" pitchFamily="18" charset="0"/>
              <a:cs typeface="Times New Roman" pitchFamily="18" charset="0"/>
            </a:endParaRPr>
          </a:p>
        </p:txBody>
      </p:sp>
      <p:grpSp>
        <p:nvGrpSpPr>
          <p:cNvPr id="4" name="Skupina 3">
            <a:extLst>
              <a:ext uri="{FF2B5EF4-FFF2-40B4-BE49-F238E27FC236}">
                <a16:creationId xmlns="" xmlns:a16="http://schemas.microsoft.com/office/drawing/2014/main" id="{704FF386-CB30-FD41-95C6-2C2A6A0A71D9}"/>
              </a:ext>
            </a:extLst>
          </p:cNvPr>
          <p:cNvGrpSpPr/>
          <p:nvPr/>
        </p:nvGrpSpPr>
        <p:grpSpPr>
          <a:xfrm>
            <a:off x="0" y="6044980"/>
            <a:ext cx="9144000" cy="813020"/>
            <a:chOff x="0" y="6044980"/>
            <a:chExt cx="9144000" cy="813020"/>
          </a:xfrm>
        </p:grpSpPr>
        <p:pic>
          <p:nvPicPr>
            <p:cNvPr id="5" name="Obrázek 4">
              <a:extLst>
                <a:ext uri="{FF2B5EF4-FFF2-40B4-BE49-F238E27FC236}">
                  <a16:creationId xmlns="" xmlns:a16="http://schemas.microsoft.com/office/drawing/2014/main" id="{2B950495-6AAD-D248-A84E-B46556FD11D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6" name="Obrázek 5">
              <a:extLst>
                <a:ext uri="{FF2B5EF4-FFF2-40B4-BE49-F238E27FC236}">
                  <a16:creationId xmlns="" xmlns:a16="http://schemas.microsoft.com/office/drawing/2014/main" id="{7BBA4ED9-270E-314B-9C98-5AEF7072260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274046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ástupný symbol pro obsah 2">
            <a:extLst>
              <a:ext uri="{FF2B5EF4-FFF2-40B4-BE49-F238E27FC236}">
                <a16:creationId xmlns="" xmlns:a16="http://schemas.microsoft.com/office/drawing/2014/main" id="{220FA3AA-8282-B742-9CEE-D55C243C40C5}"/>
              </a:ext>
            </a:extLst>
          </p:cNvPr>
          <p:cNvSpPr>
            <a:spLocks noGrp="1"/>
          </p:cNvSpPr>
          <p:nvPr>
            <p:ph sz="half" idx="1"/>
          </p:nvPr>
        </p:nvSpPr>
        <p:spPr>
          <a:xfrm>
            <a:off x="323850" y="981075"/>
            <a:ext cx="8258175" cy="5626100"/>
          </a:xfrm>
        </p:spPr>
        <p:txBody>
          <a:bodyPr>
            <a:normAutofit/>
          </a:bodyPr>
          <a:lstStyle/>
          <a:p>
            <a:r>
              <a:rPr lang="pl-PL" altLang="cs-CZ" sz="2000" dirty="0" smtClean="0">
                <a:solidFill>
                  <a:schemeClr val="tx1"/>
                </a:solidFill>
                <a:latin typeface="Times New Roman" pitchFamily="18" charset="0"/>
                <a:ea typeface="ＭＳ Ｐゴシック" panose="020B0600070205080204" pitchFamily="34" charset="-128"/>
                <a:cs typeface="Times New Roman" pitchFamily="18" charset="0"/>
              </a:rPr>
              <a:t>Ostre i przewlekłe działanie, zwiększone ryzyko chorób układu oddechowego ze względu na zmniejszoną odporność na infekcje, obniżenie wydolności płuc, głównym efektem </a:t>
            </a:r>
            <a:r>
              <a:rPr lang="cs-CZ" altLang="ja-JP" sz="2000" dirty="0" smtClean="0">
                <a:solidFill>
                  <a:schemeClr val="tx1"/>
                </a:solidFill>
                <a:latin typeface="Times New Roman" pitchFamily="18" charset="0"/>
                <a:cs typeface="Times New Roman" pitchFamily="18" charset="0"/>
              </a:rPr>
              <a:t>NO</a:t>
            </a:r>
            <a:r>
              <a:rPr lang="cs-CZ" altLang="ja-JP" sz="2000" baseline="-25000" dirty="0" smtClean="0">
                <a:solidFill>
                  <a:schemeClr val="tx1"/>
                </a:solidFill>
                <a:latin typeface="Times New Roman" pitchFamily="18" charset="0"/>
                <a:cs typeface="Times New Roman" pitchFamily="18" charset="0"/>
              </a:rPr>
              <a:t>2</a:t>
            </a:r>
            <a:r>
              <a:rPr lang="pl-PL" altLang="cs-CZ" sz="2000" dirty="0" smtClean="0">
                <a:solidFill>
                  <a:schemeClr val="tx1"/>
                </a:solidFill>
                <a:latin typeface="Times New Roman" pitchFamily="18" charset="0"/>
                <a:ea typeface="ＭＳ Ｐゴシック" panose="020B0600070205080204" pitchFamily="34" charset="-128"/>
                <a:cs typeface="Times New Roman" pitchFamily="18" charset="0"/>
              </a:rPr>
              <a:t> jest wzrost reaktywności oddechowej. Działanie </a:t>
            </a:r>
            <a:r>
              <a:rPr lang="cs-CZ" altLang="ja-JP" sz="2000" dirty="0" smtClean="0">
                <a:solidFill>
                  <a:schemeClr val="tx1"/>
                </a:solidFill>
                <a:latin typeface="Times New Roman" pitchFamily="18" charset="0"/>
                <a:cs typeface="Times New Roman" pitchFamily="18" charset="0"/>
              </a:rPr>
              <a:t>NO</a:t>
            </a:r>
            <a:r>
              <a:rPr lang="cs-CZ" altLang="ja-JP" sz="2000" baseline="-25000" dirty="0" smtClean="0">
                <a:solidFill>
                  <a:schemeClr val="tx1"/>
                </a:solidFill>
                <a:latin typeface="Times New Roman" pitchFamily="18" charset="0"/>
                <a:cs typeface="Times New Roman" pitchFamily="18" charset="0"/>
              </a:rPr>
              <a:t>2</a:t>
            </a:r>
            <a:r>
              <a:rPr lang="pl-PL" altLang="cs-CZ" sz="2000" dirty="0" smtClean="0">
                <a:solidFill>
                  <a:schemeClr val="tx1"/>
                </a:solidFill>
                <a:latin typeface="Times New Roman" pitchFamily="18" charset="0"/>
                <a:ea typeface="ＭＳ Ｐゴシック" panose="020B0600070205080204" pitchFamily="34" charset="-128"/>
                <a:cs typeface="Times New Roman" pitchFamily="18" charset="0"/>
              </a:rPr>
              <a:t> jest trudne do odróżnienia od działania innych zanieczyszczeń z którymi normalnie występuje w mieszaninach.</a:t>
            </a:r>
            <a:endParaRPr altLang="cs-CZ" sz="2000" dirty="0">
              <a:solidFill>
                <a:schemeClr val="tx1"/>
              </a:solidFill>
              <a:latin typeface="Times New Roman" pitchFamily="18" charset="0"/>
              <a:ea typeface="ＭＳ Ｐゴシック" panose="020B0600070205080204" pitchFamily="34" charset="-128"/>
              <a:cs typeface="Times New Roman" pitchFamily="18" charset="0"/>
            </a:endParaRPr>
          </a:p>
          <a:p>
            <a:pPr>
              <a:buFont typeface="Arial" panose="020B0604020202020204" pitchFamily="34" charset="0"/>
              <a:buNone/>
            </a:pPr>
            <a:r>
              <a:rPr altLang="cs-CZ" sz="2000" dirty="0">
                <a:solidFill>
                  <a:schemeClr val="tx1"/>
                </a:solidFill>
                <a:latin typeface="Times New Roman" pitchFamily="18" charset="0"/>
                <a:ea typeface="ＭＳ Ｐゴシック" panose="020B0600070205080204" pitchFamily="34" charset="-128"/>
                <a:cs typeface="Times New Roman" pitchFamily="18" charset="0"/>
              </a:rPr>
              <a:t>    </a:t>
            </a:r>
          </a:p>
          <a:p>
            <a:pPr>
              <a:buFont typeface="Arial" panose="020B0604020202020204" pitchFamily="34" charset="0"/>
              <a:buNone/>
            </a:pPr>
            <a:r>
              <a:rPr altLang="cs-CZ" sz="2000" dirty="0">
                <a:solidFill>
                  <a:schemeClr val="tx1"/>
                </a:solidFill>
                <a:latin typeface="Times New Roman" pitchFamily="18" charset="0"/>
                <a:ea typeface="ＭＳ Ｐゴシック" panose="020B0600070205080204" pitchFamily="34" charset="-128"/>
                <a:cs typeface="Times New Roman" pitchFamily="18" charset="0"/>
              </a:rPr>
              <a:t>     - </a:t>
            </a:r>
            <a:r>
              <a:rPr lang="pl-PL" altLang="cs-CZ" sz="2000" dirty="0" smtClean="0">
                <a:solidFill>
                  <a:schemeClr val="tx1"/>
                </a:solidFill>
                <a:latin typeface="Times New Roman" pitchFamily="18" charset="0"/>
                <a:ea typeface="ＭＳ Ｐゴシック" panose="020B0600070205080204" pitchFamily="34" charset="-128"/>
                <a:cs typeface="Times New Roman" pitchFamily="18" charset="0"/>
              </a:rPr>
              <a:t>Zalecane wartości </a:t>
            </a:r>
            <a:r>
              <a:rPr altLang="cs-CZ" sz="2000" dirty="0" smtClean="0">
                <a:solidFill>
                  <a:schemeClr val="tx1"/>
                </a:solidFill>
                <a:latin typeface="Times New Roman" pitchFamily="18" charset="0"/>
                <a:ea typeface="ＭＳ Ｐゴシック" panose="020B0600070205080204" pitchFamily="34" charset="-128"/>
                <a:cs typeface="Times New Roman" pitchFamily="18" charset="0"/>
              </a:rPr>
              <a:t>WHO</a:t>
            </a:r>
            <a:r>
              <a:rPr altLang="cs-CZ" sz="2000" dirty="0">
                <a:solidFill>
                  <a:schemeClr val="tx1"/>
                </a:solidFill>
                <a:latin typeface="Times New Roman" pitchFamily="18" charset="0"/>
                <a:ea typeface="ＭＳ Ｐゴシック" panose="020B0600070205080204" pitchFamily="34" charset="-128"/>
                <a:cs typeface="Times New Roman" pitchFamily="18" charset="0"/>
              </a:rPr>
              <a:t>:</a:t>
            </a:r>
          </a:p>
          <a:p>
            <a:pPr>
              <a:buFont typeface="Arial" panose="020B0604020202020204" pitchFamily="34" charset="0"/>
              <a:buNone/>
            </a:pPr>
            <a:r>
              <a:rPr altLang="cs-CZ" sz="2000" dirty="0">
                <a:solidFill>
                  <a:schemeClr val="tx1"/>
                </a:solidFill>
                <a:latin typeface="Times New Roman" pitchFamily="18" charset="0"/>
                <a:ea typeface="ＭＳ Ｐゴシック" panose="020B0600070205080204" pitchFamily="34" charset="-128"/>
                <a:cs typeface="Times New Roman" pitchFamily="18" charset="0"/>
              </a:rPr>
              <a:t>     </a:t>
            </a:r>
          </a:p>
          <a:p>
            <a:pPr>
              <a:buFont typeface="Arial" panose="020B0604020202020204" pitchFamily="34" charset="0"/>
              <a:buNone/>
            </a:pPr>
            <a:r>
              <a:rPr altLang="cs-CZ" sz="2000" dirty="0">
                <a:solidFill>
                  <a:schemeClr val="tx1"/>
                </a:solidFill>
                <a:latin typeface="Times New Roman" pitchFamily="18" charset="0"/>
                <a:ea typeface="ＭＳ Ｐゴシック" panose="020B0600070205080204" pitchFamily="34" charset="-128"/>
                <a:cs typeface="Times New Roman" pitchFamily="18" charset="0"/>
              </a:rPr>
              <a:t>       </a:t>
            </a:r>
            <a:r>
              <a:rPr lang="en-US" altLang="cs-CZ" sz="2000" dirty="0">
                <a:solidFill>
                  <a:schemeClr val="tx1"/>
                </a:solidFill>
                <a:latin typeface="Times New Roman" pitchFamily="18" charset="0"/>
                <a:ea typeface="ＭＳ Ｐゴシック" panose="020B0600070205080204" pitchFamily="34" charset="-128"/>
                <a:cs typeface="Times New Roman" pitchFamily="18" charset="0"/>
              </a:rPr>
              <a:t>40 </a:t>
            </a:r>
            <a:r>
              <a:rPr lang="en-US" altLang="cs-CZ" sz="2000" dirty="0" err="1">
                <a:solidFill>
                  <a:schemeClr val="tx1"/>
                </a:solidFill>
                <a:latin typeface="Times New Roman" pitchFamily="18" charset="0"/>
                <a:ea typeface="ＭＳ Ｐゴシック" panose="020B0600070205080204" pitchFamily="34" charset="-128"/>
                <a:cs typeface="Times New Roman" pitchFamily="18" charset="0"/>
              </a:rPr>
              <a:t>μg</a:t>
            </a:r>
            <a:r>
              <a:rPr lang="en-US" altLang="cs-CZ" sz="2000" dirty="0">
                <a:solidFill>
                  <a:schemeClr val="tx1"/>
                </a:solidFill>
                <a:latin typeface="Times New Roman" pitchFamily="18" charset="0"/>
                <a:ea typeface="ＭＳ Ｐゴシック" panose="020B0600070205080204" pitchFamily="34" charset="-128"/>
                <a:cs typeface="Times New Roman" pitchFamily="18" charset="0"/>
              </a:rPr>
              <a:t>/m</a:t>
            </a:r>
            <a:r>
              <a:rPr lang="en-US" altLang="cs-CZ" sz="2000" baseline="30000" dirty="0">
                <a:solidFill>
                  <a:schemeClr val="tx1"/>
                </a:solidFill>
                <a:latin typeface="Times New Roman" pitchFamily="18" charset="0"/>
                <a:ea typeface="ＭＳ Ｐゴシック" panose="020B0600070205080204" pitchFamily="34" charset="-128"/>
                <a:cs typeface="Times New Roman" pitchFamily="18" charset="0"/>
              </a:rPr>
              <a:t>3</a:t>
            </a:r>
            <a:r>
              <a:rPr lang="en-US" altLang="cs-CZ" sz="2000" dirty="0">
                <a:solidFill>
                  <a:schemeClr val="tx1"/>
                </a:solidFill>
                <a:latin typeface="Times New Roman" pitchFamily="18" charset="0"/>
                <a:ea typeface="ＭＳ Ｐゴシック" panose="020B0600070205080204" pitchFamily="34" charset="-128"/>
                <a:cs typeface="Times New Roman" pitchFamily="18" charset="0"/>
              </a:rPr>
              <a:t> </a:t>
            </a:r>
            <a:r>
              <a:rPr lang="en-US" altLang="cs-CZ" sz="2000" dirty="0" smtClean="0">
                <a:solidFill>
                  <a:schemeClr val="tx1"/>
                </a:solidFill>
                <a:latin typeface="Times New Roman" pitchFamily="18" charset="0"/>
                <a:ea typeface="ＭＳ Ｐゴシック" panose="020B0600070205080204" pitchFamily="34" charset="-128"/>
                <a:cs typeface="Times New Roman" pitchFamily="18" charset="0"/>
              </a:rPr>
              <a:t>(</a:t>
            </a:r>
            <a:r>
              <a:rPr lang="pl-PL" altLang="cs-CZ" sz="2000" dirty="0" smtClean="0">
                <a:solidFill>
                  <a:schemeClr val="tx1"/>
                </a:solidFill>
                <a:latin typeface="Times New Roman" pitchFamily="18" charset="0"/>
                <a:ea typeface="ＭＳ Ｐゴシック" panose="020B0600070205080204" pitchFamily="34" charset="-128"/>
                <a:cs typeface="Times New Roman" pitchFamily="18" charset="0"/>
              </a:rPr>
              <a:t>średnie stężenie roczne) </a:t>
            </a:r>
            <a:r>
              <a:rPr lang="en-US" altLang="cs-CZ" sz="2000" dirty="0">
                <a:solidFill>
                  <a:schemeClr val="tx1"/>
                </a:solidFill>
                <a:latin typeface="Times New Roman" pitchFamily="18" charset="0"/>
                <a:ea typeface="ＭＳ Ｐゴシック" panose="020B0600070205080204" pitchFamily="34" charset="-128"/>
                <a:cs typeface="Times New Roman" pitchFamily="18" charset="0"/>
              </a:rPr>
              <a:t/>
            </a:r>
            <a:br>
              <a:rPr lang="en-US" altLang="cs-CZ" sz="2000" dirty="0">
                <a:solidFill>
                  <a:schemeClr val="tx1"/>
                </a:solidFill>
                <a:latin typeface="Times New Roman" pitchFamily="18" charset="0"/>
                <a:ea typeface="ＭＳ Ｐゴシック" panose="020B0600070205080204" pitchFamily="34" charset="-128"/>
                <a:cs typeface="Times New Roman" pitchFamily="18" charset="0"/>
              </a:rPr>
            </a:br>
            <a:r>
              <a:rPr altLang="cs-CZ" sz="2000" dirty="0">
                <a:solidFill>
                  <a:schemeClr val="tx1"/>
                </a:solidFill>
                <a:latin typeface="Times New Roman" pitchFamily="18" charset="0"/>
                <a:ea typeface="ＭＳ Ｐゴシック" panose="020B0600070205080204" pitchFamily="34" charset="-128"/>
                <a:cs typeface="Times New Roman" pitchFamily="18" charset="0"/>
              </a:rPr>
              <a:t> </a:t>
            </a:r>
            <a:r>
              <a:rPr lang="pl-PL" altLang="cs-CZ" sz="2000" dirty="0" smtClean="0">
                <a:solidFill>
                  <a:schemeClr val="tx1"/>
                </a:solidFill>
                <a:latin typeface="Times New Roman" pitchFamily="18" charset="0"/>
                <a:ea typeface="ＭＳ Ｐゴシック" panose="020B0600070205080204" pitchFamily="34" charset="-128"/>
                <a:cs typeface="Times New Roman" pitchFamily="18" charset="0"/>
              </a:rPr>
              <a:t>      </a:t>
            </a:r>
            <a:r>
              <a:rPr altLang="cs-CZ" sz="2000" dirty="0" smtClean="0">
                <a:solidFill>
                  <a:schemeClr val="tx1"/>
                </a:solidFill>
                <a:latin typeface="Times New Roman" pitchFamily="18" charset="0"/>
                <a:ea typeface="ＭＳ Ｐゴシック" panose="020B0600070205080204" pitchFamily="34" charset="-128"/>
                <a:cs typeface="Times New Roman" pitchFamily="18" charset="0"/>
              </a:rPr>
              <a:t>2</a:t>
            </a:r>
            <a:r>
              <a:rPr lang="el-GR" altLang="cs-CZ" sz="2000" dirty="0">
                <a:solidFill>
                  <a:schemeClr val="tx1"/>
                </a:solidFill>
                <a:latin typeface="Times New Roman" pitchFamily="18" charset="0"/>
                <a:ea typeface="ＭＳ Ｐゴシック" panose="020B0600070205080204" pitchFamily="34" charset="-128"/>
                <a:cs typeface="Times New Roman" pitchFamily="18" charset="0"/>
              </a:rPr>
              <a:t>00 μ</a:t>
            </a:r>
            <a:r>
              <a:rPr altLang="cs-CZ" sz="2000" dirty="0">
                <a:solidFill>
                  <a:schemeClr val="tx1"/>
                </a:solidFill>
                <a:latin typeface="Times New Roman" pitchFamily="18" charset="0"/>
                <a:ea typeface="ＭＳ Ｐゴシック" panose="020B0600070205080204" pitchFamily="34" charset="-128"/>
                <a:cs typeface="Times New Roman" pitchFamily="18" charset="0"/>
              </a:rPr>
              <a:t>g/m</a:t>
            </a:r>
            <a:r>
              <a:rPr altLang="cs-CZ" sz="2000" baseline="30000" dirty="0">
                <a:solidFill>
                  <a:schemeClr val="tx1"/>
                </a:solidFill>
                <a:latin typeface="Times New Roman" pitchFamily="18" charset="0"/>
                <a:ea typeface="ＭＳ Ｐゴシック" panose="020B0600070205080204" pitchFamily="34" charset="-128"/>
                <a:cs typeface="Times New Roman" pitchFamily="18" charset="0"/>
              </a:rPr>
              <a:t>3</a:t>
            </a:r>
            <a:r>
              <a:rPr altLang="cs-CZ" sz="2000" dirty="0">
                <a:solidFill>
                  <a:schemeClr val="tx1"/>
                </a:solidFill>
                <a:latin typeface="Times New Roman" pitchFamily="18" charset="0"/>
                <a:ea typeface="ＭＳ Ｐゴシック" panose="020B0600070205080204" pitchFamily="34" charset="-128"/>
                <a:cs typeface="Times New Roman" pitchFamily="18" charset="0"/>
              </a:rPr>
              <a:t> </a:t>
            </a:r>
            <a:r>
              <a:rPr altLang="cs-CZ" sz="2000" dirty="0" smtClean="0">
                <a:solidFill>
                  <a:schemeClr val="tx1"/>
                </a:solidFill>
                <a:latin typeface="Times New Roman" pitchFamily="18" charset="0"/>
                <a:ea typeface="ＭＳ Ｐゴシック" panose="020B0600070205080204" pitchFamily="34" charset="-128"/>
                <a:cs typeface="Times New Roman" pitchFamily="18" charset="0"/>
              </a:rPr>
              <a:t>(</a:t>
            </a:r>
            <a:r>
              <a:rPr lang="pl-PL" altLang="cs-CZ" sz="2000" dirty="0" smtClean="0">
                <a:solidFill>
                  <a:schemeClr val="tx1"/>
                </a:solidFill>
                <a:latin typeface="Times New Roman" pitchFamily="18" charset="0"/>
                <a:ea typeface="ＭＳ Ｐゴシック" panose="020B0600070205080204" pitchFamily="34" charset="-128"/>
                <a:cs typeface="Times New Roman" pitchFamily="18" charset="0"/>
              </a:rPr>
              <a:t>średnie stężenie </a:t>
            </a:r>
            <a:r>
              <a:rPr altLang="cs-CZ" sz="2000" dirty="0" smtClean="0">
                <a:solidFill>
                  <a:schemeClr val="tx1"/>
                </a:solidFill>
                <a:latin typeface="Times New Roman" pitchFamily="18" charset="0"/>
                <a:ea typeface="ＭＳ Ｐゴシック" panose="020B0600070205080204" pitchFamily="34" charset="-128"/>
                <a:cs typeface="Times New Roman" pitchFamily="18" charset="0"/>
              </a:rPr>
              <a:t>1- </a:t>
            </a:r>
            <a:r>
              <a:rPr lang="pl-PL" altLang="cs-CZ" sz="2000" dirty="0" smtClean="0">
                <a:solidFill>
                  <a:schemeClr val="tx1"/>
                </a:solidFill>
                <a:latin typeface="Times New Roman" pitchFamily="18" charset="0"/>
                <a:ea typeface="ＭＳ Ｐゴシック" panose="020B0600070205080204" pitchFamily="34" charset="-128"/>
                <a:cs typeface="Times New Roman" pitchFamily="18" charset="0"/>
              </a:rPr>
              <a:t>godzinowe</a:t>
            </a:r>
            <a:r>
              <a:rPr altLang="cs-CZ" sz="2000" dirty="0" smtClean="0">
                <a:solidFill>
                  <a:schemeClr val="tx1"/>
                </a:solidFill>
                <a:latin typeface="Times New Roman" pitchFamily="18" charset="0"/>
                <a:ea typeface="ＭＳ Ｐゴシック" panose="020B0600070205080204" pitchFamily="34" charset="-128"/>
                <a:cs typeface="Times New Roman" pitchFamily="18" charset="0"/>
              </a:rPr>
              <a:t>)</a:t>
            </a:r>
            <a:endParaRPr altLang="cs-CZ" sz="2000" dirty="0">
              <a:solidFill>
                <a:schemeClr val="tx1"/>
              </a:solidFill>
              <a:latin typeface="Times New Roman" pitchFamily="18" charset="0"/>
              <a:ea typeface="ＭＳ Ｐゴシック" panose="020B0600070205080204" pitchFamily="34" charset="-128"/>
              <a:cs typeface="Times New Roman" pitchFamily="18" charset="0"/>
            </a:endParaRPr>
          </a:p>
          <a:p>
            <a:pPr>
              <a:buFont typeface="Arial" panose="020B0604020202020204" pitchFamily="34" charset="0"/>
              <a:buNone/>
            </a:pP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a:t>
            </a:r>
            <a:r>
              <a:rPr altLang="cs-CZ" sz="2000" baseline="-25000" dirty="0">
                <a:solidFill>
                  <a:schemeClr val="tx1"/>
                </a:solidFill>
                <a:latin typeface="Avenir Roman" panose="02000503020000020003" pitchFamily="2" charset="0"/>
                <a:ea typeface="ＭＳ Ｐゴシック" panose="020B0600070205080204" pitchFamily="34" charset="-128"/>
              </a:rPr>
              <a:t> </a:t>
            </a: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r>
              <a:rPr altLang="cs-CZ" sz="2000" dirty="0">
                <a:solidFill>
                  <a:schemeClr val="tx1"/>
                </a:solidFill>
                <a:latin typeface="Avenir Roman" panose="02000503020000020003" pitchFamily="2" charset="0"/>
                <a:ea typeface="ＭＳ Ｐゴシック" panose="020B0600070205080204" pitchFamily="34" charset="-128"/>
              </a:rPr>
              <a:t> </a:t>
            </a:r>
          </a:p>
          <a:p>
            <a:endParaRPr altLang="cs-CZ" sz="2000" dirty="0">
              <a:solidFill>
                <a:schemeClr val="tx1"/>
              </a:solidFill>
              <a:latin typeface="Avenir Roman" panose="02000503020000020003" pitchFamily="2" charset="0"/>
              <a:ea typeface="ＭＳ Ｐゴシック" panose="020B0600070205080204" pitchFamily="34" charset="-128"/>
            </a:endParaRPr>
          </a:p>
        </p:txBody>
      </p:sp>
      <p:sp>
        <p:nvSpPr>
          <p:cNvPr id="75778" name="Obdélník 2">
            <a:extLst>
              <a:ext uri="{FF2B5EF4-FFF2-40B4-BE49-F238E27FC236}">
                <a16:creationId xmlns="" xmlns:a16="http://schemas.microsoft.com/office/drawing/2014/main" id="{7DAF9339-61C8-0A46-8A72-75D0FA03CB7A}"/>
              </a:ext>
            </a:extLst>
          </p:cNvPr>
          <p:cNvSpPr>
            <a:spLocks noChangeArrowheads="1"/>
          </p:cNvSpPr>
          <p:nvPr/>
        </p:nvSpPr>
        <p:spPr bwMode="auto">
          <a:xfrm>
            <a:off x="468313" y="260350"/>
            <a:ext cx="620875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r>
              <a:rPr lang="cs-CZ" altLang="cs-CZ" sz="2800" b="1" dirty="0" smtClean="0">
                <a:latin typeface="Times New Roman" pitchFamily="18" charset="0"/>
                <a:cs typeface="Times New Roman" pitchFamily="18" charset="0"/>
              </a:rPr>
              <a:t> </a:t>
            </a:r>
            <a:r>
              <a:rPr lang="cs-CZ" altLang="ja-JP" sz="2800" dirty="0" smtClean="0">
                <a:latin typeface="Times New Roman" pitchFamily="18" charset="0"/>
                <a:cs typeface="Times New Roman" pitchFamily="18" charset="0"/>
              </a:rPr>
              <a:t>-  </a:t>
            </a:r>
            <a:r>
              <a:rPr lang="cs-CZ" altLang="ja-JP" sz="2800" dirty="0">
                <a:latin typeface="Times New Roman" pitchFamily="18" charset="0"/>
                <a:cs typeface="Times New Roman" pitchFamily="18" charset="0"/>
              </a:rPr>
              <a:t>NO</a:t>
            </a:r>
            <a:r>
              <a:rPr lang="cs-CZ" altLang="ja-JP" sz="2800" baseline="-25000" dirty="0">
                <a:latin typeface="Times New Roman" pitchFamily="18" charset="0"/>
                <a:cs typeface="Times New Roman" pitchFamily="18" charset="0"/>
              </a:rPr>
              <a:t>2 </a:t>
            </a:r>
            <a:endParaRPr lang="cs-CZ" altLang="cs-CZ" sz="2800" dirty="0">
              <a:latin typeface="Times New Roman" pitchFamily="18" charset="0"/>
              <a:cs typeface="Times New Roman" pitchFamily="18" charset="0"/>
            </a:endParaRPr>
          </a:p>
        </p:txBody>
      </p:sp>
      <p:grpSp>
        <p:nvGrpSpPr>
          <p:cNvPr id="4" name="Skupina 3">
            <a:extLst>
              <a:ext uri="{FF2B5EF4-FFF2-40B4-BE49-F238E27FC236}">
                <a16:creationId xmlns="" xmlns:a16="http://schemas.microsoft.com/office/drawing/2014/main" id="{E6F85FC0-5CA8-DB4C-A40D-80F3C2E9BFFE}"/>
              </a:ext>
            </a:extLst>
          </p:cNvPr>
          <p:cNvGrpSpPr/>
          <p:nvPr/>
        </p:nvGrpSpPr>
        <p:grpSpPr>
          <a:xfrm>
            <a:off x="0" y="6044980"/>
            <a:ext cx="9144000" cy="813020"/>
            <a:chOff x="0" y="6044980"/>
            <a:chExt cx="9144000" cy="813020"/>
          </a:xfrm>
        </p:grpSpPr>
        <p:pic>
          <p:nvPicPr>
            <p:cNvPr id="5" name="Obrázek 4">
              <a:extLst>
                <a:ext uri="{FF2B5EF4-FFF2-40B4-BE49-F238E27FC236}">
                  <a16:creationId xmlns="" xmlns:a16="http://schemas.microsoft.com/office/drawing/2014/main" id="{6F682088-57AE-FF46-A0B2-5C7BFEA360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6" name="Obrázek 5">
              <a:extLst>
                <a:ext uri="{FF2B5EF4-FFF2-40B4-BE49-F238E27FC236}">
                  <a16:creationId xmlns="" xmlns:a16="http://schemas.microsoft.com/office/drawing/2014/main" id="{623EB9E1-F357-6B43-8F5C-6E66C6878B1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367151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ovéPole 1">
            <a:extLst>
              <a:ext uri="{FF2B5EF4-FFF2-40B4-BE49-F238E27FC236}">
                <a16:creationId xmlns="" xmlns:a16="http://schemas.microsoft.com/office/drawing/2014/main" id="{BCB12AB4-9D95-9347-AAD2-A5BB210467B8}"/>
              </a:ext>
            </a:extLst>
          </p:cNvPr>
          <p:cNvSpPr txBox="1">
            <a:spLocks noChangeArrowheads="1"/>
          </p:cNvSpPr>
          <p:nvPr/>
        </p:nvSpPr>
        <p:spPr bwMode="auto">
          <a:xfrm>
            <a:off x="395288" y="908050"/>
            <a:ext cx="8424862"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a:latin typeface="Times New Roman" pitchFamily="18" charset="0"/>
                <a:cs typeface="Times New Roman" pitchFamily="18" charset="0"/>
              </a:rPr>
              <a:t>Arsen</a:t>
            </a:r>
          </a:p>
          <a:p>
            <a:pPr algn="just" eaLnBrk="1" hangingPunct="1"/>
            <a:r>
              <a:rPr lang="pl-PL" altLang="cs-CZ" sz="1800" dirty="0" smtClean="0">
                <a:latin typeface="Times New Roman" pitchFamily="18" charset="0"/>
                <a:cs typeface="Times New Roman" pitchFamily="18" charset="0"/>
              </a:rPr>
              <a:t>Związki arsenu są wysoce trujące, zarówno ostro, jak i przewlekle. Niektóre z nich są również udowodnionymi mutagenami, teratogenami i czynnikami rakotwórczymi. Arsen w formie metalu uważany jest za nietoksyczny, ale przekształca się w związki toksyczne w organizmie. Trójwartościowe związki arsenu są na ogół bardziej trujące niż związki pięciowartościowe arsenu, ponieważ mogą lepiej przeniknąć do organizmu. Do najbardziej trujących związków arsenowych należą tritlenek diarsenu </a:t>
            </a:r>
            <a:r>
              <a:rPr lang="cs-CZ" altLang="cs-CZ" sz="1800" dirty="0" smtClean="0">
                <a:latin typeface="Times New Roman" pitchFamily="18" charset="0"/>
                <a:cs typeface="Times New Roman" pitchFamily="18" charset="0"/>
              </a:rPr>
              <a:t>As</a:t>
            </a:r>
            <a:r>
              <a:rPr lang="cs-CZ" altLang="cs-CZ" sz="1800" baseline="-25000" dirty="0" smtClean="0">
                <a:latin typeface="Times New Roman" pitchFamily="18" charset="0"/>
                <a:cs typeface="Times New Roman" pitchFamily="18" charset="0"/>
              </a:rPr>
              <a:t>2</a:t>
            </a:r>
            <a:r>
              <a:rPr lang="cs-CZ" altLang="cs-CZ" sz="1800" dirty="0" smtClean="0">
                <a:latin typeface="Times New Roman" pitchFamily="18" charset="0"/>
                <a:cs typeface="Times New Roman" pitchFamily="18" charset="0"/>
              </a:rPr>
              <a:t>O</a:t>
            </a:r>
            <a:r>
              <a:rPr lang="cs-CZ" altLang="cs-CZ" sz="1800" baseline="-25000" dirty="0" smtClean="0">
                <a:latin typeface="Times New Roman" pitchFamily="18" charset="0"/>
                <a:cs typeface="Times New Roman" pitchFamily="18" charset="0"/>
              </a:rPr>
              <a:t>3</a:t>
            </a:r>
            <a:r>
              <a:rPr lang="pl-PL"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arszenik</a:t>
            </a:r>
            <a:r>
              <a:rPr lang="pl-PL" altLang="cs-CZ" sz="1800" dirty="0" smtClean="0">
                <a:latin typeface="Times New Roman" pitchFamily="18" charset="0"/>
                <a:cs typeface="Times New Roman" pitchFamily="18" charset="0"/>
              </a:rPr>
              <a:t>), trichlorek arsenu </a:t>
            </a:r>
            <a:r>
              <a:rPr lang="cs-CZ" altLang="cs-CZ" sz="1800" dirty="0" smtClean="0">
                <a:latin typeface="Times New Roman" pitchFamily="18" charset="0"/>
                <a:cs typeface="Times New Roman" pitchFamily="18" charset="0"/>
              </a:rPr>
              <a:t>AsCl</a:t>
            </a:r>
            <a:r>
              <a:rPr lang="cs-CZ" altLang="cs-CZ" sz="1800" baseline="-25000" dirty="0" smtClean="0">
                <a:latin typeface="Times New Roman" pitchFamily="18" charset="0"/>
                <a:cs typeface="Times New Roman" pitchFamily="18" charset="0"/>
              </a:rPr>
              <a:t>3</a:t>
            </a:r>
            <a:r>
              <a:rPr lang="pl-PL" altLang="cs-CZ" sz="1800" dirty="0" smtClean="0">
                <a:latin typeface="Times New Roman" pitchFamily="18" charset="0"/>
                <a:cs typeface="Times New Roman" pitchFamily="18" charset="0"/>
              </a:rPr>
              <a:t>, następnie arsenowodór </a:t>
            </a:r>
            <a:r>
              <a:rPr lang="cs-CZ" altLang="cs-CZ" sz="1800" dirty="0" smtClean="0">
                <a:latin typeface="Times New Roman" pitchFamily="18" charset="0"/>
                <a:cs typeface="Times New Roman" pitchFamily="18" charset="0"/>
              </a:rPr>
              <a:t>AsH</a:t>
            </a:r>
            <a:r>
              <a:rPr lang="cs-CZ" altLang="cs-CZ" sz="1800" baseline="-25000" dirty="0" smtClean="0">
                <a:latin typeface="Times New Roman" pitchFamily="18" charset="0"/>
                <a:cs typeface="Times New Roman" pitchFamily="18" charset="0"/>
              </a:rPr>
              <a:t>3 ,</a:t>
            </a:r>
            <a:r>
              <a:rPr lang="pl-PL" altLang="cs-CZ" sz="1800" dirty="0" smtClean="0">
                <a:latin typeface="Times New Roman" pitchFamily="18" charset="0"/>
                <a:cs typeface="Times New Roman" pitchFamily="18" charset="0"/>
              </a:rPr>
              <a:t> ze związków organicznych najważniejszy jest bojowy luizyt.</a:t>
            </a:r>
            <a:endParaRPr lang="cs-CZ" altLang="cs-CZ" sz="1800" dirty="0">
              <a:latin typeface="Times New Roman" pitchFamily="18" charset="0"/>
              <a:cs typeface="Times New Roman" pitchFamily="18" charset="0"/>
            </a:endParaRPr>
          </a:p>
          <a:p>
            <a:pPr eaLnBrk="1" hangingPunct="1"/>
            <a:endParaRPr lang="cs-CZ" altLang="cs-CZ" sz="1800" dirty="0"/>
          </a:p>
        </p:txBody>
      </p:sp>
      <p:sp>
        <p:nvSpPr>
          <p:cNvPr id="76802" name="Obdélník 2">
            <a:extLst>
              <a:ext uri="{FF2B5EF4-FFF2-40B4-BE49-F238E27FC236}">
                <a16:creationId xmlns="" xmlns:a16="http://schemas.microsoft.com/office/drawing/2014/main" id="{6DF7246F-1665-3B42-8042-6327307A9F18}"/>
              </a:ext>
            </a:extLst>
          </p:cNvPr>
          <p:cNvSpPr>
            <a:spLocks noChangeArrowheads="1"/>
          </p:cNvSpPr>
          <p:nvPr/>
        </p:nvSpPr>
        <p:spPr bwMode="auto">
          <a:xfrm>
            <a:off x="323850" y="260350"/>
            <a:ext cx="65790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r>
              <a:rPr lang="cs-CZ" altLang="cs-CZ" sz="2800" b="1" dirty="0" smtClean="0">
                <a:latin typeface="Times New Roman" pitchFamily="18" charset="0"/>
                <a:cs typeface="Times New Roman" pitchFamily="18" charset="0"/>
              </a:rPr>
              <a:t> - metale</a:t>
            </a:r>
            <a:endParaRPr lang="cs-CZ" altLang="cs-CZ" sz="2800" b="1" dirty="0"/>
          </a:p>
        </p:txBody>
      </p:sp>
      <p:pic>
        <p:nvPicPr>
          <p:cNvPr id="76803" name="Picture 4" descr="http://geologie.vsb.cz/loziska/suroviny/rudy/arsen%2003_resize.jpg">
            <a:extLst>
              <a:ext uri="{FF2B5EF4-FFF2-40B4-BE49-F238E27FC236}">
                <a16:creationId xmlns="" xmlns:a16="http://schemas.microsoft.com/office/drawing/2014/main" id="{1EB27D3F-C7BE-FB40-A454-9C6C95E7A88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3657600"/>
            <a:ext cx="3008313" cy="2401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4" name="Picture 6" descr="http://geologie.vsb.cz/loziska/suroviny/rudy/arsen%2002_resize.jpg">
            <a:extLst>
              <a:ext uri="{FF2B5EF4-FFF2-40B4-BE49-F238E27FC236}">
                <a16:creationId xmlns="" xmlns:a16="http://schemas.microsoft.com/office/drawing/2014/main" id="{2C2C5E92-6C5E-294C-B4F1-24BAC31E74E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3733800"/>
            <a:ext cx="3031979" cy="2274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Skupina 5">
            <a:extLst>
              <a:ext uri="{FF2B5EF4-FFF2-40B4-BE49-F238E27FC236}">
                <a16:creationId xmlns="" xmlns:a16="http://schemas.microsoft.com/office/drawing/2014/main" id="{CDD34016-0132-4544-9507-37CCEFA4FC21}"/>
              </a:ext>
            </a:extLst>
          </p:cNvPr>
          <p:cNvGrpSpPr/>
          <p:nvPr/>
        </p:nvGrpSpPr>
        <p:grpSpPr>
          <a:xfrm>
            <a:off x="0" y="6044980"/>
            <a:ext cx="9144000" cy="813020"/>
            <a:chOff x="0" y="6044980"/>
            <a:chExt cx="9144000" cy="813020"/>
          </a:xfrm>
        </p:grpSpPr>
        <p:pic>
          <p:nvPicPr>
            <p:cNvPr id="7" name="Obrázek 6">
              <a:extLst>
                <a:ext uri="{FF2B5EF4-FFF2-40B4-BE49-F238E27FC236}">
                  <a16:creationId xmlns="" xmlns:a16="http://schemas.microsoft.com/office/drawing/2014/main" id="{481A349D-A4B5-904D-9BE7-A969F34D568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 xmlns:a16="http://schemas.microsoft.com/office/drawing/2014/main" id="{BD1526BC-F2E3-8C49-91B2-F1554272150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376794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Zástupný symbol pro obsah 2">
            <a:extLst>
              <a:ext uri="{FF2B5EF4-FFF2-40B4-BE49-F238E27FC236}">
                <a16:creationId xmlns="" xmlns:a16="http://schemas.microsoft.com/office/drawing/2014/main" id="{B9EF344D-5E1E-E746-9AA7-4CB207EAC244}"/>
              </a:ext>
            </a:extLst>
          </p:cNvPr>
          <p:cNvSpPr>
            <a:spLocks noGrp="1"/>
          </p:cNvSpPr>
          <p:nvPr>
            <p:ph sz="half" idx="1"/>
          </p:nvPr>
        </p:nvSpPr>
        <p:spPr>
          <a:xfrm>
            <a:off x="457200" y="1219200"/>
            <a:ext cx="7429500" cy="4979987"/>
          </a:xfrm>
        </p:spPr>
        <p:txBody>
          <a:bodyPr>
            <a:noAutofit/>
          </a:bodyPr>
          <a:lstStyle/>
          <a:p>
            <a:pPr>
              <a:buFont typeface="Arial" panose="020B0604020202020204" pitchFamily="34" charset="0"/>
              <a:buNone/>
            </a:pPr>
            <a:r>
              <a:rPr lang="cs-CZ" altLang="cs-CZ" sz="2000" b="1" dirty="0" smtClean="0">
                <a:solidFill>
                  <a:schemeClr val="tx1"/>
                </a:solidFill>
                <a:latin typeface="Times New Roman" pitchFamily="18" charset="0"/>
                <a:ea typeface="ＭＳ Ｐゴシック" panose="020B0600070205080204" pitchFamily="34" charset="-128"/>
                <a:cs typeface="Times New Roman" pitchFamily="18" charset="0"/>
              </a:rPr>
              <a:t>Arsen</a:t>
            </a:r>
            <a:endParaRPr altLang="cs-CZ" sz="2000" b="1" dirty="0">
              <a:solidFill>
                <a:schemeClr val="tx1"/>
              </a:solidFill>
              <a:latin typeface="Times New Roman" pitchFamily="18" charset="0"/>
              <a:ea typeface="ＭＳ Ｐゴシック" panose="020B0600070205080204" pitchFamily="34" charset="-128"/>
              <a:cs typeface="Times New Roman" pitchFamily="18" charset="0"/>
            </a:endParaRPr>
          </a:p>
          <a:p>
            <a:r>
              <a:rPr lang="pl-PL" altLang="cs-CZ" sz="2000" dirty="0" smtClean="0">
                <a:solidFill>
                  <a:schemeClr val="tx1"/>
                </a:solidFill>
                <a:latin typeface="Times New Roman" pitchFamily="18" charset="0"/>
                <a:ea typeface="ＭＳ Ｐゴシック" panose="020B0600070205080204" pitchFamily="34" charset="-128"/>
                <a:cs typeface="Times New Roman" pitchFamily="18" charset="0"/>
              </a:rPr>
              <a:t>Zaburzenia hematopoetyczne, zwiększona śmiertelność z powodu chorób układu krążenia, działanie rakotwórcze - złośliwy rak płuc</a:t>
            </a:r>
            <a:endParaRPr altLang="cs-CZ" sz="2000" dirty="0">
              <a:solidFill>
                <a:schemeClr val="tx1"/>
              </a:solidFill>
              <a:latin typeface="Times New Roman" pitchFamily="18" charset="0"/>
              <a:ea typeface="ＭＳ Ｐゴシック" panose="020B0600070205080204" pitchFamily="34" charset="-128"/>
              <a:cs typeface="Times New Roman" pitchFamily="18" charset="0"/>
            </a:endParaRPr>
          </a:p>
          <a:p>
            <a:pPr>
              <a:buFont typeface="Arial" panose="020B0604020202020204" pitchFamily="34" charset="0"/>
              <a:buNone/>
            </a:pPr>
            <a:r>
              <a:rPr altLang="cs-CZ" sz="2000" dirty="0">
                <a:solidFill>
                  <a:schemeClr val="tx1"/>
                </a:solidFill>
                <a:latin typeface="Times New Roman" pitchFamily="18" charset="0"/>
                <a:ea typeface="ＭＳ Ｐゴシック" panose="020B0600070205080204" pitchFamily="34" charset="-128"/>
                <a:cs typeface="Times New Roman" pitchFamily="18" charset="0"/>
              </a:rPr>
              <a:t>    - UR (1 </a:t>
            </a:r>
            <a:r>
              <a:rPr lang="el-GR" altLang="cs-CZ" sz="2000" dirty="0">
                <a:solidFill>
                  <a:schemeClr val="tx1"/>
                </a:solidFill>
                <a:latin typeface="Times New Roman" pitchFamily="18" charset="0"/>
                <a:ea typeface="ＭＳ Ｐゴシック" panose="020B0600070205080204" pitchFamily="34" charset="-128"/>
                <a:cs typeface="Times New Roman" pitchFamily="18" charset="0"/>
              </a:rPr>
              <a:t>μ</a:t>
            </a:r>
            <a:r>
              <a:rPr altLang="cs-CZ" sz="2000" dirty="0">
                <a:solidFill>
                  <a:schemeClr val="tx1"/>
                </a:solidFill>
                <a:latin typeface="Times New Roman" pitchFamily="18" charset="0"/>
                <a:ea typeface="ＭＳ Ｐゴシック" panose="020B0600070205080204" pitchFamily="34" charset="-128"/>
                <a:cs typeface="Times New Roman" pitchFamily="18" charset="0"/>
              </a:rPr>
              <a:t>g/m</a:t>
            </a:r>
            <a:r>
              <a:rPr altLang="cs-CZ" sz="2000" baseline="30000" dirty="0">
                <a:solidFill>
                  <a:schemeClr val="tx1"/>
                </a:solidFill>
                <a:latin typeface="Times New Roman" pitchFamily="18" charset="0"/>
                <a:ea typeface="ＭＳ Ｐゴシック" panose="020B0600070205080204" pitchFamily="34" charset="-128"/>
                <a:cs typeface="Times New Roman" pitchFamily="18" charset="0"/>
              </a:rPr>
              <a:t>3</a:t>
            </a:r>
            <a:r>
              <a:rPr altLang="cs-CZ" sz="2000" dirty="0">
                <a:solidFill>
                  <a:schemeClr val="tx1"/>
                </a:solidFill>
                <a:latin typeface="Times New Roman" pitchFamily="18" charset="0"/>
                <a:ea typeface="ＭＳ Ｐゴシック" panose="020B0600070205080204" pitchFamily="34" charset="-128"/>
                <a:cs typeface="Times New Roman" pitchFamily="18" charset="0"/>
              </a:rPr>
              <a:t>) 0,0015 (WHO)</a:t>
            </a:r>
          </a:p>
          <a:p>
            <a:r>
              <a:rPr altLang="cs-CZ" sz="2000" dirty="0">
                <a:solidFill>
                  <a:schemeClr val="tx1"/>
                </a:solidFill>
                <a:latin typeface="Times New Roman" pitchFamily="18" charset="0"/>
                <a:ea typeface="ＭＳ Ｐゴシック" panose="020B0600070205080204" pitchFamily="34" charset="-128"/>
                <a:cs typeface="Times New Roman" pitchFamily="18" charset="0"/>
              </a:rPr>
              <a:t>    - </a:t>
            </a:r>
            <a:r>
              <a:rPr lang="cs-CZ" altLang="cs-CZ" sz="2000" dirty="0" smtClean="0">
                <a:solidFill>
                  <a:schemeClr val="tx1"/>
                </a:solidFill>
                <a:latin typeface="Times New Roman" pitchFamily="18" charset="0"/>
                <a:ea typeface="ＭＳ Ｐゴシック" panose="020B0600070205080204" pitchFamily="34" charset="-128"/>
                <a:cs typeface="Times New Roman" pitchFamily="18" charset="0"/>
              </a:rPr>
              <a:t>Limit </a:t>
            </a:r>
            <a:r>
              <a:rPr lang="cs-CZ" altLang="cs-CZ" sz="2000" dirty="0" err="1" smtClean="0">
                <a:solidFill>
                  <a:schemeClr val="tx1"/>
                </a:solidFill>
                <a:latin typeface="Times New Roman" pitchFamily="18" charset="0"/>
                <a:ea typeface="ＭＳ Ｐゴシック" panose="020B0600070205080204" pitchFamily="34" charset="-128"/>
                <a:cs typeface="Times New Roman" pitchFamily="18" charset="0"/>
              </a:rPr>
              <a:t>imisji</a:t>
            </a:r>
            <a:r>
              <a:rPr lang="cs-CZ" altLang="cs-CZ" sz="2000" dirty="0" smtClean="0">
                <a:solidFill>
                  <a:schemeClr val="tx1"/>
                </a:solidFill>
                <a:latin typeface="Times New Roman" pitchFamily="18" charset="0"/>
                <a:ea typeface="ＭＳ Ｐゴシック" panose="020B0600070205080204" pitchFamily="34" charset="-128"/>
                <a:cs typeface="Times New Roman" pitchFamily="18" charset="0"/>
              </a:rPr>
              <a:t> </a:t>
            </a:r>
            <a:r>
              <a:rPr altLang="cs-CZ" sz="2000" dirty="0" smtClean="0">
                <a:solidFill>
                  <a:schemeClr val="tx1"/>
                </a:solidFill>
                <a:latin typeface="Times New Roman" pitchFamily="18" charset="0"/>
                <a:ea typeface="ＭＳ Ｐゴシック" panose="020B0600070205080204" pitchFamily="34" charset="-128"/>
                <a:cs typeface="Times New Roman" pitchFamily="18" charset="0"/>
              </a:rPr>
              <a:t>6 </a:t>
            </a:r>
            <a:r>
              <a:rPr altLang="cs-CZ" sz="2000" dirty="0">
                <a:solidFill>
                  <a:schemeClr val="tx1"/>
                </a:solidFill>
                <a:latin typeface="Times New Roman" pitchFamily="18" charset="0"/>
                <a:ea typeface="ＭＳ Ｐゴシック" panose="020B0600070205080204" pitchFamily="34" charset="-128"/>
                <a:cs typeface="Times New Roman" pitchFamily="18" charset="0"/>
              </a:rPr>
              <a:t>ng/m</a:t>
            </a:r>
            <a:r>
              <a:rPr altLang="cs-CZ" sz="2000" baseline="30000" dirty="0">
                <a:solidFill>
                  <a:schemeClr val="tx1"/>
                </a:solidFill>
                <a:latin typeface="Times New Roman" pitchFamily="18" charset="0"/>
                <a:ea typeface="ＭＳ Ｐゴシック" panose="020B0600070205080204" pitchFamily="34" charset="-128"/>
                <a:cs typeface="Times New Roman" pitchFamily="18" charset="0"/>
              </a:rPr>
              <a:t>3</a:t>
            </a:r>
            <a:r>
              <a:rPr altLang="cs-CZ" sz="2000" dirty="0">
                <a:solidFill>
                  <a:schemeClr val="tx1"/>
                </a:solidFill>
                <a:latin typeface="Times New Roman" pitchFamily="18" charset="0"/>
                <a:ea typeface="ＭＳ Ｐゴシック" panose="020B0600070205080204" pitchFamily="34" charset="-128"/>
                <a:cs typeface="Times New Roman" pitchFamily="18" charset="0"/>
              </a:rPr>
              <a:t> = </a:t>
            </a:r>
            <a:r>
              <a:rPr lang="cs-CZ" altLang="cs-CZ" sz="2000" dirty="0" err="1" smtClean="0">
                <a:solidFill>
                  <a:schemeClr val="tx1"/>
                </a:solidFill>
                <a:latin typeface="Times New Roman" pitchFamily="18" charset="0"/>
                <a:ea typeface="ＭＳ Ｐゴシック" panose="020B0600070205080204" pitchFamily="34" charset="-128"/>
                <a:cs typeface="Times New Roman" pitchFamily="18" charset="0"/>
              </a:rPr>
              <a:t>współczynnik</a:t>
            </a:r>
            <a:r>
              <a:rPr lang="cs-CZ" altLang="cs-CZ" sz="2000" dirty="0" smtClean="0">
                <a:solidFill>
                  <a:schemeClr val="tx1"/>
                </a:solidFill>
                <a:latin typeface="Times New Roman" pitchFamily="18" charset="0"/>
                <a:ea typeface="ＭＳ Ｐゴシック" panose="020B0600070205080204" pitchFamily="34" charset="-128"/>
                <a:cs typeface="Times New Roman" pitchFamily="18" charset="0"/>
              </a:rPr>
              <a:t> </a:t>
            </a:r>
            <a:r>
              <a:rPr lang="cs-CZ" altLang="cs-CZ" sz="2000" dirty="0" err="1" smtClean="0">
                <a:solidFill>
                  <a:schemeClr val="tx1"/>
                </a:solidFill>
                <a:latin typeface="Times New Roman" pitchFamily="18" charset="0"/>
                <a:ea typeface="ＭＳ Ｐゴシック" panose="020B0600070205080204" pitchFamily="34" charset="-128"/>
                <a:cs typeface="Times New Roman" pitchFamily="18" charset="0"/>
              </a:rPr>
              <a:t>ryzyka</a:t>
            </a:r>
            <a:r>
              <a:rPr lang="cs-CZ" altLang="cs-CZ" sz="2000" dirty="0" smtClean="0">
                <a:solidFill>
                  <a:schemeClr val="tx1"/>
                </a:solidFill>
                <a:latin typeface="Times New Roman" pitchFamily="18" charset="0"/>
                <a:ea typeface="ＭＳ Ｐゴシック" panose="020B0600070205080204" pitchFamily="34" charset="-128"/>
                <a:cs typeface="Times New Roman" pitchFamily="18" charset="0"/>
              </a:rPr>
              <a:t> </a:t>
            </a:r>
            <a:r>
              <a:rPr altLang="cs-CZ" sz="2000" dirty="0" smtClean="0">
                <a:solidFill>
                  <a:schemeClr val="tx1"/>
                </a:solidFill>
                <a:latin typeface="Times New Roman" pitchFamily="18" charset="0"/>
                <a:ea typeface="ＭＳ Ｐゴシック" panose="020B0600070205080204" pitchFamily="34" charset="-128"/>
                <a:cs typeface="Times New Roman" pitchFamily="18" charset="0"/>
              </a:rPr>
              <a:t>9x10</a:t>
            </a:r>
            <a:r>
              <a:rPr altLang="cs-CZ" sz="2000" baseline="30000" dirty="0" smtClean="0">
                <a:solidFill>
                  <a:schemeClr val="tx1"/>
                </a:solidFill>
                <a:latin typeface="Times New Roman" pitchFamily="18" charset="0"/>
                <a:ea typeface="ＭＳ Ｐゴシック" panose="020B0600070205080204" pitchFamily="34" charset="-128"/>
                <a:cs typeface="Times New Roman" pitchFamily="18" charset="0"/>
              </a:rPr>
              <a:t>-6</a:t>
            </a:r>
            <a:endParaRPr altLang="cs-CZ" sz="2000" dirty="0">
              <a:solidFill>
                <a:schemeClr val="tx1"/>
              </a:solidFill>
              <a:latin typeface="Times New Roman" pitchFamily="18" charset="0"/>
              <a:ea typeface="ＭＳ Ｐゴシック" panose="020B0600070205080204" pitchFamily="34" charset="-128"/>
              <a:cs typeface="Times New Roman" pitchFamily="18" charset="0"/>
            </a:endParaRPr>
          </a:p>
          <a:p>
            <a:pPr>
              <a:buFont typeface="Arial" panose="020B0604020202020204" pitchFamily="34" charset="0"/>
              <a:buNone/>
            </a:pPr>
            <a:endParaRPr altLang="cs-CZ" sz="2000" dirty="0">
              <a:solidFill>
                <a:schemeClr val="tx1"/>
              </a:solidFill>
              <a:latin typeface="Times New Roman" pitchFamily="18" charset="0"/>
              <a:ea typeface="ＭＳ Ｐゴシック" panose="020B0600070205080204" pitchFamily="34" charset="-128"/>
              <a:cs typeface="Times New Roman" pitchFamily="18" charset="0"/>
            </a:endParaRPr>
          </a:p>
          <a:p>
            <a:pPr>
              <a:buFont typeface="Arial" panose="020B0604020202020204" pitchFamily="34" charset="0"/>
              <a:buNone/>
            </a:pPr>
            <a:r>
              <a:rPr altLang="cs-CZ" sz="2000" b="1" dirty="0" err="1" smtClean="0">
                <a:solidFill>
                  <a:schemeClr val="tx1"/>
                </a:solidFill>
                <a:latin typeface="Times New Roman" pitchFamily="18" charset="0"/>
                <a:ea typeface="ＭＳ Ｐゴシック" panose="020B0600070205080204" pitchFamily="34" charset="-128"/>
                <a:cs typeface="Times New Roman" pitchFamily="18" charset="0"/>
              </a:rPr>
              <a:t>Kadm</a:t>
            </a:r>
            <a:endParaRPr lang="cs-CZ" altLang="cs-CZ" sz="2000" b="1" dirty="0">
              <a:solidFill>
                <a:schemeClr val="tx1"/>
              </a:solidFill>
              <a:latin typeface="Times New Roman" pitchFamily="18" charset="0"/>
              <a:ea typeface="ＭＳ Ｐゴシック" panose="020B0600070205080204" pitchFamily="34" charset="-128"/>
              <a:cs typeface="Times New Roman" pitchFamily="18" charset="0"/>
            </a:endParaRPr>
          </a:p>
          <a:p>
            <a:r>
              <a:rPr lang="pl-PL" altLang="cs-CZ" sz="2000" dirty="0" smtClean="0">
                <a:solidFill>
                  <a:schemeClr val="tx1"/>
                </a:solidFill>
                <a:latin typeface="Times New Roman" pitchFamily="18" charset="0"/>
                <a:ea typeface="ＭＳ Ｐゴシック" panose="020B0600070205080204" pitchFamily="34" charset="-128"/>
                <a:cs typeface="Times New Roman" pitchFamily="18" charset="0"/>
              </a:rPr>
              <a:t>Zaburzenia metabolizmu wapnia, toksyczność reprodukcyjna, neurotoksyczność, uszkodzenie nerek, działanie rakotwórcze</a:t>
            </a:r>
            <a:endParaRPr altLang="cs-CZ" sz="2000" dirty="0">
              <a:solidFill>
                <a:schemeClr val="tx1"/>
              </a:solidFill>
              <a:latin typeface="Times New Roman" pitchFamily="18" charset="0"/>
              <a:ea typeface="ＭＳ Ｐゴシック" panose="020B0600070205080204" pitchFamily="34" charset="-128"/>
              <a:cs typeface="Times New Roman" pitchFamily="18" charset="0"/>
            </a:endParaRPr>
          </a:p>
          <a:p>
            <a:pPr>
              <a:buFont typeface="Arial" panose="020B0604020202020204" pitchFamily="34" charset="0"/>
              <a:buNone/>
            </a:pPr>
            <a:r>
              <a:rPr altLang="cs-CZ" sz="2000" dirty="0">
                <a:solidFill>
                  <a:schemeClr val="tx1"/>
                </a:solidFill>
                <a:latin typeface="Times New Roman" pitchFamily="18" charset="0"/>
                <a:ea typeface="ＭＳ Ｐゴシック" panose="020B0600070205080204" pitchFamily="34" charset="-128"/>
                <a:cs typeface="Times New Roman" pitchFamily="18" charset="0"/>
              </a:rPr>
              <a:t>    - UR (1 </a:t>
            </a:r>
            <a:r>
              <a:rPr lang="el-GR" altLang="cs-CZ" sz="2000" dirty="0">
                <a:solidFill>
                  <a:schemeClr val="tx1"/>
                </a:solidFill>
                <a:latin typeface="Times New Roman" pitchFamily="18" charset="0"/>
                <a:ea typeface="ＭＳ Ｐゴシック" panose="020B0600070205080204" pitchFamily="34" charset="-128"/>
                <a:cs typeface="Times New Roman" pitchFamily="18" charset="0"/>
              </a:rPr>
              <a:t>μ</a:t>
            </a:r>
            <a:r>
              <a:rPr altLang="cs-CZ" sz="2000" dirty="0">
                <a:solidFill>
                  <a:schemeClr val="tx1"/>
                </a:solidFill>
                <a:latin typeface="Times New Roman" pitchFamily="18" charset="0"/>
                <a:ea typeface="ＭＳ Ｐゴシック" panose="020B0600070205080204" pitchFamily="34" charset="-128"/>
                <a:cs typeface="Times New Roman" pitchFamily="18" charset="0"/>
              </a:rPr>
              <a:t>g/m</a:t>
            </a:r>
            <a:r>
              <a:rPr altLang="cs-CZ" sz="2000" baseline="30000" dirty="0">
                <a:solidFill>
                  <a:schemeClr val="tx1"/>
                </a:solidFill>
                <a:latin typeface="Times New Roman" pitchFamily="18" charset="0"/>
                <a:ea typeface="ＭＳ Ｐゴシック" panose="020B0600070205080204" pitchFamily="34" charset="-128"/>
                <a:cs typeface="Times New Roman" pitchFamily="18" charset="0"/>
              </a:rPr>
              <a:t>3</a:t>
            </a:r>
            <a:r>
              <a:rPr altLang="cs-CZ" sz="2000" dirty="0">
                <a:solidFill>
                  <a:schemeClr val="tx1"/>
                </a:solidFill>
                <a:latin typeface="Times New Roman" pitchFamily="18" charset="0"/>
                <a:ea typeface="ＭＳ Ｐゴシック" panose="020B0600070205080204" pitchFamily="34" charset="-128"/>
                <a:cs typeface="Times New Roman" pitchFamily="18" charset="0"/>
              </a:rPr>
              <a:t>) 0,0018 (US EPA)</a:t>
            </a:r>
          </a:p>
          <a:p>
            <a:r>
              <a:rPr altLang="cs-CZ" sz="2000" dirty="0">
                <a:solidFill>
                  <a:schemeClr val="tx1"/>
                </a:solidFill>
                <a:latin typeface="Times New Roman" pitchFamily="18" charset="0"/>
                <a:ea typeface="ＭＳ Ｐゴシック" panose="020B0600070205080204" pitchFamily="34" charset="-128"/>
                <a:cs typeface="Times New Roman" pitchFamily="18" charset="0"/>
              </a:rPr>
              <a:t>    - </a:t>
            </a:r>
            <a:r>
              <a:rPr lang="cs-CZ" altLang="cs-CZ" sz="2000" dirty="0" smtClean="0">
                <a:solidFill>
                  <a:schemeClr val="tx1"/>
                </a:solidFill>
                <a:latin typeface="Times New Roman" pitchFamily="18" charset="0"/>
                <a:ea typeface="ＭＳ Ｐゴシック" panose="020B0600070205080204" pitchFamily="34" charset="-128"/>
                <a:cs typeface="Times New Roman" pitchFamily="18" charset="0"/>
              </a:rPr>
              <a:t>Limit </a:t>
            </a:r>
            <a:r>
              <a:rPr lang="cs-CZ" altLang="cs-CZ" sz="2000" dirty="0" err="1" smtClean="0">
                <a:solidFill>
                  <a:schemeClr val="tx1"/>
                </a:solidFill>
                <a:latin typeface="Times New Roman" pitchFamily="18" charset="0"/>
                <a:ea typeface="ＭＳ Ｐゴシック" panose="020B0600070205080204" pitchFamily="34" charset="-128"/>
                <a:cs typeface="Times New Roman" pitchFamily="18" charset="0"/>
              </a:rPr>
              <a:t>imisji</a:t>
            </a:r>
            <a:r>
              <a:rPr lang="cs-CZ" altLang="cs-CZ" sz="2000" dirty="0" smtClean="0">
                <a:solidFill>
                  <a:schemeClr val="tx1"/>
                </a:solidFill>
                <a:latin typeface="Times New Roman" pitchFamily="18" charset="0"/>
                <a:ea typeface="ＭＳ Ｐゴシック" panose="020B0600070205080204" pitchFamily="34" charset="-128"/>
                <a:cs typeface="Times New Roman" pitchFamily="18" charset="0"/>
              </a:rPr>
              <a:t> </a:t>
            </a:r>
            <a:r>
              <a:rPr altLang="cs-CZ" sz="2000" dirty="0" smtClean="0">
                <a:solidFill>
                  <a:schemeClr val="tx1"/>
                </a:solidFill>
                <a:latin typeface="Times New Roman" pitchFamily="18" charset="0"/>
                <a:ea typeface="ＭＳ Ｐゴシック" panose="020B0600070205080204" pitchFamily="34" charset="-128"/>
                <a:cs typeface="Times New Roman" pitchFamily="18" charset="0"/>
              </a:rPr>
              <a:t>5 </a:t>
            </a:r>
            <a:r>
              <a:rPr altLang="cs-CZ" sz="2000" dirty="0">
                <a:solidFill>
                  <a:schemeClr val="tx1"/>
                </a:solidFill>
                <a:latin typeface="Times New Roman" pitchFamily="18" charset="0"/>
                <a:ea typeface="ＭＳ Ｐゴシック" panose="020B0600070205080204" pitchFamily="34" charset="-128"/>
                <a:cs typeface="Times New Roman" pitchFamily="18" charset="0"/>
              </a:rPr>
              <a:t>ng/m</a:t>
            </a:r>
            <a:r>
              <a:rPr altLang="cs-CZ" sz="2000" baseline="30000" dirty="0">
                <a:solidFill>
                  <a:schemeClr val="tx1"/>
                </a:solidFill>
                <a:latin typeface="Times New Roman" pitchFamily="18" charset="0"/>
                <a:ea typeface="ＭＳ Ｐゴシック" panose="020B0600070205080204" pitchFamily="34" charset="-128"/>
                <a:cs typeface="Times New Roman" pitchFamily="18" charset="0"/>
              </a:rPr>
              <a:t>3</a:t>
            </a:r>
            <a:r>
              <a:rPr altLang="cs-CZ" sz="2000" dirty="0">
                <a:solidFill>
                  <a:schemeClr val="tx1"/>
                </a:solidFill>
                <a:latin typeface="Times New Roman" pitchFamily="18" charset="0"/>
                <a:ea typeface="ＭＳ Ｐゴシック" panose="020B0600070205080204" pitchFamily="34" charset="-128"/>
                <a:cs typeface="Times New Roman" pitchFamily="18" charset="0"/>
              </a:rPr>
              <a:t> = </a:t>
            </a:r>
            <a:r>
              <a:rPr lang="cs-CZ" altLang="cs-CZ" sz="2000" dirty="0" err="1" smtClean="0">
                <a:solidFill>
                  <a:schemeClr val="tx1"/>
                </a:solidFill>
                <a:latin typeface="Times New Roman" pitchFamily="18" charset="0"/>
                <a:ea typeface="ＭＳ Ｐゴシック" panose="020B0600070205080204" pitchFamily="34" charset="-128"/>
                <a:cs typeface="Times New Roman" pitchFamily="18" charset="0"/>
              </a:rPr>
              <a:t>współczynnik</a:t>
            </a:r>
            <a:r>
              <a:rPr lang="cs-CZ" altLang="cs-CZ" sz="2000" dirty="0" smtClean="0">
                <a:solidFill>
                  <a:schemeClr val="tx1"/>
                </a:solidFill>
                <a:latin typeface="Times New Roman" pitchFamily="18" charset="0"/>
                <a:ea typeface="ＭＳ Ｐゴシック" panose="020B0600070205080204" pitchFamily="34" charset="-128"/>
                <a:cs typeface="Times New Roman" pitchFamily="18" charset="0"/>
              </a:rPr>
              <a:t> </a:t>
            </a:r>
            <a:r>
              <a:rPr lang="cs-CZ" altLang="cs-CZ" sz="2000" dirty="0" err="1" smtClean="0">
                <a:solidFill>
                  <a:schemeClr val="tx1"/>
                </a:solidFill>
                <a:latin typeface="Times New Roman" pitchFamily="18" charset="0"/>
                <a:ea typeface="ＭＳ Ｐゴシック" panose="020B0600070205080204" pitchFamily="34" charset="-128"/>
                <a:cs typeface="Times New Roman" pitchFamily="18" charset="0"/>
              </a:rPr>
              <a:t>ryzyka</a:t>
            </a:r>
            <a:r>
              <a:rPr lang="cs-CZ" altLang="cs-CZ" sz="2000" dirty="0" smtClean="0">
                <a:solidFill>
                  <a:schemeClr val="tx1"/>
                </a:solidFill>
                <a:latin typeface="Times New Roman" pitchFamily="18" charset="0"/>
                <a:ea typeface="ＭＳ Ｐゴシック" panose="020B0600070205080204" pitchFamily="34" charset="-128"/>
                <a:cs typeface="Times New Roman" pitchFamily="18" charset="0"/>
              </a:rPr>
              <a:t> </a:t>
            </a:r>
            <a:r>
              <a:rPr altLang="cs-CZ" sz="2000" dirty="0" smtClean="0">
                <a:solidFill>
                  <a:schemeClr val="tx1"/>
                </a:solidFill>
                <a:latin typeface="Times New Roman" pitchFamily="18" charset="0"/>
                <a:ea typeface="ＭＳ Ｐゴシック" panose="020B0600070205080204" pitchFamily="34" charset="-128"/>
                <a:cs typeface="Times New Roman" pitchFamily="18" charset="0"/>
              </a:rPr>
              <a:t>9x10</a:t>
            </a:r>
            <a:r>
              <a:rPr altLang="cs-CZ" sz="2000" baseline="30000" dirty="0" smtClean="0">
                <a:solidFill>
                  <a:schemeClr val="tx1"/>
                </a:solidFill>
                <a:latin typeface="Times New Roman" pitchFamily="18" charset="0"/>
                <a:ea typeface="ＭＳ Ｐゴシック" panose="020B0600070205080204" pitchFamily="34" charset="-128"/>
                <a:cs typeface="Times New Roman" pitchFamily="18" charset="0"/>
              </a:rPr>
              <a:t>-6</a:t>
            </a:r>
            <a:endParaRPr altLang="cs-CZ" sz="2000" dirty="0">
              <a:solidFill>
                <a:schemeClr val="tx1"/>
              </a:solidFill>
              <a:latin typeface="Times New Roman" pitchFamily="18" charset="0"/>
              <a:ea typeface="ＭＳ Ｐゴシック" panose="020B0600070205080204" pitchFamily="34" charset="-128"/>
              <a:cs typeface="Times New Roman" pitchFamily="18" charset="0"/>
            </a:endParaRPr>
          </a:p>
          <a:p>
            <a:pPr>
              <a:buFont typeface="Arial" panose="020B0604020202020204" pitchFamily="34" charset="0"/>
              <a:buNone/>
            </a:pPr>
            <a:endParaRPr altLang="cs-CZ" sz="2000" dirty="0">
              <a:solidFill>
                <a:schemeClr val="tx1"/>
              </a:solidFill>
              <a:latin typeface="Avenir Roman" panose="02000503020000020003" pitchFamily="2" charset="0"/>
              <a:ea typeface="ＭＳ Ｐゴシック" panose="020B0600070205080204" pitchFamily="34" charset="-128"/>
            </a:endParaRPr>
          </a:p>
          <a:p>
            <a:pPr>
              <a:buFont typeface="Arial" panose="020B0604020202020204" pitchFamily="34" charset="0"/>
              <a:buNone/>
            </a:pPr>
            <a:endParaRPr altLang="cs-CZ" sz="2000" dirty="0">
              <a:solidFill>
                <a:schemeClr val="tx1"/>
              </a:solidFill>
              <a:latin typeface="Avenir Roman" panose="02000503020000020003" pitchFamily="2" charset="0"/>
              <a:ea typeface="ＭＳ Ｐゴシック" panose="020B0600070205080204" pitchFamily="34" charset="-128"/>
            </a:endParaRPr>
          </a:p>
          <a:p>
            <a:endParaRPr altLang="cs-CZ" sz="2000" dirty="0">
              <a:solidFill>
                <a:schemeClr val="tx1"/>
              </a:solidFill>
              <a:latin typeface="Avenir Roman" panose="02000503020000020003" pitchFamily="2" charset="0"/>
              <a:ea typeface="ＭＳ Ｐゴシック" panose="020B0600070205080204" pitchFamily="34" charset="-128"/>
            </a:endParaRPr>
          </a:p>
        </p:txBody>
      </p:sp>
      <p:sp>
        <p:nvSpPr>
          <p:cNvPr id="77826" name="Obdélník 2">
            <a:extLst>
              <a:ext uri="{FF2B5EF4-FFF2-40B4-BE49-F238E27FC236}">
                <a16:creationId xmlns="" xmlns:a16="http://schemas.microsoft.com/office/drawing/2014/main" id="{C4B42FBC-E6C4-AA45-A831-C75A336089DE}"/>
              </a:ext>
            </a:extLst>
          </p:cNvPr>
          <p:cNvSpPr>
            <a:spLocks noChangeArrowheads="1"/>
          </p:cNvSpPr>
          <p:nvPr/>
        </p:nvSpPr>
        <p:spPr bwMode="auto">
          <a:xfrm>
            <a:off x="323850" y="260350"/>
            <a:ext cx="63786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r>
              <a:rPr lang="cs-CZ" altLang="cs-CZ" sz="2800" b="1" dirty="0" smtClean="0">
                <a:latin typeface="Times New Roman" pitchFamily="18" charset="0"/>
                <a:cs typeface="Times New Roman" pitchFamily="18" charset="0"/>
              </a:rPr>
              <a:t> - metale</a:t>
            </a:r>
            <a:endParaRPr lang="cs-CZ" altLang="cs-CZ" sz="2800" b="1" dirty="0"/>
          </a:p>
        </p:txBody>
      </p:sp>
      <p:grpSp>
        <p:nvGrpSpPr>
          <p:cNvPr id="4" name="Skupina 3">
            <a:extLst>
              <a:ext uri="{FF2B5EF4-FFF2-40B4-BE49-F238E27FC236}">
                <a16:creationId xmlns="" xmlns:a16="http://schemas.microsoft.com/office/drawing/2014/main" id="{C5CCBF58-5629-0C4E-AFFD-C074B6E58314}"/>
              </a:ext>
            </a:extLst>
          </p:cNvPr>
          <p:cNvGrpSpPr/>
          <p:nvPr/>
        </p:nvGrpSpPr>
        <p:grpSpPr>
          <a:xfrm>
            <a:off x="0" y="6044980"/>
            <a:ext cx="9144000" cy="813020"/>
            <a:chOff x="0" y="6044980"/>
            <a:chExt cx="9144000" cy="813020"/>
          </a:xfrm>
        </p:grpSpPr>
        <p:pic>
          <p:nvPicPr>
            <p:cNvPr id="5" name="Obrázek 4">
              <a:extLst>
                <a:ext uri="{FF2B5EF4-FFF2-40B4-BE49-F238E27FC236}">
                  <a16:creationId xmlns="" xmlns:a16="http://schemas.microsoft.com/office/drawing/2014/main" id="{99807DE9-A32E-A848-A3E4-88A1CC31CCE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6" name="Obrázek 5">
              <a:extLst>
                <a:ext uri="{FF2B5EF4-FFF2-40B4-BE49-F238E27FC236}">
                  <a16:creationId xmlns="" xmlns:a16="http://schemas.microsoft.com/office/drawing/2014/main" id="{C561A1F7-4DFF-F741-B243-C1389CC4624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224417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a:extLst>
              <a:ext uri="{FF2B5EF4-FFF2-40B4-BE49-F238E27FC236}">
                <a16:creationId xmlns="" xmlns:a16="http://schemas.microsoft.com/office/drawing/2014/main" id="{5B75241D-67A3-BA4A-892F-7F290440A97A}"/>
              </a:ext>
            </a:extLst>
          </p:cNvPr>
          <p:cNvGrpSpPr/>
          <p:nvPr/>
        </p:nvGrpSpPr>
        <p:grpSpPr>
          <a:xfrm>
            <a:off x="0" y="6044980"/>
            <a:ext cx="9144000" cy="813020"/>
            <a:chOff x="0" y="6044980"/>
            <a:chExt cx="9144000" cy="813020"/>
          </a:xfrm>
        </p:grpSpPr>
        <p:pic>
          <p:nvPicPr>
            <p:cNvPr id="6" name="Obrázek 5">
              <a:extLst>
                <a:ext uri="{FF2B5EF4-FFF2-40B4-BE49-F238E27FC236}">
                  <a16:creationId xmlns="" xmlns:a16="http://schemas.microsoft.com/office/drawing/2014/main" id="{32A461E3-D48F-054D-BDA2-EC5470E7CF5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 xmlns:a16="http://schemas.microsoft.com/office/drawing/2014/main" id="{6628E5AC-ED31-E04F-8886-C23A2AFDEC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
        <p:nvSpPr>
          <p:cNvPr id="2" name="TextovéPole 1">
            <a:extLst>
              <a:ext uri="{FF2B5EF4-FFF2-40B4-BE49-F238E27FC236}">
                <a16:creationId xmlns="" xmlns:a16="http://schemas.microsoft.com/office/drawing/2014/main" id="{8F14C463-E568-0A41-A1AA-614B7F203A44}"/>
              </a:ext>
            </a:extLst>
          </p:cNvPr>
          <p:cNvSpPr txBox="1"/>
          <p:nvPr/>
        </p:nvSpPr>
        <p:spPr>
          <a:xfrm>
            <a:off x="533400" y="2362200"/>
            <a:ext cx="7951906" cy="22860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cs-CZ"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 name="Obdélník 2">
            <a:extLst>
              <a:ext uri="{FF2B5EF4-FFF2-40B4-BE49-F238E27FC236}">
                <a16:creationId xmlns="" xmlns:a16="http://schemas.microsoft.com/office/drawing/2014/main" id="{FC7FF441-2AF7-4E4B-B43F-E751E8EEA8CC}"/>
              </a:ext>
            </a:extLst>
          </p:cNvPr>
          <p:cNvSpPr/>
          <p:nvPr/>
        </p:nvSpPr>
        <p:spPr>
          <a:xfrm>
            <a:off x="89753" y="255109"/>
            <a:ext cx="8839200" cy="1754326"/>
          </a:xfrm>
          <a:prstGeom prst="rect">
            <a:avLst/>
          </a:prstGeom>
        </p:spPr>
        <p:txBody>
          <a:bodyPr wrap="square">
            <a:spAutoFit/>
          </a:bodyPr>
          <a:lstStyle/>
          <a:p>
            <a:pPr algn="just"/>
            <a:r>
              <a:rPr lang="pl-PL" dirty="0">
                <a:latin typeface="Times New Roman" pitchFamily="18" charset="0"/>
                <a:cs typeface="Times New Roman" pitchFamily="18" charset="0"/>
              </a:rPr>
              <a:t>Celem projektu jest podniesienie poziomu wiedzy absolwentów szkół średnich w zakresie ochrony powietrza oraz uzyskanie informacji na temat przyczyn zanieczyszczenia, sposobów monitorowania jakości powietrza i sposobów komunikowania o zagrożeniu zdrowia. Powiązanie praktyki zaangażowanych ekspertów z nauczycielami w szkołach jest jedynym sposobem na przybliżenie uczniom nowoczesnych technologii i nauczenie ich "myślenia" o powietrzu.</a:t>
            </a:r>
          </a:p>
        </p:txBody>
      </p:sp>
      <p:pic>
        <p:nvPicPr>
          <p:cNvPr id="8" name="Picture 1">
            <a:extLst>
              <a:ext uri="{FF2B5EF4-FFF2-40B4-BE49-F238E27FC236}">
                <a16:creationId xmlns="" xmlns:a16="http://schemas.microsoft.com/office/drawing/2014/main" id="{DBB2B2B8-2B34-984B-A080-95C04CD7B6A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20363" y="1976416"/>
            <a:ext cx="5177980" cy="3824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0461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ovéPole 1">
            <a:extLst>
              <a:ext uri="{FF2B5EF4-FFF2-40B4-BE49-F238E27FC236}">
                <a16:creationId xmlns="" xmlns:a16="http://schemas.microsoft.com/office/drawing/2014/main" id="{A78DF4A2-E7EC-FD40-AB58-29DB3D7E52C0}"/>
              </a:ext>
            </a:extLst>
          </p:cNvPr>
          <p:cNvSpPr txBox="1">
            <a:spLocks noChangeArrowheads="1"/>
          </p:cNvSpPr>
          <p:nvPr/>
        </p:nvSpPr>
        <p:spPr bwMode="auto">
          <a:xfrm>
            <a:off x="395288" y="765175"/>
            <a:ext cx="8280400"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cs-CZ" altLang="cs-CZ" sz="1800" dirty="0"/>
          </a:p>
          <a:p>
            <a:pPr eaLnBrk="1" hangingPunct="1"/>
            <a:r>
              <a:rPr lang="pl-PL" altLang="cs-CZ" sz="1800" b="1" dirty="0" smtClean="0">
                <a:latin typeface="Times New Roman" pitchFamily="18" charset="0"/>
                <a:cs typeface="Times New Roman" pitchFamily="18" charset="0"/>
              </a:rPr>
              <a:t>Ołów</a:t>
            </a:r>
            <a:endParaRPr lang="cs-CZ" altLang="cs-CZ" sz="1800" b="1" dirty="0">
              <a:latin typeface="Times New Roman" pitchFamily="18" charset="0"/>
              <a:cs typeface="Times New Roman" pitchFamily="18" charset="0"/>
            </a:endParaRPr>
          </a:p>
          <a:p>
            <a:pPr eaLnBrk="1" hangingPunct="1"/>
            <a:endParaRPr lang="cs-CZ" altLang="cs-CZ" sz="800" b="1" dirty="0">
              <a:latin typeface="Times New Roman" pitchFamily="18" charset="0"/>
              <a:cs typeface="Times New Roman" pitchFamily="18" charset="0"/>
            </a:endParaRPr>
          </a:p>
          <a:p>
            <a:pPr algn="just" eaLnBrk="1" hangingPunct="1"/>
            <a:r>
              <a:rPr lang="pl-PL" altLang="cs-CZ" sz="1800" dirty="0" smtClean="0">
                <a:latin typeface="Times New Roman" pitchFamily="18" charset="0"/>
                <a:cs typeface="Times New Roman" pitchFamily="18" charset="0"/>
              </a:rPr>
              <a:t>Ołów jest bardzo ważnym elementem z toksykologicznego punktu widzenia. Nie ze względu na swoje ostre działanie, które jest stosunkowo słabe (zatrucie powoduje dopiero 2-3 g octanu ołowiu, śmiertelna dawka dla człowieka wynosi 20 do 25 g), ale bardziej ze względu na przewlekłe działanie. Ołów gromadzi się w organizmie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i powoduje przewlekłe zatrucia.</a:t>
            </a:r>
            <a:endParaRPr lang="cs-CZ" altLang="cs-CZ" sz="1800" dirty="0">
              <a:latin typeface="Times New Roman" pitchFamily="18" charset="0"/>
              <a:cs typeface="Times New Roman" pitchFamily="18" charset="0"/>
            </a:endParaRPr>
          </a:p>
        </p:txBody>
      </p:sp>
      <p:sp>
        <p:nvSpPr>
          <p:cNvPr id="78850" name="TextovéPole 2">
            <a:extLst>
              <a:ext uri="{FF2B5EF4-FFF2-40B4-BE49-F238E27FC236}">
                <a16:creationId xmlns="" xmlns:a16="http://schemas.microsoft.com/office/drawing/2014/main" id="{5FB7373D-6017-7045-923C-774E7797CADA}"/>
              </a:ext>
            </a:extLst>
          </p:cNvPr>
          <p:cNvSpPr txBox="1">
            <a:spLocks noChangeArrowheads="1"/>
          </p:cNvSpPr>
          <p:nvPr/>
        </p:nvSpPr>
        <p:spPr bwMode="auto">
          <a:xfrm>
            <a:off x="381000" y="2997200"/>
            <a:ext cx="8367713"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pl-PL" altLang="cs-CZ" sz="1800" b="1" dirty="0" smtClean="0">
                <a:latin typeface="Times New Roman" pitchFamily="18" charset="0"/>
                <a:cs typeface="Times New Roman" pitchFamily="18" charset="0"/>
              </a:rPr>
              <a:t>Ostre zatrucie </a:t>
            </a:r>
            <a:r>
              <a:rPr lang="pl-PL" altLang="cs-CZ" sz="1800" dirty="0" smtClean="0">
                <a:latin typeface="Times New Roman" pitchFamily="18" charset="0"/>
                <a:cs typeface="Times New Roman" pitchFamily="18" charset="0"/>
              </a:rPr>
              <a:t>ołowiem występuje stosunkowo rzadko i jest zwykle spowodowane wdychaniem oparów ołowiu, ewentualnie po spożyciu silnie skażonej żywności. Objawy obejmują oddziaływanie na układ nerwowy, takie jak osłabienie mięśni, następnie rozkład czerwonych krwinek z późniejszym uszkodzeniem nerek.</a:t>
            </a:r>
            <a:endParaRPr lang="cs-CZ" altLang="cs-CZ" sz="1800" dirty="0">
              <a:latin typeface="Times New Roman" pitchFamily="18" charset="0"/>
              <a:cs typeface="Times New Roman" pitchFamily="18" charset="0"/>
            </a:endParaRPr>
          </a:p>
          <a:p>
            <a:pPr algn="just" eaLnBrk="1" hangingPunct="1"/>
            <a:r>
              <a:rPr lang="pl-PL" altLang="cs-CZ" sz="1800" dirty="0" smtClean="0">
                <a:latin typeface="Times New Roman" pitchFamily="18" charset="0"/>
                <a:cs typeface="Times New Roman" pitchFamily="18" charset="0"/>
              </a:rPr>
              <a:t>Przy </a:t>
            </a:r>
            <a:r>
              <a:rPr lang="pl-PL" altLang="cs-CZ" sz="1800" b="1" dirty="0" smtClean="0">
                <a:latin typeface="Times New Roman" pitchFamily="18" charset="0"/>
                <a:cs typeface="Times New Roman" pitchFamily="18" charset="0"/>
              </a:rPr>
              <a:t>przewlekłym zatruciu </a:t>
            </a:r>
            <a:r>
              <a:rPr lang="pl-PL" altLang="cs-CZ" sz="1800" dirty="0" smtClean="0">
                <a:latin typeface="Times New Roman" pitchFamily="18" charset="0"/>
                <a:cs typeface="Times New Roman" pitchFamily="18" charset="0"/>
              </a:rPr>
              <a:t>dochodzi do uszkodzenia wielu układów narządów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i procesów biochemicznych. Najważniejsze jest jednak oddziaływanie na system nerwowy. Może dojść do uszkodzenia mózgu, które objawia się zawrotami głowy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i może skutkować śpiączką, a nawet śmiercią w przypadku wykrycia obrzęku mózgu.</a:t>
            </a:r>
            <a:endParaRPr lang="cs-CZ" altLang="cs-CZ" sz="1800" dirty="0">
              <a:latin typeface="Times New Roman" pitchFamily="18" charset="0"/>
              <a:cs typeface="Times New Roman" pitchFamily="18" charset="0"/>
            </a:endParaRPr>
          </a:p>
        </p:txBody>
      </p:sp>
      <p:sp>
        <p:nvSpPr>
          <p:cNvPr id="78851" name="Obdélník 3">
            <a:extLst>
              <a:ext uri="{FF2B5EF4-FFF2-40B4-BE49-F238E27FC236}">
                <a16:creationId xmlns="" xmlns:a16="http://schemas.microsoft.com/office/drawing/2014/main" id="{13E79DEC-9B6D-F94D-B42C-B4857BF458BC}"/>
              </a:ext>
            </a:extLst>
          </p:cNvPr>
          <p:cNvSpPr>
            <a:spLocks noChangeArrowheads="1"/>
          </p:cNvSpPr>
          <p:nvPr/>
        </p:nvSpPr>
        <p:spPr bwMode="auto">
          <a:xfrm>
            <a:off x="323850" y="260350"/>
            <a:ext cx="63786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r>
              <a:rPr lang="cs-CZ" altLang="cs-CZ" sz="2800" b="1" dirty="0" smtClean="0">
                <a:latin typeface="Times New Roman" pitchFamily="18" charset="0"/>
                <a:cs typeface="Times New Roman" pitchFamily="18" charset="0"/>
              </a:rPr>
              <a:t> - metale</a:t>
            </a:r>
            <a:endParaRPr lang="cs-CZ" altLang="cs-CZ" sz="2800" b="1" dirty="0"/>
          </a:p>
        </p:txBody>
      </p:sp>
      <p:grpSp>
        <p:nvGrpSpPr>
          <p:cNvPr id="6" name="Skupina 5">
            <a:extLst>
              <a:ext uri="{FF2B5EF4-FFF2-40B4-BE49-F238E27FC236}">
                <a16:creationId xmlns="" xmlns:a16="http://schemas.microsoft.com/office/drawing/2014/main" id="{B4A783D1-6BB9-0243-A5D0-99AB68310982}"/>
              </a:ext>
            </a:extLst>
          </p:cNvPr>
          <p:cNvGrpSpPr/>
          <p:nvPr/>
        </p:nvGrpSpPr>
        <p:grpSpPr>
          <a:xfrm>
            <a:off x="0" y="6044980"/>
            <a:ext cx="9144000" cy="813020"/>
            <a:chOff x="0" y="6044980"/>
            <a:chExt cx="9144000" cy="813020"/>
          </a:xfrm>
        </p:grpSpPr>
        <p:pic>
          <p:nvPicPr>
            <p:cNvPr id="7" name="Obrázek 6">
              <a:extLst>
                <a:ext uri="{FF2B5EF4-FFF2-40B4-BE49-F238E27FC236}">
                  <a16:creationId xmlns="" xmlns:a16="http://schemas.microsoft.com/office/drawing/2014/main" id="{85EADB0F-4068-E14C-8F54-B1D543532FB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 xmlns:a16="http://schemas.microsoft.com/office/drawing/2014/main" id="{9680B221-0B44-7C49-AA65-58DDE97FEB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21629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ovéPole 1">
            <a:extLst>
              <a:ext uri="{FF2B5EF4-FFF2-40B4-BE49-F238E27FC236}">
                <a16:creationId xmlns="" xmlns:a16="http://schemas.microsoft.com/office/drawing/2014/main" id="{239A9D49-E229-8B46-81D2-2E852E69D00E}"/>
              </a:ext>
            </a:extLst>
          </p:cNvPr>
          <p:cNvSpPr txBox="1">
            <a:spLocks noChangeArrowheads="1"/>
          </p:cNvSpPr>
          <p:nvPr/>
        </p:nvSpPr>
        <p:spPr bwMode="auto">
          <a:xfrm>
            <a:off x="323850" y="836613"/>
            <a:ext cx="478155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a:latin typeface="Times New Roman" pitchFamily="18" charset="0"/>
                <a:cs typeface="Times New Roman" pitchFamily="18" charset="0"/>
              </a:rPr>
              <a:t>Ozon O</a:t>
            </a:r>
            <a:r>
              <a:rPr lang="cs-CZ" altLang="cs-CZ" sz="1800" b="1" baseline="-25000" dirty="0">
                <a:latin typeface="Times New Roman" pitchFamily="18" charset="0"/>
                <a:cs typeface="Times New Roman" pitchFamily="18" charset="0"/>
              </a:rPr>
              <a:t>3</a:t>
            </a:r>
            <a:endParaRPr lang="cs-CZ" altLang="cs-CZ" sz="1800" b="1" dirty="0">
              <a:latin typeface="Times New Roman" pitchFamily="18" charset="0"/>
              <a:cs typeface="Times New Roman" pitchFamily="18" charset="0"/>
            </a:endParaRPr>
          </a:p>
          <a:p>
            <a:pPr eaLnBrk="1" hangingPunct="1"/>
            <a:r>
              <a:rPr lang="pl-PL" altLang="cs-CZ" sz="1800" dirty="0" smtClean="0">
                <a:latin typeface="Times New Roman" pitchFamily="18" charset="0"/>
                <a:cs typeface="Times New Roman" pitchFamily="18" charset="0"/>
              </a:rPr>
              <a:t>Ozon jest silnie toksycznym i reaktywnym gazem. Około 90% ozonu atmosferycznego występuje w części stratosfery - w ozonosferze, która znajduje się na wysokości  20 do 25 km. Tutaj ozon jest wytwarzany przez promieniowanie UV. Pozostałych ok. 10% ozonu występuje w niższych warstwach atmosfery.</a:t>
            </a:r>
          </a:p>
          <a:p>
            <a:pPr eaLnBrk="1" hangingPunct="1"/>
            <a:r>
              <a:rPr lang="pl-PL" altLang="cs-CZ" sz="1800" dirty="0" smtClean="0">
                <a:latin typeface="Times New Roman" pitchFamily="18" charset="0"/>
                <a:cs typeface="Times New Roman" pitchFamily="18" charset="0"/>
              </a:rPr>
              <a:t>Ozon jest szczególnie szkodliwy z powodu tworzenia bardzo reaktywnych wolnych rodników (cząsteczek z niesparowanym elektronem).</a:t>
            </a:r>
            <a:endParaRPr lang="cs-CZ" altLang="cs-CZ" sz="1800" dirty="0">
              <a:latin typeface="Times New Roman" pitchFamily="18" charset="0"/>
              <a:cs typeface="Times New Roman" pitchFamily="18" charset="0"/>
            </a:endParaRPr>
          </a:p>
        </p:txBody>
      </p:sp>
      <p:pic>
        <p:nvPicPr>
          <p:cNvPr id="79874" name="Picture 4" descr="http://artintoaction.org/wp-content/uploads/2011/05/hole-in-ozone-layer.jpg">
            <a:extLst>
              <a:ext uri="{FF2B5EF4-FFF2-40B4-BE49-F238E27FC236}">
                <a16:creationId xmlns="" xmlns:a16="http://schemas.microsoft.com/office/drawing/2014/main" id="{D6E2AABA-60DF-1C4F-B766-726E35D184B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908050"/>
            <a:ext cx="3852863" cy="296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5" name="Obdélník 3">
            <a:extLst>
              <a:ext uri="{FF2B5EF4-FFF2-40B4-BE49-F238E27FC236}">
                <a16:creationId xmlns="" xmlns:a16="http://schemas.microsoft.com/office/drawing/2014/main" id="{E3384C93-1C32-7547-B2F5-DB8215881A4A}"/>
              </a:ext>
            </a:extLst>
          </p:cNvPr>
          <p:cNvSpPr>
            <a:spLocks noChangeArrowheads="1"/>
          </p:cNvSpPr>
          <p:nvPr/>
        </p:nvSpPr>
        <p:spPr bwMode="auto">
          <a:xfrm>
            <a:off x="323850" y="260350"/>
            <a:ext cx="51523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endParaRPr lang="cs-CZ" altLang="cs-CZ" sz="2800" b="1" dirty="0"/>
          </a:p>
        </p:txBody>
      </p:sp>
      <p:sp>
        <p:nvSpPr>
          <p:cNvPr id="79876" name="TextovéPole 4">
            <a:extLst>
              <a:ext uri="{FF2B5EF4-FFF2-40B4-BE49-F238E27FC236}">
                <a16:creationId xmlns="" xmlns:a16="http://schemas.microsoft.com/office/drawing/2014/main" id="{F88F9960-5082-3C46-A169-953957BAD9FC}"/>
              </a:ext>
            </a:extLst>
          </p:cNvPr>
          <p:cNvSpPr txBox="1">
            <a:spLocks noChangeArrowheads="1"/>
          </p:cNvSpPr>
          <p:nvPr/>
        </p:nvSpPr>
        <p:spPr bwMode="auto">
          <a:xfrm>
            <a:off x="304800" y="3962400"/>
            <a:ext cx="8640763"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pl-PL" altLang="cs-CZ" sz="1800" dirty="0" smtClean="0">
                <a:latin typeface="Times New Roman" pitchFamily="18" charset="0"/>
                <a:cs typeface="Times New Roman" pitchFamily="18" charset="0"/>
              </a:rPr>
              <a:t>Ozon jest bardzo szkodliwy dla organizmów w bezpośrednim kontakcie. Działa drażniąco na drogi oddechowe i może powodować obrzęk płuc z fatalnym przebiegiem. Miejscem docelowym jego działania jest zatem układ oddechowy. Ciągła ekspozycja na działanie ozonu może prowadzić do zapalenia oskrzeli lub innych chorób płuc. Ozon zwiększa również wrażliwość płuc na alergeny, takie jak histamina lub acetylocholina. Wpływa również niekorzystnie na ośrodkowy układ nerwowy, co przejawia się drażliwością, bólami głowy i zmęczeniem.</a:t>
            </a:r>
            <a:endParaRPr lang="cs-CZ" altLang="cs-CZ" sz="1800" dirty="0">
              <a:latin typeface="Times New Roman" pitchFamily="18" charset="0"/>
              <a:cs typeface="Times New Roman" pitchFamily="18" charset="0"/>
            </a:endParaRPr>
          </a:p>
          <a:p>
            <a:pPr algn="just" eaLnBrk="1" hangingPunct="1"/>
            <a:endParaRPr lang="cs-CZ" altLang="cs-CZ" sz="1800" dirty="0"/>
          </a:p>
          <a:p>
            <a:pPr algn="just" eaLnBrk="1" hangingPunct="1"/>
            <a:endParaRPr lang="cs-CZ" altLang="cs-CZ" sz="1800" dirty="0"/>
          </a:p>
        </p:txBody>
      </p:sp>
      <p:grpSp>
        <p:nvGrpSpPr>
          <p:cNvPr id="6" name="Skupina 5">
            <a:extLst>
              <a:ext uri="{FF2B5EF4-FFF2-40B4-BE49-F238E27FC236}">
                <a16:creationId xmlns="" xmlns:a16="http://schemas.microsoft.com/office/drawing/2014/main" id="{4D1CCA36-0AD0-D242-A479-BAFABB4A2F31}"/>
              </a:ext>
            </a:extLst>
          </p:cNvPr>
          <p:cNvGrpSpPr/>
          <p:nvPr/>
        </p:nvGrpSpPr>
        <p:grpSpPr>
          <a:xfrm>
            <a:off x="0" y="6044980"/>
            <a:ext cx="9144000" cy="813020"/>
            <a:chOff x="0" y="6044980"/>
            <a:chExt cx="9144000" cy="813020"/>
          </a:xfrm>
        </p:grpSpPr>
        <p:pic>
          <p:nvPicPr>
            <p:cNvPr id="7" name="Obrázek 6">
              <a:extLst>
                <a:ext uri="{FF2B5EF4-FFF2-40B4-BE49-F238E27FC236}">
                  <a16:creationId xmlns="" xmlns:a16="http://schemas.microsoft.com/office/drawing/2014/main" id="{E6EEBBEA-7220-EE4B-82C6-FAAD6C782BD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 xmlns:a16="http://schemas.microsoft.com/office/drawing/2014/main" id="{39F5224E-3730-E44F-B58B-5891C722AB6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408466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Zástupný symbol pro obsah 2">
            <a:extLst>
              <a:ext uri="{FF2B5EF4-FFF2-40B4-BE49-F238E27FC236}">
                <a16:creationId xmlns="" xmlns:a16="http://schemas.microsoft.com/office/drawing/2014/main" id="{BBC91386-4864-514C-AE76-2AFF7BB1B50B}"/>
              </a:ext>
            </a:extLst>
          </p:cNvPr>
          <p:cNvSpPr>
            <a:spLocks noGrp="1"/>
          </p:cNvSpPr>
          <p:nvPr>
            <p:ph sz="half" idx="1"/>
          </p:nvPr>
        </p:nvSpPr>
        <p:spPr>
          <a:xfrm>
            <a:off x="395288" y="1196975"/>
            <a:ext cx="8362950" cy="2620963"/>
          </a:xfrm>
        </p:spPr>
        <p:txBody>
          <a:bodyPr>
            <a:normAutofit/>
          </a:bodyPr>
          <a:lstStyle/>
          <a:p>
            <a:pPr>
              <a:lnSpc>
                <a:spcPct val="90000"/>
              </a:lnSpc>
            </a:pPr>
            <a:r>
              <a:rPr lang="pl-PL" altLang="cs-CZ" sz="1800" dirty="0" smtClean="0">
                <a:latin typeface="Times New Roman" pitchFamily="18" charset="0"/>
                <a:ea typeface="ＭＳ Ｐゴシック" panose="020B0600070205080204" pitchFamily="34" charset="-128"/>
                <a:cs typeface="Times New Roman" pitchFamily="18" charset="0"/>
              </a:rPr>
              <a:t>Działanie drażniące - pieczenie oczu, nosa, gardła, ewentualnie ciśnienie w klatce piersiowej, kaszel i ból głowy</a:t>
            </a:r>
          </a:p>
          <a:p>
            <a:pPr>
              <a:lnSpc>
                <a:spcPct val="90000"/>
              </a:lnSpc>
            </a:pPr>
            <a:endParaRPr lang="pl-PL" altLang="cs-CZ" sz="1800" dirty="0" smtClean="0">
              <a:latin typeface="Times New Roman" pitchFamily="18" charset="0"/>
              <a:ea typeface="ＭＳ Ｐゴシック" panose="020B0600070205080204" pitchFamily="34" charset="-128"/>
              <a:cs typeface="Times New Roman" pitchFamily="18" charset="0"/>
            </a:endParaRPr>
          </a:p>
          <a:p>
            <a:pPr>
              <a:lnSpc>
                <a:spcPct val="90000"/>
              </a:lnSpc>
            </a:pPr>
            <a:r>
              <a:rPr lang="pl-PL" altLang="cs-CZ" sz="1800" dirty="0" smtClean="0">
                <a:latin typeface="Times New Roman" pitchFamily="18" charset="0"/>
                <a:ea typeface="ＭＳ Ｐゴシック" panose="020B0600070205080204" pitchFamily="34" charset="-128"/>
                <a:cs typeface="Times New Roman" pitchFamily="18" charset="0"/>
              </a:rPr>
              <a:t>Zmniejszenie czynności płuc przy średnim stężeniu 160 μg/m3 w czasie od godzin do dni (WHO)</a:t>
            </a:r>
          </a:p>
          <a:p>
            <a:pPr>
              <a:lnSpc>
                <a:spcPct val="90000"/>
              </a:lnSpc>
            </a:pPr>
            <a:endParaRPr lang="pl-PL" altLang="cs-CZ" sz="1800" dirty="0" smtClean="0">
              <a:latin typeface="Times New Roman" pitchFamily="18" charset="0"/>
              <a:ea typeface="ＭＳ Ｐゴシック" panose="020B0600070205080204" pitchFamily="34" charset="-128"/>
              <a:cs typeface="Times New Roman" pitchFamily="18" charset="0"/>
            </a:endParaRPr>
          </a:p>
          <a:p>
            <a:pPr>
              <a:lnSpc>
                <a:spcPct val="90000"/>
              </a:lnSpc>
            </a:pPr>
            <a:r>
              <a:rPr lang="pl-PL" altLang="cs-CZ" sz="1800" dirty="0" smtClean="0">
                <a:latin typeface="Times New Roman" pitchFamily="18" charset="0"/>
                <a:ea typeface="ＭＳ Ｐゴシック" panose="020B0600070205080204" pitchFamily="34" charset="-128"/>
                <a:cs typeface="Times New Roman" pitchFamily="18" charset="0"/>
              </a:rPr>
              <a:t>Limit imisji = zalecana wartość WHO 120 μg/m3 (maks. 8 godz. dziennie, średnia ruchoma) – przy przestrzeganiu tej wartości działanie na zdrowie nie powinno być znaczące.</a:t>
            </a:r>
            <a:endParaRPr altLang="cs-CZ" sz="1800" dirty="0">
              <a:latin typeface="Times New Roman" pitchFamily="18" charset="0"/>
              <a:ea typeface="ＭＳ Ｐゴシック" panose="020B0600070205080204" pitchFamily="34" charset="-128"/>
              <a:cs typeface="Times New Roman" pitchFamily="18" charset="0"/>
            </a:endParaRPr>
          </a:p>
        </p:txBody>
      </p:sp>
      <p:sp>
        <p:nvSpPr>
          <p:cNvPr id="80898" name="Obdélník 3">
            <a:extLst>
              <a:ext uri="{FF2B5EF4-FFF2-40B4-BE49-F238E27FC236}">
                <a16:creationId xmlns="" xmlns:a16="http://schemas.microsoft.com/office/drawing/2014/main" id="{568D13E4-4BF6-BC46-81FD-0D2D603C17EF}"/>
              </a:ext>
            </a:extLst>
          </p:cNvPr>
          <p:cNvSpPr>
            <a:spLocks noChangeArrowheads="1"/>
          </p:cNvSpPr>
          <p:nvPr/>
        </p:nvSpPr>
        <p:spPr bwMode="auto">
          <a:xfrm>
            <a:off x="323850" y="260350"/>
            <a:ext cx="64492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r>
              <a:rPr lang="cs-CZ" altLang="cs-CZ" sz="2800" b="1" dirty="0" smtClean="0">
                <a:latin typeface="Times New Roman" pitchFamily="18" charset="0"/>
                <a:cs typeface="Times New Roman" pitchFamily="18" charset="0"/>
              </a:rPr>
              <a:t> – ozon </a:t>
            </a:r>
            <a:endParaRPr lang="cs-CZ" altLang="cs-CZ" sz="2800" b="1" dirty="0"/>
          </a:p>
        </p:txBody>
      </p:sp>
      <p:pic>
        <p:nvPicPr>
          <p:cNvPr id="80899" name="Picture 2" descr="http://uvc.cz/wp-content/themes/uvc1/images/box_ozon.jpg">
            <a:extLst>
              <a:ext uri="{FF2B5EF4-FFF2-40B4-BE49-F238E27FC236}">
                <a16:creationId xmlns="" xmlns:a16="http://schemas.microsoft.com/office/drawing/2014/main" id="{5620DE55-C898-BD4E-A2B3-75850B9BDB1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3581400"/>
            <a:ext cx="2859087" cy="247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Skupina 4">
            <a:extLst>
              <a:ext uri="{FF2B5EF4-FFF2-40B4-BE49-F238E27FC236}">
                <a16:creationId xmlns="" xmlns:a16="http://schemas.microsoft.com/office/drawing/2014/main" id="{AF8F530F-971F-434E-8A13-20FE2DD47B3E}"/>
              </a:ext>
            </a:extLst>
          </p:cNvPr>
          <p:cNvGrpSpPr/>
          <p:nvPr/>
        </p:nvGrpSpPr>
        <p:grpSpPr>
          <a:xfrm>
            <a:off x="0" y="6044980"/>
            <a:ext cx="9144000" cy="813020"/>
            <a:chOff x="0" y="6044980"/>
            <a:chExt cx="9144000" cy="813020"/>
          </a:xfrm>
        </p:grpSpPr>
        <p:pic>
          <p:nvPicPr>
            <p:cNvPr id="6" name="Obrázek 5">
              <a:extLst>
                <a:ext uri="{FF2B5EF4-FFF2-40B4-BE49-F238E27FC236}">
                  <a16:creationId xmlns="" xmlns:a16="http://schemas.microsoft.com/office/drawing/2014/main" id="{5FCE7DBB-8FC0-D049-AC98-F8115DA6262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 xmlns:a16="http://schemas.microsoft.com/office/drawing/2014/main" id="{5A3F0418-F456-FC42-B782-68BCA9274AE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143060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Zástupný symbol pro číslo snímku 1">
            <a:extLst>
              <a:ext uri="{FF2B5EF4-FFF2-40B4-BE49-F238E27FC236}">
                <a16:creationId xmlns="" xmlns:a16="http://schemas.microsoft.com/office/drawing/2014/main" id="{B721B584-8A5A-024D-97A7-181CDACC41C3}"/>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79467E0-C5B7-0F44-B61D-0F9212BDBB5D}" type="slidenum">
              <a:rPr lang="cs-CZ" altLang="cs-CZ" sz="1400"/>
              <a:pPr eaLnBrk="1" hangingPunct="1"/>
              <a:t>23</a:t>
            </a:fld>
            <a:endParaRPr lang="cs-CZ" altLang="cs-CZ" sz="1400"/>
          </a:p>
        </p:txBody>
      </p:sp>
      <p:sp>
        <p:nvSpPr>
          <p:cNvPr id="81922" name="TextovéPole 2">
            <a:extLst>
              <a:ext uri="{FF2B5EF4-FFF2-40B4-BE49-F238E27FC236}">
                <a16:creationId xmlns="" xmlns:a16="http://schemas.microsoft.com/office/drawing/2014/main" id="{32977D2F-ED86-E945-9BC5-19760771C791}"/>
              </a:ext>
            </a:extLst>
          </p:cNvPr>
          <p:cNvSpPr txBox="1">
            <a:spLocks noChangeArrowheads="1"/>
          </p:cNvSpPr>
          <p:nvPr/>
        </p:nvSpPr>
        <p:spPr bwMode="auto">
          <a:xfrm>
            <a:off x="323850" y="836613"/>
            <a:ext cx="5184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err="1" smtClean="0">
                <a:latin typeface="Times New Roman" pitchFamily="18" charset="0"/>
                <a:cs typeface="Times New Roman" pitchFamily="18" charset="0"/>
              </a:rPr>
              <a:t>Dioksyny</a:t>
            </a:r>
            <a:r>
              <a:rPr lang="cs-CZ" altLang="cs-CZ" sz="1800" b="1" dirty="0" smtClean="0">
                <a:latin typeface="Times New Roman" pitchFamily="18" charset="0"/>
                <a:cs typeface="Times New Roman" pitchFamily="18" charset="0"/>
              </a:rPr>
              <a:t> (PCDD/F</a:t>
            </a:r>
            <a:r>
              <a:rPr lang="cs-CZ" altLang="cs-CZ" sz="1800" b="1" dirty="0">
                <a:latin typeface="Times New Roman" pitchFamily="18" charset="0"/>
                <a:cs typeface="Times New Roman" pitchFamily="18" charset="0"/>
              </a:rPr>
              <a:t>)</a:t>
            </a:r>
          </a:p>
        </p:txBody>
      </p:sp>
      <p:sp>
        <p:nvSpPr>
          <p:cNvPr id="81923" name="Obdélník 3">
            <a:extLst>
              <a:ext uri="{FF2B5EF4-FFF2-40B4-BE49-F238E27FC236}">
                <a16:creationId xmlns="" xmlns:a16="http://schemas.microsoft.com/office/drawing/2014/main" id="{B5A2120A-2A3A-7844-AF9B-2A25F7404ADD}"/>
              </a:ext>
            </a:extLst>
          </p:cNvPr>
          <p:cNvSpPr>
            <a:spLocks noChangeArrowheads="1"/>
          </p:cNvSpPr>
          <p:nvPr/>
        </p:nvSpPr>
        <p:spPr bwMode="auto">
          <a:xfrm>
            <a:off x="250825" y="260350"/>
            <a:ext cx="50626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endParaRPr lang="cs-CZ" altLang="cs-CZ" sz="2800" b="1" dirty="0">
              <a:latin typeface="Times New Roman" pitchFamily="18" charset="0"/>
              <a:cs typeface="Times New Roman" pitchFamily="18" charset="0"/>
            </a:endParaRPr>
          </a:p>
        </p:txBody>
      </p:sp>
      <p:pic>
        <p:nvPicPr>
          <p:cNvPr id="81924" name="Picture 5" descr="http://im.novinky.cz/948/199484-top_foto1-lj3do.jpg">
            <a:extLst>
              <a:ext uri="{FF2B5EF4-FFF2-40B4-BE49-F238E27FC236}">
                <a16:creationId xmlns="" xmlns:a16="http://schemas.microsoft.com/office/drawing/2014/main" id="{8833FD6B-0244-BE47-BDD7-D86A9959F53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333375"/>
            <a:ext cx="2882900" cy="162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5" name="TextovéPole 5">
            <a:extLst>
              <a:ext uri="{FF2B5EF4-FFF2-40B4-BE49-F238E27FC236}">
                <a16:creationId xmlns="" xmlns:a16="http://schemas.microsoft.com/office/drawing/2014/main" id="{BB5D43D5-1FFE-4644-A21F-6DB6AB3A1A08}"/>
              </a:ext>
            </a:extLst>
          </p:cNvPr>
          <p:cNvSpPr txBox="1">
            <a:spLocks noChangeArrowheads="1"/>
          </p:cNvSpPr>
          <p:nvPr/>
        </p:nvSpPr>
        <p:spPr bwMode="auto">
          <a:xfrm>
            <a:off x="381000" y="2362200"/>
            <a:ext cx="84963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pl-PL" altLang="cs-CZ" sz="1800" dirty="0" smtClean="0">
                <a:latin typeface="Times New Roman" pitchFamily="18" charset="0"/>
                <a:cs typeface="Times New Roman" pitchFamily="18" charset="0"/>
              </a:rPr>
              <a:t>Dioksyny są wynikiem spalania odpadów komunalnych. Powstają również w procesie spalania powszechnie stosowanego drewna opałowego, takiego jak drewno lub węgiel,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a nawet podczas palenia papierosów.</a:t>
            </a:r>
          </a:p>
          <a:p>
            <a:pPr algn="just" eaLnBrk="1" hangingPunct="1"/>
            <a:r>
              <a:rPr lang="pl-PL" altLang="cs-CZ" sz="1800" dirty="0" smtClean="0">
                <a:latin typeface="Times New Roman" pitchFamily="18" charset="0"/>
                <a:cs typeface="Times New Roman" pitchFamily="18" charset="0"/>
              </a:rPr>
              <a:t>Natomiast ich zniszczenie jest znacznie bardziej skomplikowane. Narazie jako najbardziej wiarygodne jest spalanie zanieczyszczonego materiału w temperaturach powyżej 850 ° C. Często jednak zalecana temperatura jest wyższa niż 1000 ° C.</a:t>
            </a:r>
            <a:endParaRPr lang="cs-CZ" altLang="cs-CZ" sz="1800" dirty="0">
              <a:latin typeface="Times New Roman" pitchFamily="18" charset="0"/>
              <a:cs typeface="Times New Roman" pitchFamily="18" charset="0"/>
            </a:endParaRPr>
          </a:p>
          <a:p>
            <a:pPr algn="just" eaLnBrk="1" hangingPunct="1"/>
            <a:r>
              <a:rPr lang="pl-PL" altLang="cs-CZ" sz="1800" dirty="0" smtClean="0">
                <a:latin typeface="Times New Roman" pitchFamily="18" charset="0"/>
                <a:cs typeface="Times New Roman" pitchFamily="18" charset="0"/>
              </a:rPr>
              <a:t>Dioksyny są bardzo stabilne i najczęściej wiążą się z tłuszczami.</a:t>
            </a:r>
          </a:p>
          <a:p>
            <a:pPr algn="just" eaLnBrk="1" hangingPunct="1"/>
            <a:r>
              <a:rPr lang="pl-PL" altLang="cs-CZ" sz="1800" dirty="0" smtClean="0">
                <a:latin typeface="Times New Roman" pitchFamily="18" charset="0"/>
                <a:cs typeface="Times New Roman" pitchFamily="18" charset="0"/>
              </a:rPr>
              <a:t>W zależności od stężenia i intensywności oddziaływania tych substancji, wpływają one na układ odpornościowy i układ nerwowy. W niektórych przypadkach mogą być również rakotwórcze.</a:t>
            </a:r>
            <a:endParaRPr lang="cs-CZ" altLang="cs-CZ" sz="1800" dirty="0">
              <a:latin typeface="Times New Roman" pitchFamily="18" charset="0"/>
              <a:cs typeface="Times New Roman" pitchFamily="18" charset="0"/>
            </a:endParaRPr>
          </a:p>
          <a:p>
            <a:pPr algn="just" eaLnBrk="1" hangingPunct="1"/>
            <a:r>
              <a:rPr lang="pl-PL" altLang="cs-CZ" sz="1800" dirty="0" smtClean="0">
                <a:latin typeface="Times New Roman" pitchFamily="18" charset="0"/>
                <a:cs typeface="Times New Roman" pitchFamily="18" charset="0"/>
              </a:rPr>
              <a:t>Narażenie na ostre działanie dioksyn prowadzi do pieczenia oczu, nosa i gardła. Często te odczucia są związane z bólem głowy, zawrotami, rozmytym widzeniem, bólem mięśni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i stawów, nudnościami i wymiotami, dusznością i niepokojem emocjonalnym.</a:t>
            </a:r>
            <a:endParaRPr lang="cs-CZ" altLang="cs-CZ" sz="1800" dirty="0">
              <a:latin typeface="Times New Roman" pitchFamily="18" charset="0"/>
              <a:cs typeface="Times New Roman" pitchFamily="18" charset="0"/>
            </a:endParaRPr>
          </a:p>
          <a:p>
            <a:pPr eaLnBrk="1" hangingPunct="1"/>
            <a:endParaRPr lang="cs-CZ" altLang="cs-CZ" sz="1800" dirty="0"/>
          </a:p>
          <a:p>
            <a:pPr eaLnBrk="1" hangingPunct="1"/>
            <a:endParaRPr lang="cs-CZ" altLang="cs-CZ" sz="1800" dirty="0"/>
          </a:p>
        </p:txBody>
      </p:sp>
      <p:sp>
        <p:nvSpPr>
          <p:cNvPr id="81926" name="TextovéPole 6">
            <a:extLst>
              <a:ext uri="{FF2B5EF4-FFF2-40B4-BE49-F238E27FC236}">
                <a16:creationId xmlns="" xmlns:a16="http://schemas.microsoft.com/office/drawing/2014/main" id="{93D63541-970E-F74C-85FB-3849B05BBC88}"/>
              </a:ext>
            </a:extLst>
          </p:cNvPr>
          <p:cNvSpPr txBox="1">
            <a:spLocks noChangeArrowheads="1"/>
          </p:cNvSpPr>
          <p:nvPr/>
        </p:nvSpPr>
        <p:spPr bwMode="auto">
          <a:xfrm>
            <a:off x="381001" y="1219200"/>
            <a:ext cx="5410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cs-CZ" altLang="cs-CZ" sz="1800" dirty="0" err="1" smtClean="0">
                <a:latin typeface="Times New Roman" pitchFamily="18" charset="0"/>
                <a:cs typeface="Times New Roman" pitchFamily="18" charset="0"/>
              </a:rPr>
              <a:t>Chodzi</a:t>
            </a:r>
            <a:r>
              <a:rPr lang="cs-CZ" altLang="cs-CZ" sz="1800" dirty="0" smtClean="0">
                <a:latin typeface="Times New Roman" pitchFamily="18" charset="0"/>
                <a:cs typeface="Times New Roman" pitchFamily="18" charset="0"/>
              </a:rPr>
              <a:t> o </a:t>
            </a:r>
            <a:r>
              <a:rPr lang="cs-CZ" altLang="cs-CZ" sz="1800" dirty="0" err="1" smtClean="0">
                <a:latin typeface="Times New Roman" pitchFamily="18" charset="0"/>
                <a:cs typeface="Times New Roman" pitchFamily="18" charset="0"/>
              </a:rPr>
              <a:t>nazwę</a:t>
            </a:r>
            <a:r>
              <a:rPr lang="cs-CZ" altLang="cs-CZ" sz="1800" dirty="0" smtClean="0">
                <a:latin typeface="Times New Roman" pitchFamily="18" charset="0"/>
                <a:cs typeface="Times New Roman" pitchFamily="18" charset="0"/>
              </a:rPr>
              <a:t> </a:t>
            </a:r>
            <a:r>
              <a:rPr lang="pl-PL" altLang="cs-CZ" sz="1800" dirty="0" smtClean="0">
                <a:latin typeface="Times New Roman" pitchFamily="18" charset="0"/>
                <a:cs typeface="Times New Roman" pitchFamily="18" charset="0"/>
              </a:rPr>
              <a:t>dwóch grup związków toksycznych (polichlorowane dwubenzo-p-dioksyny i polichlorowane dwubenzofurany). Obie grupy razem zawierają ok. dwieście substancji.</a:t>
            </a:r>
            <a:endParaRPr lang="cs-CZ" altLang="cs-CZ" sz="1800" dirty="0">
              <a:latin typeface="Times New Roman" pitchFamily="18" charset="0"/>
              <a:cs typeface="Times New Roman" pitchFamily="18" charset="0"/>
            </a:endParaRPr>
          </a:p>
        </p:txBody>
      </p:sp>
      <p:sp>
        <p:nvSpPr>
          <p:cNvPr id="81927" name="TextovéPole 8">
            <a:extLst>
              <a:ext uri="{FF2B5EF4-FFF2-40B4-BE49-F238E27FC236}">
                <a16:creationId xmlns="" xmlns:a16="http://schemas.microsoft.com/office/drawing/2014/main" id="{B1C9568A-DDA1-8743-9E90-692500CA6900}"/>
              </a:ext>
            </a:extLst>
          </p:cNvPr>
          <p:cNvSpPr txBox="1">
            <a:spLocks noChangeArrowheads="1"/>
          </p:cNvSpPr>
          <p:nvPr/>
        </p:nvSpPr>
        <p:spPr bwMode="auto">
          <a:xfrm>
            <a:off x="5759450" y="2035175"/>
            <a:ext cx="33845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400" dirty="0"/>
              <a:t> </a:t>
            </a:r>
            <a:r>
              <a:rPr lang="cs-CZ" altLang="cs-CZ" sz="1400" dirty="0" smtClean="0"/>
              <a:t>2,3,7,8-</a:t>
            </a:r>
            <a:r>
              <a:rPr lang="cs-CZ" altLang="cs-CZ" sz="1400" dirty="0" err="1" smtClean="0"/>
              <a:t>tetrachlorodibenzo</a:t>
            </a:r>
            <a:r>
              <a:rPr lang="cs-CZ" altLang="cs-CZ" sz="1400" dirty="0" smtClean="0"/>
              <a:t>-p-</a:t>
            </a:r>
            <a:r>
              <a:rPr lang="cs-CZ" altLang="cs-CZ" sz="1400" dirty="0" err="1" smtClean="0"/>
              <a:t>dioksyny</a:t>
            </a:r>
            <a:r>
              <a:rPr lang="cs-CZ" altLang="cs-CZ" sz="1400" dirty="0" smtClean="0"/>
              <a:t> </a:t>
            </a:r>
            <a:endParaRPr lang="cs-CZ" altLang="cs-CZ" sz="1400" dirty="0"/>
          </a:p>
        </p:txBody>
      </p:sp>
      <p:grpSp>
        <p:nvGrpSpPr>
          <p:cNvPr id="9" name="Skupina 8">
            <a:extLst>
              <a:ext uri="{FF2B5EF4-FFF2-40B4-BE49-F238E27FC236}">
                <a16:creationId xmlns="" xmlns:a16="http://schemas.microsoft.com/office/drawing/2014/main" id="{BD45FD1C-320E-DA4E-B982-8AE43E9EB300}"/>
              </a:ext>
            </a:extLst>
          </p:cNvPr>
          <p:cNvGrpSpPr/>
          <p:nvPr/>
        </p:nvGrpSpPr>
        <p:grpSpPr>
          <a:xfrm>
            <a:off x="0" y="6044980"/>
            <a:ext cx="9144000" cy="813020"/>
            <a:chOff x="0" y="6044980"/>
            <a:chExt cx="9144000" cy="813020"/>
          </a:xfrm>
        </p:grpSpPr>
        <p:pic>
          <p:nvPicPr>
            <p:cNvPr id="10" name="Obrázek 9">
              <a:extLst>
                <a:ext uri="{FF2B5EF4-FFF2-40B4-BE49-F238E27FC236}">
                  <a16:creationId xmlns="" xmlns:a16="http://schemas.microsoft.com/office/drawing/2014/main" id="{9B0247B2-4174-7B45-83B0-AAC3F79B583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11" name="Obrázek 10">
              <a:extLst>
                <a:ext uri="{FF2B5EF4-FFF2-40B4-BE49-F238E27FC236}">
                  <a16:creationId xmlns="" xmlns:a16="http://schemas.microsoft.com/office/drawing/2014/main" id="{277DB74F-4BF4-8D4D-8BCA-C46B2C0F0D6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259207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Zástupný symbol pro obsah 2">
            <a:extLst>
              <a:ext uri="{FF2B5EF4-FFF2-40B4-BE49-F238E27FC236}">
                <a16:creationId xmlns="" xmlns:a16="http://schemas.microsoft.com/office/drawing/2014/main" id="{21BBAF2C-9CAC-734D-A96D-0291C68393BD}"/>
              </a:ext>
            </a:extLst>
          </p:cNvPr>
          <p:cNvSpPr>
            <a:spLocks noGrp="1"/>
          </p:cNvSpPr>
          <p:nvPr>
            <p:ph sz="half" idx="1"/>
          </p:nvPr>
        </p:nvSpPr>
        <p:spPr>
          <a:xfrm>
            <a:off x="320306" y="914400"/>
            <a:ext cx="8186738" cy="3197225"/>
          </a:xfrm>
        </p:spPr>
        <p:txBody>
          <a:bodyPr>
            <a:normAutofit/>
          </a:bodyPr>
          <a:lstStyle/>
          <a:p>
            <a:pPr algn="just"/>
            <a:r>
              <a:rPr lang="pl-PL" altLang="cs-CZ" sz="1800" dirty="0" smtClean="0">
                <a:solidFill>
                  <a:schemeClr val="tx1"/>
                </a:solidFill>
                <a:latin typeface="Times New Roman" pitchFamily="18" charset="0"/>
                <a:ea typeface="ＭＳ Ｐゴシック" panose="020B0600070205080204" pitchFamily="34" charset="-128"/>
                <a:cs typeface="Times New Roman" pitchFamily="18" charset="0"/>
              </a:rPr>
              <a:t>Zdolność do bioakumulacji w organizmie, działanie immuno-toksyczne, neurotoksyczne, toksyczność reprodukcyjna, substancje zaburzające gospodarkę hormonalną, wpływ na zmiany w zachowaniu dzieci</a:t>
            </a:r>
            <a:endParaRPr altLang="cs-CZ" sz="1800" dirty="0">
              <a:solidFill>
                <a:schemeClr val="tx1"/>
              </a:solidFill>
              <a:latin typeface="Times New Roman" pitchFamily="18" charset="0"/>
              <a:ea typeface="ＭＳ Ｐゴシック" panose="020B0600070205080204" pitchFamily="34" charset="-128"/>
              <a:cs typeface="Times New Roman" pitchFamily="18" charset="0"/>
            </a:endParaRPr>
          </a:p>
          <a:p>
            <a:pPr algn="just"/>
            <a:r>
              <a:rPr altLang="cs-CZ" sz="1800" dirty="0">
                <a:solidFill>
                  <a:schemeClr val="tx1"/>
                </a:solidFill>
                <a:latin typeface="Times New Roman" pitchFamily="18" charset="0"/>
                <a:ea typeface="ＭＳ Ｐゴシック" panose="020B0600070205080204" pitchFamily="34" charset="-128"/>
                <a:cs typeface="Times New Roman" pitchFamily="18" charset="0"/>
              </a:rPr>
              <a:t>TCDD + </a:t>
            </a:r>
            <a:r>
              <a:rPr lang="pl-PL" altLang="cs-CZ" sz="1800" dirty="0" smtClean="0">
                <a:solidFill>
                  <a:schemeClr val="tx1"/>
                </a:solidFill>
                <a:latin typeface="Times New Roman" pitchFamily="18" charset="0"/>
                <a:ea typeface="ＭＳ Ｐゴシック" panose="020B0600070205080204" pitchFamily="34" charset="-128"/>
                <a:cs typeface="Times New Roman" pitchFamily="18" charset="0"/>
              </a:rPr>
              <a:t>kolejne dwie substancje</a:t>
            </a:r>
            <a:r>
              <a:rPr altLang="cs-CZ" sz="1800" dirty="0" smtClean="0">
                <a:solidFill>
                  <a:schemeClr val="tx1"/>
                </a:solidFill>
                <a:latin typeface="Times New Roman" pitchFamily="18" charset="0"/>
                <a:ea typeface="ＭＳ Ｐゴシック" panose="020B0600070205080204" pitchFamily="34" charset="-128"/>
                <a:cs typeface="Times New Roman" pitchFamily="18" charset="0"/>
              </a:rPr>
              <a:t> </a:t>
            </a:r>
            <a:r>
              <a:rPr altLang="cs-CZ" sz="1800" dirty="0">
                <a:solidFill>
                  <a:schemeClr val="tx1"/>
                </a:solidFill>
                <a:latin typeface="Times New Roman" pitchFamily="18" charset="0"/>
                <a:ea typeface="ＭＳ Ｐゴシック" panose="020B0600070205080204" pitchFamily="34" charset="-128"/>
                <a:cs typeface="Times New Roman" pitchFamily="18" charset="0"/>
              </a:rPr>
              <a:t>– </a:t>
            </a:r>
            <a:r>
              <a:rPr lang="pl-PL" altLang="cs-CZ" sz="1800" dirty="0" smtClean="0">
                <a:solidFill>
                  <a:schemeClr val="tx1"/>
                </a:solidFill>
                <a:latin typeface="Times New Roman" pitchFamily="18" charset="0"/>
                <a:ea typeface="ＭＳ Ｐゴシック" panose="020B0600070205080204" pitchFamily="34" charset="-128"/>
                <a:cs typeface="Times New Roman" pitchFamily="18" charset="0"/>
              </a:rPr>
              <a:t>udowodnione działanie rakotwórcze</a:t>
            </a:r>
            <a:endParaRPr altLang="cs-CZ" sz="1800" dirty="0">
              <a:solidFill>
                <a:schemeClr val="tx1"/>
              </a:solidFill>
              <a:latin typeface="Times New Roman" pitchFamily="18" charset="0"/>
              <a:ea typeface="ＭＳ Ｐゴシック" panose="020B0600070205080204" pitchFamily="34" charset="-128"/>
              <a:cs typeface="Times New Roman" pitchFamily="18" charset="0"/>
            </a:endParaRPr>
          </a:p>
          <a:p>
            <a:pPr algn="just"/>
            <a:r>
              <a:rPr altLang="cs-CZ" sz="1800" dirty="0">
                <a:solidFill>
                  <a:schemeClr val="tx1"/>
                </a:solidFill>
                <a:latin typeface="Times New Roman" pitchFamily="18" charset="0"/>
                <a:ea typeface="ＭＳ Ｐゴシック" panose="020B0600070205080204" pitchFamily="34" charset="-128"/>
                <a:cs typeface="Times New Roman" pitchFamily="18" charset="0"/>
              </a:rPr>
              <a:t>TDI </a:t>
            </a:r>
            <a:r>
              <a:rPr altLang="cs-CZ" sz="1800" dirty="0" smtClean="0">
                <a:solidFill>
                  <a:schemeClr val="tx1"/>
                </a:solidFill>
                <a:latin typeface="Times New Roman" pitchFamily="18" charset="0"/>
                <a:ea typeface="ＭＳ Ｐゴシック" panose="020B0600070205080204" pitchFamily="34" charset="-128"/>
                <a:cs typeface="Times New Roman" pitchFamily="18" charset="0"/>
              </a:rPr>
              <a:t>(</a:t>
            </a:r>
            <a:r>
              <a:rPr lang="pl-PL" altLang="cs-CZ" sz="1800" dirty="0" smtClean="0">
                <a:solidFill>
                  <a:schemeClr val="tx1"/>
                </a:solidFill>
                <a:latin typeface="Times New Roman" pitchFamily="18" charset="0"/>
                <a:ea typeface="ＭＳ Ｐゴシック" panose="020B0600070205080204" pitchFamily="34" charset="-128"/>
                <a:cs typeface="Times New Roman" pitchFamily="18" charset="0"/>
              </a:rPr>
              <a:t>całkowita dzienna dawka)</a:t>
            </a:r>
            <a:r>
              <a:rPr altLang="cs-CZ" sz="1800" dirty="0" smtClean="0">
                <a:solidFill>
                  <a:schemeClr val="tx1"/>
                </a:solidFill>
                <a:latin typeface="Times New Roman" pitchFamily="18" charset="0"/>
                <a:ea typeface="ＭＳ Ｐゴシック" panose="020B0600070205080204" pitchFamily="34" charset="-128"/>
                <a:cs typeface="Times New Roman" pitchFamily="18" charset="0"/>
              </a:rPr>
              <a:t> </a:t>
            </a:r>
            <a:r>
              <a:rPr altLang="cs-CZ" sz="1800" dirty="0">
                <a:solidFill>
                  <a:schemeClr val="tx1"/>
                </a:solidFill>
                <a:latin typeface="Times New Roman" pitchFamily="18" charset="0"/>
                <a:ea typeface="ＭＳ Ｐゴシック" panose="020B0600070205080204" pitchFamily="34" charset="-128"/>
                <a:cs typeface="Times New Roman" pitchFamily="18" charset="0"/>
              </a:rPr>
              <a:t>1-4 pg/1 kg </a:t>
            </a:r>
            <a:r>
              <a:rPr lang="pl-PL" altLang="cs-CZ" sz="1800" dirty="0" smtClean="0">
                <a:solidFill>
                  <a:schemeClr val="tx1"/>
                </a:solidFill>
                <a:latin typeface="Times New Roman" pitchFamily="18" charset="0"/>
                <a:ea typeface="ＭＳ Ｐゴシック" panose="020B0600070205080204" pitchFamily="34" charset="-128"/>
                <a:cs typeface="Times New Roman" pitchFamily="18" charset="0"/>
              </a:rPr>
              <a:t>wagi ciała</a:t>
            </a:r>
            <a:r>
              <a:rPr altLang="cs-CZ" sz="1800" dirty="0" smtClean="0">
                <a:solidFill>
                  <a:schemeClr val="tx1"/>
                </a:solidFill>
                <a:latin typeface="Times New Roman" pitchFamily="18" charset="0"/>
                <a:ea typeface="ＭＳ Ｐゴシック" panose="020B0600070205080204" pitchFamily="34" charset="-128"/>
                <a:cs typeface="Times New Roman" pitchFamily="18" charset="0"/>
              </a:rPr>
              <a:t> </a:t>
            </a:r>
            <a:r>
              <a:rPr altLang="cs-CZ" sz="1800" dirty="0">
                <a:solidFill>
                  <a:schemeClr val="tx1"/>
                </a:solidFill>
                <a:latin typeface="Times New Roman" pitchFamily="18" charset="0"/>
                <a:ea typeface="ＭＳ Ｐゴシック" panose="020B0600070205080204" pitchFamily="34" charset="-128"/>
                <a:cs typeface="Times New Roman" pitchFamily="18" charset="0"/>
              </a:rPr>
              <a:t>(WHO)</a:t>
            </a:r>
            <a:br>
              <a:rPr altLang="cs-CZ" sz="1800" dirty="0">
                <a:solidFill>
                  <a:schemeClr val="tx1"/>
                </a:solidFill>
                <a:latin typeface="Times New Roman" pitchFamily="18" charset="0"/>
                <a:ea typeface="ＭＳ Ｐゴシック" panose="020B0600070205080204" pitchFamily="34" charset="-128"/>
                <a:cs typeface="Times New Roman" pitchFamily="18" charset="0"/>
              </a:rPr>
            </a:br>
            <a:r>
              <a:rPr altLang="cs-CZ" sz="1800" dirty="0">
                <a:solidFill>
                  <a:schemeClr val="tx1"/>
                </a:solidFill>
                <a:latin typeface="Times New Roman" pitchFamily="18" charset="0"/>
                <a:ea typeface="ＭＳ Ｐゴシック" panose="020B0600070205080204" pitchFamily="34" charset="-128"/>
                <a:cs typeface="Times New Roman" pitchFamily="18" charset="0"/>
              </a:rPr>
              <a:t>- </a:t>
            </a:r>
            <a:r>
              <a:rPr lang="pl-PL" altLang="cs-CZ" sz="1800" dirty="0" smtClean="0">
                <a:solidFill>
                  <a:schemeClr val="tx1"/>
                </a:solidFill>
                <a:latin typeface="Times New Roman" pitchFamily="18" charset="0"/>
                <a:ea typeface="ＭＳ Ｐゴシック" panose="020B0600070205080204" pitchFamily="34" charset="-128"/>
                <a:cs typeface="Times New Roman" pitchFamily="18" charset="0"/>
              </a:rPr>
              <a:t>powietrze przyczynia się mniej niż w </a:t>
            </a:r>
            <a:r>
              <a:rPr altLang="cs-CZ" sz="1800" dirty="0" smtClean="0">
                <a:solidFill>
                  <a:schemeClr val="tx1"/>
                </a:solidFill>
                <a:latin typeface="Times New Roman" pitchFamily="18" charset="0"/>
                <a:ea typeface="ＭＳ Ｐゴシック" panose="020B0600070205080204" pitchFamily="34" charset="-128"/>
                <a:cs typeface="Times New Roman" pitchFamily="18" charset="0"/>
              </a:rPr>
              <a:t>1</a:t>
            </a:r>
            <a:r>
              <a:rPr altLang="cs-CZ" sz="1800" dirty="0">
                <a:solidFill>
                  <a:schemeClr val="tx1"/>
                </a:solidFill>
                <a:latin typeface="Times New Roman" pitchFamily="18" charset="0"/>
                <a:ea typeface="ＭＳ Ｐゴシック" panose="020B0600070205080204" pitchFamily="34" charset="-128"/>
                <a:cs typeface="Times New Roman" pitchFamily="18" charset="0"/>
              </a:rPr>
              <a:t>%. </a:t>
            </a:r>
            <a:r>
              <a:rPr lang="pl-PL" altLang="cs-CZ" sz="1800" dirty="0" smtClean="0">
                <a:solidFill>
                  <a:schemeClr val="tx1"/>
                </a:solidFill>
                <a:latin typeface="Times New Roman" pitchFamily="18" charset="0"/>
                <a:ea typeface="ＭＳ Ｐゴシック" panose="020B0600070205080204" pitchFamily="34" charset="-128"/>
                <a:cs typeface="Times New Roman" pitchFamily="18" charset="0"/>
              </a:rPr>
              <a:t> Jednak w określonych warunkach wkład z powietrza może obejmować całą </a:t>
            </a:r>
            <a:r>
              <a:rPr altLang="cs-CZ" sz="1800" dirty="0" smtClean="0">
                <a:solidFill>
                  <a:schemeClr val="tx1"/>
                </a:solidFill>
                <a:latin typeface="Times New Roman" pitchFamily="18" charset="0"/>
                <a:ea typeface="ＭＳ Ｐゴシック" panose="020B0600070205080204" pitchFamily="34" charset="-128"/>
                <a:cs typeface="Times New Roman" pitchFamily="18" charset="0"/>
              </a:rPr>
              <a:t>TDI </a:t>
            </a:r>
          </a:p>
          <a:p>
            <a:pPr algn="just"/>
            <a:r>
              <a:rPr altLang="cs-CZ" sz="1800" dirty="0" smtClean="0">
                <a:solidFill>
                  <a:schemeClr val="tx1"/>
                </a:solidFill>
                <a:latin typeface="Times New Roman" pitchFamily="18" charset="0"/>
                <a:ea typeface="ＭＳ Ｐゴシック" panose="020B0600070205080204" pitchFamily="34" charset="-128"/>
                <a:cs typeface="Times New Roman" pitchFamily="18" charset="0"/>
              </a:rPr>
              <a:t>IUR (1 pg/m</a:t>
            </a:r>
            <a:r>
              <a:rPr altLang="cs-CZ" sz="1800" baseline="30000" dirty="0" smtClean="0">
                <a:solidFill>
                  <a:schemeClr val="tx1"/>
                </a:solidFill>
                <a:latin typeface="Times New Roman" pitchFamily="18" charset="0"/>
                <a:ea typeface="ＭＳ Ｐゴシック" panose="020B0600070205080204" pitchFamily="34" charset="-128"/>
                <a:cs typeface="Times New Roman" pitchFamily="18" charset="0"/>
              </a:rPr>
              <a:t>3</a:t>
            </a:r>
            <a:r>
              <a:rPr altLang="cs-CZ" sz="1800" dirty="0" smtClean="0">
                <a:solidFill>
                  <a:schemeClr val="tx1"/>
                </a:solidFill>
                <a:latin typeface="Times New Roman" pitchFamily="18" charset="0"/>
                <a:ea typeface="ＭＳ Ｐゴシック" panose="020B0600070205080204" pitchFamily="34" charset="-128"/>
                <a:cs typeface="Times New Roman" pitchFamily="18" charset="0"/>
              </a:rPr>
              <a:t>) 0,000033 </a:t>
            </a:r>
          </a:p>
          <a:p>
            <a:pPr algn="just"/>
            <a:r>
              <a:rPr lang="pl-PL" altLang="cs-CZ" sz="1800" dirty="0" smtClean="0">
                <a:solidFill>
                  <a:schemeClr val="tx1"/>
                </a:solidFill>
                <a:latin typeface="Times New Roman" pitchFamily="18" charset="0"/>
                <a:ea typeface="ＭＳ Ｐゴシック" panose="020B0600070205080204" pitchFamily="34" charset="-128"/>
                <a:cs typeface="Times New Roman" pitchFamily="18" charset="0"/>
              </a:rPr>
              <a:t>Limit imisji wystąpienia</a:t>
            </a:r>
            <a:r>
              <a:rPr altLang="cs-CZ" sz="1800" dirty="0" smtClean="0">
                <a:solidFill>
                  <a:schemeClr val="tx1"/>
                </a:solidFill>
                <a:latin typeface="Times New Roman" pitchFamily="18" charset="0"/>
                <a:ea typeface="ＭＳ Ｐゴシック" panose="020B0600070205080204" pitchFamily="34" charset="-128"/>
                <a:cs typeface="Times New Roman" pitchFamily="18" charset="0"/>
              </a:rPr>
              <a:t> </a:t>
            </a:r>
            <a:r>
              <a:rPr altLang="cs-CZ" sz="1800" dirty="0">
                <a:solidFill>
                  <a:schemeClr val="tx1"/>
                </a:solidFill>
                <a:latin typeface="Times New Roman" pitchFamily="18" charset="0"/>
                <a:ea typeface="ＭＳ Ｐゴシック" panose="020B0600070205080204" pitchFamily="34" charset="-128"/>
                <a:cs typeface="Times New Roman" pitchFamily="18" charset="0"/>
              </a:rPr>
              <a:t>TCDD </a:t>
            </a:r>
            <a:r>
              <a:rPr lang="pl-PL" altLang="cs-CZ" sz="1800" dirty="0" smtClean="0">
                <a:solidFill>
                  <a:schemeClr val="tx1"/>
                </a:solidFill>
                <a:latin typeface="Times New Roman" pitchFamily="18" charset="0"/>
                <a:ea typeface="ＭＳ Ｐゴシック" panose="020B0600070205080204" pitchFamily="34" charset="-128"/>
                <a:cs typeface="Times New Roman" pitchFamily="18" charset="0"/>
              </a:rPr>
              <a:t>w powietrzu nie jest ustalony</a:t>
            </a:r>
            <a:endParaRPr altLang="cs-CZ" sz="1800" dirty="0">
              <a:solidFill>
                <a:schemeClr val="tx1"/>
              </a:solidFill>
              <a:latin typeface="Times New Roman" pitchFamily="18" charset="0"/>
              <a:ea typeface="ＭＳ Ｐゴシック" panose="020B0600070205080204" pitchFamily="34" charset="-128"/>
              <a:cs typeface="Times New Roman" pitchFamily="18" charset="0"/>
            </a:endParaRPr>
          </a:p>
        </p:txBody>
      </p:sp>
      <p:sp>
        <p:nvSpPr>
          <p:cNvPr id="83970" name="Obdélník 2">
            <a:extLst>
              <a:ext uri="{FF2B5EF4-FFF2-40B4-BE49-F238E27FC236}">
                <a16:creationId xmlns="" xmlns:a16="http://schemas.microsoft.com/office/drawing/2014/main" id="{6AE66969-6765-F54C-8F3C-04F12AF35F53}"/>
              </a:ext>
            </a:extLst>
          </p:cNvPr>
          <p:cNvSpPr>
            <a:spLocks noChangeArrowheads="1"/>
          </p:cNvSpPr>
          <p:nvPr/>
        </p:nvSpPr>
        <p:spPr bwMode="auto">
          <a:xfrm>
            <a:off x="323850" y="260350"/>
            <a:ext cx="674094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r>
              <a:rPr lang="cs-CZ" altLang="cs-CZ" sz="2800" b="1" dirty="0" smtClean="0">
                <a:latin typeface="Times New Roman" pitchFamily="18" charset="0"/>
                <a:cs typeface="Times New Roman" pitchFamily="18" charset="0"/>
              </a:rPr>
              <a:t> - </a:t>
            </a:r>
            <a:r>
              <a:rPr lang="cs-CZ" altLang="cs-CZ" sz="2800" b="1" dirty="0" err="1" smtClean="0">
                <a:latin typeface="Times New Roman" pitchFamily="18" charset="0"/>
                <a:cs typeface="Times New Roman" pitchFamily="18" charset="0"/>
              </a:rPr>
              <a:t>dioksyny</a:t>
            </a:r>
            <a:endParaRPr lang="cs-CZ" altLang="cs-CZ" sz="2800" b="1" dirty="0">
              <a:latin typeface="Times New Roman" pitchFamily="18" charset="0"/>
              <a:cs typeface="Times New Roman" pitchFamily="18" charset="0"/>
            </a:endParaRPr>
          </a:p>
        </p:txBody>
      </p:sp>
      <p:pic>
        <p:nvPicPr>
          <p:cNvPr id="83971" name="Picture 2" descr="http://www.vivantis.cz/soubory/prozdravi.cz/cm/cm_dna.jpg">
            <a:extLst>
              <a:ext uri="{FF2B5EF4-FFF2-40B4-BE49-F238E27FC236}">
                <a16:creationId xmlns="" xmlns:a16="http://schemas.microsoft.com/office/drawing/2014/main" id="{936AA651-B236-7442-A79B-130165ACC0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96869" y="3816499"/>
            <a:ext cx="2233612"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Skupina 4">
            <a:extLst>
              <a:ext uri="{FF2B5EF4-FFF2-40B4-BE49-F238E27FC236}">
                <a16:creationId xmlns="" xmlns:a16="http://schemas.microsoft.com/office/drawing/2014/main" id="{59222A56-F798-BD43-8B22-18CC443356A0}"/>
              </a:ext>
            </a:extLst>
          </p:cNvPr>
          <p:cNvGrpSpPr/>
          <p:nvPr/>
        </p:nvGrpSpPr>
        <p:grpSpPr>
          <a:xfrm>
            <a:off x="0" y="6044980"/>
            <a:ext cx="9144000" cy="813020"/>
            <a:chOff x="0" y="6044980"/>
            <a:chExt cx="9144000" cy="813020"/>
          </a:xfrm>
        </p:grpSpPr>
        <p:pic>
          <p:nvPicPr>
            <p:cNvPr id="6" name="Obrázek 5">
              <a:extLst>
                <a:ext uri="{FF2B5EF4-FFF2-40B4-BE49-F238E27FC236}">
                  <a16:creationId xmlns="" xmlns:a16="http://schemas.microsoft.com/office/drawing/2014/main" id="{97618D06-9DB9-6B46-851E-2A38E864F19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 xmlns:a16="http://schemas.microsoft.com/office/drawing/2014/main" id="{71256C6F-A88F-864D-89EB-3ACCB2A551C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4244210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ovéPole 1">
            <a:extLst>
              <a:ext uri="{FF2B5EF4-FFF2-40B4-BE49-F238E27FC236}">
                <a16:creationId xmlns="" xmlns:a16="http://schemas.microsoft.com/office/drawing/2014/main" id="{824CB346-804D-EA49-B8BA-9CC960D14FE8}"/>
              </a:ext>
            </a:extLst>
          </p:cNvPr>
          <p:cNvSpPr txBox="1">
            <a:spLocks noChangeArrowheads="1"/>
          </p:cNvSpPr>
          <p:nvPr/>
        </p:nvSpPr>
        <p:spPr bwMode="auto">
          <a:xfrm>
            <a:off x="323850" y="908050"/>
            <a:ext cx="849630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err="1" smtClean="0">
                <a:latin typeface="Times New Roman" pitchFamily="18" charset="0"/>
                <a:cs typeface="Times New Roman" pitchFamily="18" charset="0"/>
              </a:rPr>
              <a:t>Tlenek</a:t>
            </a:r>
            <a:r>
              <a:rPr lang="cs-CZ" altLang="cs-CZ" sz="1800" b="1" dirty="0" smtClean="0">
                <a:latin typeface="Times New Roman" pitchFamily="18" charset="0"/>
                <a:cs typeface="Times New Roman" pitchFamily="18" charset="0"/>
              </a:rPr>
              <a:t> </a:t>
            </a:r>
            <a:r>
              <a:rPr lang="cs-CZ" altLang="cs-CZ" sz="1800" b="1" dirty="0" err="1" smtClean="0">
                <a:latin typeface="Times New Roman" pitchFamily="18" charset="0"/>
                <a:cs typeface="Times New Roman" pitchFamily="18" charset="0"/>
              </a:rPr>
              <a:t>węgla</a:t>
            </a:r>
            <a:r>
              <a:rPr lang="cs-CZ" altLang="cs-CZ" sz="1800" b="1" dirty="0" smtClean="0">
                <a:latin typeface="Times New Roman" pitchFamily="18" charset="0"/>
                <a:cs typeface="Times New Roman" pitchFamily="18" charset="0"/>
              </a:rPr>
              <a:t> CO</a:t>
            </a:r>
            <a:endParaRPr lang="cs-CZ" altLang="cs-CZ" sz="1800" b="1" dirty="0">
              <a:latin typeface="Times New Roman" pitchFamily="18" charset="0"/>
              <a:cs typeface="Times New Roman" pitchFamily="18" charset="0"/>
            </a:endParaRPr>
          </a:p>
          <a:p>
            <a:pPr algn="just" eaLnBrk="1" hangingPunct="1"/>
            <a:r>
              <a:rPr lang="pl-PL" altLang="cs-CZ" sz="1800" dirty="0" smtClean="0">
                <a:latin typeface="Times New Roman" pitchFamily="18" charset="0"/>
                <a:cs typeface="Times New Roman" pitchFamily="18" charset="0"/>
              </a:rPr>
              <a:t>Tlenek węgla jest bezbarwnym gazem bez smaku i zapachu, nie działa drażniąco. Jest nieco lżejszy od powietrza, pali się niebieskim płomieniem. Gdy występuje w powietrzu w ilości od 12,5 do 74,2%, wybucha tworząc dwutlenk węgla. Niektóre metale reagują z tlenkiem węgla tworząc karbonylki, które są również wysoce toksyczne.</a:t>
            </a:r>
            <a:endParaRPr lang="cs-CZ" altLang="cs-CZ" sz="1800" dirty="0">
              <a:latin typeface="Times New Roman" pitchFamily="18" charset="0"/>
              <a:cs typeface="Times New Roman" pitchFamily="18" charset="0"/>
            </a:endParaRPr>
          </a:p>
          <a:p>
            <a:pPr algn="just" eaLnBrk="1" hangingPunct="1"/>
            <a:r>
              <a:rPr lang="pl-PL" altLang="cs-CZ" sz="1800" b="1" dirty="0" smtClean="0">
                <a:latin typeface="Times New Roman" pitchFamily="18" charset="0"/>
                <a:cs typeface="Times New Roman" pitchFamily="18" charset="0"/>
              </a:rPr>
              <a:t>Zatrucie tlenkiem węgla jest jednym z najczęściej występujących zatruć. </a:t>
            </a:r>
            <a:r>
              <a:rPr lang="pl-PL" altLang="cs-CZ" sz="1800" dirty="0" smtClean="0">
                <a:latin typeface="Times New Roman" pitchFamily="18" charset="0"/>
                <a:cs typeface="Times New Roman" pitchFamily="18" charset="0"/>
              </a:rPr>
              <a:t>Jego</a:t>
            </a:r>
            <a:r>
              <a:rPr lang="pl-PL" altLang="cs-CZ" sz="1800" b="1" dirty="0" smtClean="0">
                <a:latin typeface="Times New Roman" pitchFamily="18" charset="0"/>
                <a:cs typeface="Times New Roman" pitchFamily="18" charset="0"/>
              </a:rPr>
              <a:t> </a:t>
            </a:r>
            <a:r>
              <a:rPr lang="pl-PL" altLang="cs-CZ" sz="1800" dirty="0" smtClean="0">
                <a:latin typeface="Times New Roman" pitchFamily="18" charset="0"/>
                <a:cs typeface="Times New Roman" pitchFamily="18" charset="0"/>
              </a:rPr>
              <a:t>niebezpieczeństwo polega na tym, że tlenek węgla jest niedostrzegalny dla zmysłów. Tlenek węgla powstaje wszędzie tam, gdzie dochodzi do niecałkowitego spalania, dlatego jest zawarty w dymie papierosowym, w spalinach,  powstaje np. po eksplozji prochu, jest również częścią gazu wodnego i gazu węglowego.</a:t>
            </a:r>
          </a:p>
          <a:p>
            <a:pPr algn="just" eaLnBrk="1" hangingPunct="1"/>
            <a:r>
              <a:rPr lang="pl-PL" altLang="cs-CZ" sz="1800" dirty="0" smtClean="0">
                <a:latin typeface="Times New Roman" pitchFamily="18" charset="0"/>
                <a:cs typeface="Times New Roman" pitchFamily="18" charset="0"/>
              </a:rPr>
              <a:t>Tlenek węgla jest wchłaniany przez płuca i szybko łączy się z hemoglobiną, tworząc </a:t>
            </a:r>
            <a:endParaRPr lang="cs-CZ" altLang="cs-CZ" sz="1800" dirty="0">
              <a:latin typeface="Times New Roman" pitchFamily="18" charset="0"/>
              <a:cs typeface="Times New Roman" pitchFamily="18" charset="0"/>
            </a:endParaRPr>
          </a:p>
        </p:txBody>
      </p:sp>
      <p:sp>
        <p:nvSpPr>
          <p:cNvPr id="84994" name="Obdélník 2">
            <a:extLst>
              <a:ext uri="{FF2B5EF4-FFF2-40B4-BE49-F238E27FC236}">
                <a16:creationId xmlns="" xmlns:a16="http://schemas.microsoft.com/office/drawing/2014/main" id="{456A78B0-7345-D44D-80B7-7401846BD7F6}"/>
              </a:ext>
            </a:extLst>
          </p:cNvPr>
          <p:cNvSpPr>
            <a:spLocks noChangeArrowheads="1"/>
          </p:cNvSpPr>
          <p:nvPr/>
        </p:nvSpPr>
        <p:spPr bwMode="auto">
          <a:xfrm>
            <a:off x="323850" y="260350"/>
            <a:ext cx="50626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endParaRPr lang="cs-CZ" altLang="cs-CZ" sz="2800" b="1" dirty="0">
              <a:latin typeface="Times New Roman" pitchFamily="18" charset="0"/>
              <a:cs typeface="Times New Roman" pitchFamily="18" charset="0"/>
            </a:endParaRPr>
          </a:p>
        </p:txBody>
      </p:sp>
      <p:pic>
        <p:nvPicPr>
          <p:cNvPr id="84995" name="Picture 4" descr="http://autotip.auto.cz/upload.cs/5/503812b4-b-1-64_zmena-velikosti.jpg">
            <a:extLst>
              <a:ext uri="{FF2B5EF4-FFF2-40B4-BE49-F238E27FC236}">
                <a16:creationId xmlns="" xmlns:a16="http://schemas.microsoft.com/office/drawing/2014/main" id="{58103B07-E7C7-8A44-A166-7D20468E4EA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4038600"/>
            <a:ext cx="3314700" cy="218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6" name="TextovéPole 4">
            <a:extLst>
              <a:ext uri="{FF2B5EF4-FFF2-40B4-BE49-F238E27FC236}">
                <a16:creationId xmlns="" xmlns:a16="http://schemas.microsoft.com/office/drawing/2014/main" id="{512AFB8E-A50D-384B-9A2E-629B7065EA26}"/>
              </a:ext>
            </a:extLst>
          </p:cNvPr>
          <p:cNvSpPr txBox="1">
            <a:spLocks noChangeArrowheads="1"/>
          </p:cNvSpPr>
          <p:nvPr/>
        </p:nvSpPr>
        <p:spPr bwMode="auto">
          <a:xfrm>
            <a:off x="4038600" y="3962400"/>
            <a:ext cx="472440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cs-CZ" altLang="cs-CZ" sz="1800" dirty="0" err="1" smtClean="0">
                <a:latin typeface="Times New Roman" pitchFamily="18" charset="0"/>
                <a:cs typeface="Times New Roman" pitchFamily="18" charset="0"/>
              </a:rPr>
              <a:t>karboksyhemoglobinę</a:t>
            </a:r>
            <a:r>
              <a:rPr lang="cs-CZ" altLang="cs-CZ" sz="1800" dirty="0" smtClean="0">
                <a:latin typeface="Times New Roman" pitchFamily="18" charset="0"/>
                <a:cs typeface="Times New Roman" pitchFamily="18" charset="0"/>
              </a:rPr>
              <a:t>. </a:t>
            </a:r>
            <a:r>
              <a:rPr lang="pl-PL" altLang="cs-CZ" sz="1800" dirty="0" smtClean="0">
                <a:latin typeface="Times New Roman" pitchFamily="18" charset="0"/>
                <a:cs typeface="Times New Roman" pitchFamily="18" charset="0"/>
              </a:rPr>
              <a:t>Wiązanie tlenku węgla do hemoglobiny żelazawej jest ok. 220 razy silniejsze niż wiązanie tlenu. Jednak wiązanie jest odwracalne i oksyhemoglobina może być regenerowana przez zwiększone dostarczanie tlenu.</a:t>
            </a:r>
            <a:endParaRPr lang="cs-CZ" altLang="cs-CZ" sz="1800" dirty="0">
              <a:latin typeface="Times New Roman" pitchFamily="18" charset="0"/>
              <a:cs typeface="Times New Roman" pitchFamily="18" charset="0"/>
            </a:endParaRPr>
          </a:p>
          <a:p>
            <a:pPr eaLnBrk="1" hangingPunct="1"/>
            <a:endParaRPr lang="cs-CZ" altLang="cs-CZ" sz="1800" dirty="0"/>
          </a:p>
        </p:txBody>
      </p:sp>
      <p:grpSp>
        <p:nvGrpSpPr>
          <p:cNvPr id="6" name="Skupina 5">
            <a:extLst>
              <a:ext uri="{FF2B5EF4-FFF2-40B4-BE49-F238E27FC236}">
                <a16:creationId xmlns="" xmlns:a16="http://schemas.microsoft.com/office/drawing/2014/main" id="{9A6BC9BA-0092-6C47-8993-35972B9A02B2}"/>
              </a:ext>
            </a:extLst>
          </p:cNvPr>
          <p:cNvGrpSpPr/>
          <p:nvPr/>
        </p:nvGrpSpPr>
        <p:grpSpPr>
          <a:xfrm>
            <a:off x="0" y="6044980"/>
            <a:ext cx="9144000" cy="813020"/>
            <a:chOff x="0" y="6044980"/>
            <a:chExt cx="9144000" cy="813020"/>
          </a:xfrm>
        </p:grpSpPr>
        <p:pic>
          <p:nvPicPr>
            <p:cNvPr id="7" name="Obrázek 6">
              <a:extLst>
                <a:ext uri="{FF2B5EF4-FFF2-40B4-BE49-F238E27FC236}">
                  <a16:creationId xmlns="" xmlns:a16="http://schemas.microsoft.com/office/drawing/2014/main" id="{21A7B3CE-117D-FA46-86A0-5A0E99300BE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 xmlns:a16="http://schemas.microsoft.com/office/drawing/2014/main" id="{74DF5CE4-4606-7441-A546-C5FDFA75DCD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2948433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ovéPole 1">
            <a:extLst>
              <a:ext uri="{FF2B5EF4-FFF2-40B4-BE49-F238E27FC236}">
                <a16:creationId xmlns="" xmlns:a16="http://schemas.microsoft.com/office/drawing/2014/main" id="{E0438DBD-4C8C-7245-A6CE-12C1613AAD34}"/>
              </a:ext>
            </a:extLst>
          </p:cNvPr>
          <p:cNvSpPr txBox="1">
            <a:spLocks noChangeArrowheads="1"/>
          </p:cNvSpPr>
          <p:nvPr/>
        </p:nvSpPr>
        <p:spPr bwMode="auto">
          <a:xfrm>
            <a:off x="395288" y="836613"/>
            <a:ext cx="8353425"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b="1" dirty="0" err="1" smtClean="0">
                <a:latin typeface="Times New Roman" pitchFamily="18" charset="0"/>
                <a:cs typeface="Times New Roman" pitchFamily="18" charset="0"/>
              </a:rPr>
              <a:t>Dwutlenek</a:t>
            </a:r>
            <a:r>
              <a:rPr lang="cs-CZ" altLang="cs-CZ" sz="1800" b="1" dirty="0" smtClean="0">
                <a:latin typeface="Times New Roman" pitchFamily="18" charset="0"/>
                <a:cs typeface="Times New Roman" pitchFamily="18" charset="0"/>
              </a:rPr>
              <a:t> </a:t>
            </a:r>
            <a:r>
              <a:rPr lang="cs-CZ" altLang="cs-CZ" sz="1800" b="1" dirty="0" err="1" smtClean="0">
                <a:latin typeface="Times New Roman" pitchFamily="18" charset="0"/>
                <a:cs typeface="Times New Roman" pitchFamily="18" charset="0"/>
              </a:rPr>
              <a:t>węgla</a:t>
            </a:r>
            <a:r>
              <a:rPr lang="cs-CZ" altLang="cs-CZ" sz="1800" b="1" dirty="0" smtClean="0">
                <a:latin typeface="Times New Roman" pitchFamily="18" charset="0"/>
                <a:cs typeface="Times New Roman" pitchFamily="18" charset="0"/>
              </a:rPr>
              <a:t> CO</a:t>
            </a:r>
            <a:r>
              <a:rPr lang="cs-CZ" altLang="cs-CZ" sz="1800" b="1" baseline="-25000" dirty="0" smtClean="0">
                <a:latin typeface="Times New Roman" pitchFamily="18" charset="0"/>
                <a:cs typeface="Times New Roman" pitchFamily="18" charset="0"/>
              </a:rPr>
              <a:t>2</a:t>
            </a:r>
            <a:endParaRPr lang="cs-CZ" altLang="cs-CZ" sz="800" b="1" dirty="0">
              <a:latin typeface="Times New Roman" pitchFamily="18" charset="0"/>
              <a:cs typeface="Times New Roman" pitchFamily="18" charset="0"/>
            </a:endParaRPr>
          </a:p>
          <a:p>
            <a:pPr algn="just" eaLnBrk="1" hangingPunct="1"/>
            <a:r>
              <a:rPr lang="pl-PL" altLang="cs-CZ" sz="1800" dirty="0" smtClean="0">
                <a:latin typeface="Times New Roman" pitchFamily="18" charset="0"/>
                <a:cs typeface="Times New Roman" pitchFamily="18" charset="0"/>
              </a:rPr>
              <a:t>Dwutlenek węgla jest bezwonną substancją gazową. W przeciwieństwie do tlenku węgla jest cięższy od powietrza, więc gromadzi się blisko ziemi. Powstaje podczas oddychania, ale także podczas fermentacji i gnicia. Występuje w atmosferze w ilości ok. 0,03%, ale jego ilość zwiększyła się w ostatnich latach i powoduje tak zwany "efekt cieplarniany".</a:t>
            </a:r>
            <a:endParaRPr lang="cs-CZ" altLang="cs-CZ" sz="1800" dirty="0">
              <a:latin typeface="Times New Roman" pitchFamily="18" charset="0"/>
              <a:cs typeface="Times New Roman" pitchFamily="18" charset="0"/>
            </a:endParaRPr>
          </a:p>
          <a:p>
            <a:pPr algn="just" eaLnBrk="1" hangingPunct="1"/>
            <a:r>
              <a:rPr lang="pl-PL" altLang="cs-CZ" sz="1800" dirty="0" smtClean="0">
                <a:latin typeface="Times New Roman" pitchFamily="18" charset="0"/>
                <a:cs typeface="Times New Roman" pitchFamily="18" charset="0"/>
              </a:rPr>
              <a:t>Toksyczne działanie dwutlenku węgla pojawia się już przy zawartości 2% w powietrzu, przy zawartości powyżej 5% ciało nie jest w stanie pozbyć się dwutlenku węgla i dochodzi do jego nagromadzenia w ciele. Dwutlenek węgla tłumi ośrodkowy układ nerwowy i ośrodek oddechowy. Dotknięci zatruciem skarżą się na bóle głowy. Wdychanie powietrza o stężeniu większym niż 20% powoduje śmierć w ciągu kilku sekund.</a:t>
            </a:r>
            <a:endParaRPr lang="cs-CZ" altLang="cs-CZ" sz="1800" dirty="0">
              <a:latin typeface="Times New Roman" pitchFamily="18" charset="0"/>
              <a:cs typeface="Times New Roman" pitchFamily="18" charset="0"/>
            </a:endParaRPr>
          </a:p>
        </p:txBody>
      </p:sp>
      <p:sp>
        <p:nvSpPr>
          <p:cNvPr id="86018" name="Obdélník 2">
            <a:extLst>
              <a:ext uri="{FF2B5EF4-FFF2-40B4-BE49-F238E27FC236}">
                <a16:creationId xmlns="" xmlns:a16="http://schemas.microsoft.com/office/drawing/2014/main" id="{7D557EFE-95C5-2F41-A059-19FAFDAE4E66}"/>
              </a:ext>
            </a:extLst>
          </p:cNvPr>
          <p:cNvSpPr>
            <a:spLocks noChangeArrowheads="1"/>
          </p:cNvSpPr>
          <p:nvPr/>
        </p:nvSpPr>
        <p:spPr bwMode="auto">
          <a:xfrm>
            <a:off x="323850" y="260350"/>
            <a:ext cx="50626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endParaRPr lang="cs-CZ" altLang="cs-CZ" sz="2800" b="1" dirty="0">
              <a:latin typeface="Times New Roman" pitchFamily="18" charset="0"/>
              <a:cs typeface="Times New Roman" pitchFamily="18" charset="0"/>
            </a:endParaRPr>
          </a:p>
        </p:txBody>
      </p:sp>
      <p:pic>
        <p:nvPicPr>
          <p:cNvPr id="86019" name="Picture 4" descr="http://detem.mzp.cz/upload/bfa10ff41a78bdd9a16908d1b09b997d/Schema_sklenikovy_efekt.gif">
            <a:extLst>
              <a:ext uri="{FF2B5EF4-FFF2-40B4-BE49-F238E27FC236}">
                <a16:creationId xmlns="" xmlns:a16="http://schemas.microsoft.com/office/drawing/2014/main" id="{512FEFE0-6A56-2647-8215-3E7A0522CC8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3810000"/>
            <a:ext cx="3317875" cy="217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Skupina 4">
            <a:extLst>
              <a:ext uri="{FF2B5EF4-FFF2-40B4-BE49-F238E27FC236}">
                <a16:creationId xmlns="" xmlns:a16="http://schemas.microsoft.com/office/drawing/2014/main" id="{2D5D8332-128F-7548-B2C4-50359842FD49}"/>
              </a:ext>
            </a:extLst>
          </p:cNvPr>
          <p:cNvGrpSpPr/>
          <p:nvPr/>
        </p:nvGrpSpPr>
        <p:grpSpPr>
          <a:xfrm>
            <a:off x="0" y="6044980"/>
            <a:ext cx="9144000" cy="813020"/>
            <a:chOff x="0" y="6044980"/>
            <a:chExt cx="9144000" cy="813020"/>
          </a:xfrm>
        </p:grpSpPr>
        <p:pic>
          <p:nvPicPr>
            <p:cNvPr id="6" name="Obrázek 5">
              <a:extLst>
                <a:ext uri="{FF2B5EF4-FFF2-40B4-BE49-F238E27FC236}">
                  <a16:creationId xmlns="" xmlns:a16="http://schemas.microsoft.com/office/drawing/2014/main" id="{85D12DF0-C561-D64D-B91B-B23F371194E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 xmlns:a16="http://schemas.microsoft.com/office/drawing/2014/main" id="{3804752A-B1C5-F540-919B-FD3D8AAE8B2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2873084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Obdélník 5">
            <a:extLst>
              <a:ext uri="{FF2B5EF4-FFF2-40B4-BE49-F238E27FC236}">
                <a16:creationId xmlns="" xmlns:a16="http://schemas.microsoft.com/office/drawing/2014/main" id="{B8D772EA-559C-EC48-B6B1-3ADFE30BD77A}"/>
              </a:ext>
            </a:extLst>
          </p:cNvPr>
          <p:cNvSpPr>
            <a:spLocks noChangeArrowheads="1"/>
          </p:cNvSpPr>
          <p:nvPr/>
        </p:nvSpPr>
        <p:spPr bwMode="auto">
          <a:xfrm>
            <a:off x="395288" y="2492375"/>
            <a:ext cx="8291512"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50000"/>
              </a:lnSpc>
            </a:pPr>
            <a:r>
              <a:rPr lang="cs-CZ" altLang="cs-CZ" sz="1800" dirty="0" err="1" smtClean="0">
                <a:latin typeface="Times New Roman" pitchFamily="18" charset="0"/>
                <a:cs typeface="Times New Roman" pitchFamily="18" charset="0"/>
              </a:rPr>
              <a:t>Działanie</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toksyczne</a:t>
            </a:r>
            <a:r>
              <a:rPr lang="cs-CZ" altLang="cs-CZ" sz="1800" dirty="0" smtClean="0">
                <a:latin typeface="Times New Roman" pitchFamily="18" charset="0"/>
                <a:cs typeface="Times New Roman" pitchFamily="18" charset="0"/>
              </a:rPr>
              <a:t> na </a:t>
            </a:r>
            <a:r>
              <a:rPr lang="cs-CZ" altLang="cs-CZ" sz="1800" dirty="0" err="1" smtClean="0">
                <a:latin typeface="Times New Roman" pitchFamily="18" charset="0"/>
                <a:cs typeface="Times New Roman" pitchFamily="18" charset="0"/>
              </a:rPr>
              <a:t>hemopoezę</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przy</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stężeniach</a:t>
            </a:r>
            <a:r>
              <a:rPr lang="cs-CZ" altLang="cs-CZ" sz="1800" dirty="0" smtClean="0">
                <a:latin typeface="Times New Roman" pitchFamily="18" charset="0"/>
                <a:cs typeface="Times New Roman" pitchFamily="18" charset="0"/>
              </a:rPr>
              <a:t> </a:t>
            </a:r>
            <a:r>
              <a:rPr lang="en-US" altLang="cs-CZ" sz="1800" dirty="0" smtClean="0">
                <a:latin typeface="Times New Roman" pitchFamily="18" charset="0"/>
                <a:cs typeface="Times New Roman" pitchFamily="18" charset="0"/>
              </a:rPr>
              <a:t>&gt;</a:t>
            </a:r>
            <a:r>
              <a:rPr lang="en-US" altLang="cs-CZ" sz="1800" dirty="0">
                <a:latin typeface="Times New Roman" pitchFamily="18" charset="0"/>
                <a:cs typeface="Times New Roman" pitchFamily="18" charset="0"/>
              </a:rPr>
              <a:t>100 mg</a:t>
            </a:r>
            <a:r>
              <a:rPr lang="cs-CZ" altLang="cs-CZ" sz="1800" dirty="0">
                <a:latin typeface="Times New Roman" pitchFamily="18" charset="0"/>
                <a:cs typeface="Times New Roman" pitchFamily="18" charset="0"/>
              </a:rPr>
              <a:t>/m</a:t>
            </a:r>
            <a:r>
              <a:rPr lang="cs-CZ" altLang="cs-CZ" sz="1800" baseline="30000" dirty="0">
                <a:latin typeface="Times New Roman" pitchFamily="18" charset="0"/>
                <a:cs typeface="Times New Roman" pitchFamily="18" charset="0"/>
              </a:rPr>
              <a:t>3</a:t>
            </a:r>
            <a:r>
              <a:rPr lang="cs-CZ" altLang="cs-CZ" sz="1800" dirty="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Przy</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stężeniu</a:t>
            </a:r>
            <a:r>
              <a:rPr lang="en-US" altLang="cs-CZ" sz="1800" dirty="0" smtClean="0">
                <a:latin typeface="Times New Roman" pitchFamily="18" charset="0"/>
                <a:cs typeface="Times New Roman" pitchFamily="18" charset="0"/>
              </a:rPr>
              <a:t> </a:t>
            </a:r>
            <a:r>
              <a:rPr lang="pl-PL" altLang="cs-CZ" sz="1800" dirty="0" smtClean="0">
                <a:latin typeface="Times New Roman" pitchFamily="18" charset="0"/>
                <a:cs typeface="Times New Roman" pitchFamily="18" charset="0"/>
              </a:rPr>
              <a:t/>
            </a:r>
            <a:br>
              <a:rPr lang="pl-PL" altLang="cs-CZ" sz="1800" dirty="0" smtClean="0">
                <a:latin typeface="Times New Roman" pitchFamily="18" charset="0"/>
                <a:cs typeface="Times New Roman" pitchFamily="18" charset="0"/>
              </a:rPr>
            </a:br>
            <a:r>
              <a:rPr lang="en-US" altLang="cs-CZ" sz="1800" dirty="0" smtClean="0">
                <a:latin typeface="Times New Roman" pitchFamily="18" charset="0"/>
                <a:cs typeface="Times New Roman" pitchFamily="18" charset="0"/>
              </a:rPr>
              <a:t>&lt;</a:t>
            </a:r>
            <a:r>
              <a:rPr lang="cs-CZ" altLang="cs-CZ" sz="1800" dirty="0">
                <a:latin typeface="Times New Roman" pitchFamily="18" charset="0"/>
                <a:cs typeface="Times New Roman" pitchFamily="18" charset="0"/>
              </a:rPr>
              <a:t>30 </a:t>
            </a:r>
            <a:r>
              <a:rPr lang="en-US" altLang="cs-CZ" sz="1800" dirty="0">
                <a:latin typeface="Times New Roman" pitchFamily="18" charset="0"/>
                <a:cs typeface="Times New Roman" pitchFamily="18" charset="0"/>
              </a:rPr>
              <a:t>mg</a:t>
            </a:r>
            <a:r>
              <a:rPr lang="cs-CZ" altLang="cs-CZ" sz="1800" dirty="0">
                <a:latin typeface="Times New Roman" pitchFamily="18" charset="0"/>
                <a:cs typeface="Times New Roman" pitchFamily="18" charset="0"/>
              </a:rPr>
              <a:t>/m</a:t>
            </a:r>
            <a:r>
              <a:rPr lang="cs-CZ" altLang="cs-CZ" sz="1800" baseline="30000" dirty="0">
                <a:latin typeface="Times New Roman" pitchFamily="18" charset="0"/>
                <a:cs typeface="Times New Roman" pitchFamily="18" charset="0"/>
              </a:rPr>
              <a:t>3</a:t>
            </a:r>
            <a:r>
              <a:rPr lang="cs-CZ" altLang="cs-CZ" sz="1800" dirty="0">
                <a:latin typeface="Times New Roman" pitchFamily="18" charset="0"/>
                <a:cs typeface="Times New Roman" pitchFamily="18" charset="0"/>
              </a:rPr>
              <a:t> </a:t>
            </a:r>
            <a:r>
              <a:rPr lang="pl-PL" altLang="cs-CZ" sz="1800" dirty="0" smtClean="0">
                <a:latin typeface="Times New Roman" pitchFamily="18" charset="0"/>
                <a:cs typeface="Times New Roman" pitchFamily="18" charset="0"/>
              </a:rPr>
              <a:t>nie ma jeszcze wystarczających dowodów</a:t>
            </a:r>
            <a:r>
              <a:rPr lang="en-US" altLang="cs-CZ" sz="1800" dirty="0" smtClean="0">
                <a:latin typeface="Times New Roman" pitchFamily="18" charset="0"/>
                <a:cs typeface="Times New Roman" pitchFamily="18" charset="0"/>
              </a:rPr>
              <a:t>. </a:t>
            </a:r>
            <a:r>
              <a:rPr lang="pl-PL" altLang="cs-CZ" sz="1800" dirty="0" smtClean="0">
                <a:latin typeface="Times New Roman" pitchFamily="18" charset="0"/>
                <a:cs typeface="Times New Roman" pitchFamily="18" charset="0"/>
              </a:rPr>
              <a:t>Działanie rakotwórcze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i genotoksyczne</a:t>
            </a:r>
            <a:r>
              <a:rPr lang="cs-CZ" alt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a:p>
            <a:pPr eaLnBrk="1" hangingPunct="1">
              <a:lnSpc>
                <a:spcPct val="150000"/>
              </a:lnSpc>
              <a:buFont typeface="Arial" panose="020B0604020202020204" pitchFamily="34" charset="0"/>
              <a:buNone/>
            </a:pPr>
            <a:r>
              <a:rPr lang="cs-CZ" altLang="cs-CZ" sz="1800" dirty="0" smtClean="0">
                <a:latin typeface="Times New Roman" pitchFamily="18" charset="0"/>
                <a:cs typeface="Times New Roman" pitchFamily="18" charset="0"/>
              </a:rPr>
              <a:t>- </a:t>
            </a:r>
            <a:r>
              <a:rPr lang="cs-CZ" altLang="cs-CZ" sz="1800" dirty="0">
                <a:latin typeface="Times New Roman" pitchFamily="18" charset="0"/>
                <a:cs typeface="Times New Roman" pitchFamily="18" charset="0"/>
              </a:rPr>
              <a:t>UR (1 </a:t>
            </a:r>
            <a:r>
              <a:rPr lang="el-GR" altLang="cs-CZ" sz="1800" dirty="0">
                <a:latin typeface="Times New Roman" pitchFamily="18" charset="0"/>
                <a:cs typeface="Times New Roman" pitchFamily="18" charset="0"/>
              </a:rPr>
              <a:t>μ</a:t>
            </a:r>
            <a:r>
              <a:rPr lang="cs-CZ" altLang="cs-CZ" sz="1800" dirty="0">
                <a:latin typeface="Times New Roman" pitchFamily="18" charset="0"/>
                <a:cs typeface="Times New Roman" pitchFamily="18" charset="0"/>
              </a:rPr>
              <a:t>g/m</a:t>
            </a:r>
            <a:r>
              <a:rPr lang="cs-CZ" altLang="cs-CZ" sz="1800" baseline="30000" dirty="0">
                <a:latin typeface="Times New Roman" pitchFamily="18" charset="0"/>
                <a:cs typeface="Times New Roman" pitchFamily="18" charset="0"/>
              </a:rPr>
              <a:t>3</a:t>
            </a:r>
            <a:r>
              <a:rPr lang="cs-CZ" altLang="cs-CZ" sz="1800" dirty="0">
                <a:latin typeface="Times New Roman" pitchFamily="18" charset="0"/>
                <a:cs typeface="Times New Roman" pitchFamily="18" charset="0"/>
              </a:rPr>
              <a:t>) 0,000006</a:t>
            </a:r>
            <a:br>
              <a:rPr lang="cs-CZ" altLang="cs-CZ" sz="1800" dirty="0">
                <a:latin typeface="Times New Roman" pitchFamily="18" charset="0"/>
                <a:cs typeface="Times New Roman" pitchFamily="18" charset="0"/>
              </a:rPr>
            </a:br>
            <a:r>
              <a:rPr lang="cs-CZ" altLang="cs-CZ" sz="1800" dirty="0">
                <a:latin typeface="Times New Roman" pitchFamily="18" charset="0"/>
                <a:cs typeface="Times New Roman" pitchFamily="18" charset="0"/>
              </a:rPr>
              <a:t>- </a:t>
            </a:r>
            <a:r>
              <a:rPr lang="cs-CZ" altLang="cs-CZ" sz="1800" dirty="0" smtClean="0">
                <a:latin typeface="Times New Roman" pitchFamily="18" charset="0"/>
                <a:cs typeface="Times New Roman" pitchFamily="18" charset="0"/>
              </a:rPr>
              <a:t>Limit </a:t>
            </a:r>
            <a:r>
              <a:rPr lang="cs-CZ" altLang="cs-CZ" sz="1800" dirty="0" err="1" smtClean="0">
                <a:latin typeface="Times New Roman" pitchFamily="18" charset="0"/>
                <a:cs typeface="Times New Roman" pitchFamily="18" charset="0"/>
              </a:rPr>
              <a:t>imisji</a:t>
            </a:r>
            <a:r>
              <a:rPr lang="cs-CZ" altLang="cs-CZ" sz="1800" dirty="0" smtClean="0">
                <a:latin typeface="Times New Roman" pitchFamily="18" charset="0"/>
                <a:cs typeface="Times New Roman" pitchFamily="18" charset="0"/>
              </a:rPr>
              <a:t>  </a:t>
            </a:r>
            <a:r>
              <a:rPr lang="cs-CZ" altLang="cs-CZ" sz="1800" dirty="0">
                <a:latin typeface="Times New Roman" pitchFamily="18" charset="0"/>
                <a:cs typeface="Times New Roman" pitchFamily="18" charset="0"/>
              </a:rPr>
              <a:t>5 </a:t>
            </a:r>
            <a:r>
              <a:rPr lang="el-GR" altLang="cs-CZ" sz="1800" dirty="0">
                <a:latin typeface="Times New Roman" pitchFamily="18" charset="0"/>
                <a:cs typeface="Times New Roman" pitchFamily="18" charset="0"/>
              </a:rPr>
              <a:t>μ</a:t>
            </a:r>
            <a:r>
              <a:rPr lang="cs-CZ" altLang="cs-CZ" sz="1800" dirty="0">
                <a:latin typeface="Times New Roman" pitchFamily="18" charset="0"/>
                <a:cs typeface="Times New Roman" pitchFamily="18" charset="0"/>
              </a:rPr>
              <a:t>g/m</a:t>
            </a:r>
            <a:r>
              <a:rPr lang="cs-CZ" altLang="cs-CZ" sz="1800" baseline="30000" dirty="0">
                <a:latin typeface="Times New Roman" pitchFamily="18" charset="0"/>
                <a:cs typeface="Times New Roman" pitchFamily="18" charset="0"/>
              </a:rPr>
              <a:t>3</a:t>
            </a:r>
            <a:r>
              <a:rPr lang="cs-CZ" altLang="cs-CZ" sz="1800" dirty="0">
                <a:latin typeface="Times New Roman" pitchFamily="18" charset="0"/>
                <a:cs typeface="Times New Roman" pitchFamily="18" charset="0"/>
              </a:rPr>
              <a:t>  = </a:t>
            </a:r>
            <a:r>
              <a:rPr lang="cs-CZ" altLang="cs-CZ" sz="1800" dirty="0" err="1" smtClean="0">
                <a:latin typeface="Times New Roman" pitchFamily="18" charset="0"/>
                <a:cs typeface="Times New Roman" pitchFamily="18" charset="0"/>
              </a:rPr>
              <a:t>współczynnik</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ryzyka</a:t>
            </a:r>
            <a:r>
              <a:rPr lang="cs-CZ" altLang="cs-CZ" sz="1800" dirty="0" smtClean="0">
                <a:latin typeface="Times New Roman" pitchFamily="18" charset="0"/>
                <a:cs typeface="Times New Roman" pitchFamily="18" charset="0"/>
              </a:rPr>
              <a:t> 2,2x10</a:t>
            </a:r>
            <a:r>
              <a:rPr lang="cs-CZ" altLang="cs-CZ" sz="1800" baseline="30000" dirty="0" smtClean="0">
                <a:latin typeface="Times New Roman" pitchFamily="18" charset="0"/>
                <a:cs typeface="Times New Roman" pitchFamily="18" charset="0"/>
              </a:rPr>
              <a:t>-5</a:t>
            </a:r>
            <a:endParaRPr lang="cs-CZ" altLang="cs-CZ" sz="1800" baseline="30000" dirty="0">
              <a:latin typeface="Times New Roman" pitchFamily="18" charset="0"/>
              <a:cs typeface="Times New Roman" pitchFamily="18" charset="0"/>
            </a:endParaRPr>
          </a:p>
        </p:txBody>
      </p:sp>
      <p:sp>
        <p:nvSpPr>
          <p:cNvPr id="87043" name="Obdélník 3">
            <a:extLst>
              <a:ext uri="{FF2B5EF4-FFF2-40B4-BE49-F238E27FC236}">
                <a16:creationId xmlns="" xmlns:a16="http://schemas.microsoft.com/office/drawing/2014/main" id="{58592FB8-8AE5-1E48-A684-DC115FD081F5}"/>
              </a:ext>
            </a:extLst>
          </p:cNvPr>
          <p:cNvSpPr>
            <a:spLocks noChangeArrowheads="1"/>
          </p:cNvSpPr>
          <p:nvPr/>
        </p:nvSpPr>
        <p:spPr bwMode="auto">
          <a:xfrm>
            <a:off x="323850" y="260350"/>
            <a:ext cx="66591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znane</a:t>
            </a:r>
            <a:r>
              <a:rPr lang="cs-CZ" altLang="cs-CZ" sz="2800" b="1" dirty="0" smtClean="0">
                <a:latin typeface="Times New Roman" pitchFamily="18" charset="0"/>
                <a:cs typeface="Times New Roman" pitchFamily="18" charset="0"/>
              </a:rPr>
              <a:t>“ z </a:t>
            </a:r>
            <a:r>
              <a:rPr lang="cs-CZ" altLang="cs-CZ" sz="2800" b="1" dirty="0" err="1" smtClean="0">
                <a:latin typeface="Times New Roman" pitchFamily="18" charset="0"/>
                <a:cs typeface="Times New Roman" pitchFamily="18" charset="0"/>
              </a:rPr>
              <a:t>powietrza</a:t>
            </a:r>
            <a:r>
              <a:rPr lang="cs-CZ" altLang="cs-CZ" sz="2800" b="1" dirty="0" smtClean="0">
                <a:latin typeface="Times New Roman" pitchFamily="18" charset="0"/>
                <a:cs typeface="Times New Roman" pitchFamily="18" charset="0"/>
              </a:rPr>
              <a:t> - benzen</a:t>
            </a:r>
            <a:endParaRPr lang="cs-CZ" altLang="cs-CZ" sz="2800" b="1" dirty="0"/>
          </a:p>
        </p:txBody>
      </p:sp>
      <p:sp>
        <p:nvSpPr>
          <p:cNvPr id="87044" name="TextovéPole 7">
            <a:extLst>
              <a:ext uri="{FF2B5EF4-FFF2-40B4-BE49-F238E27FC236}">
                <a16:creationId xmlns="" xmlns:a16="http://schemas.microsoft.com/office/drawing/2014/main" id="{E5104139-E4E1-4741-A2C1-4C11272DE2C1}"/>
              </a:ext>
            </a:extLst>
          </p:cNvPr>
          <p:cNvSpPr txBox="1">
            <a:spLocks noChangeArrowheads="1"/>
          </p:cNvSpPr>
          <p:nvPr/>
        </p:nvSpPr>
        <p:spPr bwMode="auto">
          <a:xfrm>
            <a:off x="395288" y="981075"/>
            <a:ext cx="842486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pl-PL" altLang="cs-CZ" sz="1800" dirty="0" smtClean="0">
                <a:latin typeface="Times New Roman" pitchFamily="18" charset="0"/>
                <a:cs typeface="Times New Roman" pitchFamily="18" charset="0"/>
              </a:rPr>
              <a:t>Powietrze jest głównym sposobem dostania się benzenu do organizmu. Około 50% benzenu wdychanego z powietrzem jest wchłaniane przez organizm. Wraz z innymi zanieczyszczeniami benzen bierze udział w procesach fotochemicznych,  przez które powstaje smog zawierający utleniacze. Benzen ma wyraźnie właściwości rakotwórcze </a:t>
            </a:r>
            <a:br>
              <a:rPr lang="pl-PL" altLang="cs-CZ" sz="1800" dirty="0" smtClean="0">
                <a:latin typeface="Times New Roman" pitchFamily="18" charset="0"/>
                <a:cs typeface="Times New Roman" pitchFamily="18" charset="0"/>
              </a:rPr>
            </a:br>
            <a:r>
              <a:rPr lang="pl-PL" altLang="cs-CZ" sz="1800" dirty="0" smtClean="0">
                <a:latin typeface="Times New Roman" pitchFamily="18" charset="0"/>
                <a:cs typeface="Times New Roman" pitchFamily="18" charset="0"/>
              </a:rPr>
              <a:t>i hematotoksyczne.</a:t>
            </a:r>
            <a:endParaRPr lang="cs-CZ" altLang="cs-CZ" sz="1800" dirty="0">
              <a:latin typeface="Times New Roman" pitchFamily="18" charset="0"/>
              <a:cs typeface="Times New Roman" pitchFamily="18" charset="0"/>
            </a:endParaRPr>
          </a:p>
        </p:txBody>
      </p:sp>
      <p:grpSp>
        <p:nvGrpSpPr>
          <p:cNvPr id="6" name="Skupina 5">
            <a:extLst>
              <a:ext uri="{FF2B5EF4-FFF2-40B4-BE49-F238E27FC236}">
                <a16:creationId xmlns="" xmlns:a16="http://schemas.microsoft.com/office/drawing/2014/main" id="{44CC32ED-2F0B-F04A-9453-6CE5D6C2983C}"/>
              </a:ext>
            </a:extLst>
          </p:cNvPr>
          <p:cNvGrpSpPr/>
          <p:nvPr/>
        </p:nvGrpSpPr>
        <p:grpSpPr>
          <a:xfrm>
            <a:off x="0" y="6044980"/>
            <a:ext cx="9144000" cy="813020"/>
            <a:chOff x="0" y="6044980"/>
            <a:chExt cx="9144000" cy="813020"/>
          </a:xfrm>
        </p:grpSpPr>
        <p:pic>
          <p:nvPicPr>
            <p:cNvPr id="7" name="Obrázek 6">
              <a:extLst>
                <a:ext uri="{FF2B5EF4-FFF2-40B4-BE49-F238E27FC236}">
                  <a16:creationId xmlns="" xmlns:a16="http://schemas.microsoft.com/office/drawing/2014/main" id="{FF34363B-9DDF-0744-B0C5-DC44779B40F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 xmlns:a16="http://schemas.microsoft.com/office/drawing/2014/main" id="{60F6DB3B-82AB-7947-8D40-7A04A5AA30F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1222805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 xmlns:a16="http://schemas.microsoft.com/office/drawing/2014/main" id="{DF180A70-3B6F-C149-B218-9E6F5D7EE7F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228600"/>
            <a:ext cx="7162800" cy="5525151"/>
          </a:xfrm>
          <a:prstGeom prst="rect">
            <a:avLst/>
          </a:prstGeom>
        </p:spPr>
      </p:pic>
      <p:sp>
        <p:nvSpPr>
          <p:cNvPr id="8" name="TextovéPole 7">
            <a:extLst>
              <a:ext uri="{FF2B5EF4-FFF2-40B4-BE49-F238E27FC236}">
                <a16:creationId xmlns="" xmlns:a16="http://schemas.microsoft.com/office/drawing/2014/main" id="{822817BA-7DB8-5643-99AF-1C1DCC90503A}"/>
              </a:ext>
            </a:extLst>
          </p:cNvPr>
          <p:cNvSpPr txBox="1"/>
          <p:nvPr/>
        </p:nvSpPr>
        <p:spPr>
          <a:xfrm>
            <a:off x="2667000" y="5915247"/>
            <a:ext cx="42672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cs-CZ" sz="20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Więcej</a:t>
            </a:r>
            <a:r>
              <a:rPr kumimoji="0" lang="cs-CZ"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cs-CZ" sz="20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informacji</a:t>
            </a:r>
            <a:r>
              <a:rPr kumimoji="0" lang="cs-CZ"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na </a:t>
            </a:r>
            <a:r>
              <a:rPr kumimoji="0" lang="cs-CZ"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www.i-</a:t>
            </a:r>
            <a:r>
              <a:rPr kumimoji="0" lang="cs-CZ" sz="2000" b="0" i="0" u="none" strike="noStrike" kern="1200" cap="none" spc="0" normalizeH="0" baseline="0" noProof="0" dirty="0" err="1">
                <a:ln>
                  <a:noFill/>
                </a:ln>
                <a:solidFill>
                  <a:schemeClr val="tx1"/>
                </a:solidFill>
                <a:effectLst/>
                <a:uLnTx/>
                <a:uFillTx/>
                <a:latin typeface="Times New Roman" pitchFamily="18" charset="0"/>
                <a:ea typeface="+mj-ea"/>
                <a:cs typeface="Times New Roman" pitchFamily="18" charset="0"/>
              </a:rPr>
              <a:t>air.eu</a:t>
            </a:r>
            <a:endParaRPr kumimoji="0" lang="cs-CZ"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75680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Obrázek 4" descr="NervousSystem.jpg">
            <a:extLst>
              <a:ext uri="{FF2B5EF4-FFF2-40B4-BE49-F238E27FC236}">
                <a16:creationId xmlns="" xmlns:a16="http://schemas.microsoft.com/office/drawing/2014/main" id="{9202FAD0-1A4A-FD4B-BA2E-870B2BADBEBA}"/>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1071605"/>
            <a:ext cx="2584450" cy="478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8" name="TextovéPole 1">
            <a:extLst>
              <a:ext uri="{FF2B5EF4-FFF2-40B4-BE49-F238E27FC236}">
                <a16:creationId xmlns="" xmlns:a16="http://schemas.microsoft.com/office/drawing/2014/main" id="{78BFECD9-3727-BC48-B8EF-DB1AFC92B7AF}"/>
              </a:ext>
            </a:extLst>
          </p:cNvPr>
          <p:cNvSpPr txBox="1">
            <a:spLocks noChangeArrowheads="1"/>
          </p:cNvSpPr>
          <p:nvPr/>
        </p:nvSpPr>
        <p:spPr bwMode="auto">
          <a:xfrm>
            <a:off x="179388" y="765175"/>
            <a:ext cx="6145212"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pl-PL" altLang="cs-CZ" sz="1600" dirty="0" smtClean="0">
                <a:latin typeface="Times New Roman" pitchFamily="18" charset="0"/>
                <a:cs typeface="Times New Roman" pitchFamily="18" charset="0"/>
              </a:rPr>
              <a:t>Zatrucie może wystąpić miejscowo lub układowo.</a:t>
            </a:r>
          </a:p>
          <a:p>
            <a:pPr algn="just" eaLnBrk="1" hangingPunct="1"/>
            <a:r>
              <a:rPr lang="pl-PL" altLang="cs-CZ" sz="1600" b="1" dirty="0" smtClean="0">
                <a:latin typeface="Times New Roman" pitchFamily="18" charset="0"/>
                <a:cs typeface="Times New Roman" pitchFamily="18" charset="0"/>
              </a:rPr>
              <a:t>Miejscowe działanie toksyczne </a:t>
            </a:r>
            <a:r>
              <a:rPr lang="pl-PL" altLang="cs-CZ" sz="1600" dirty="0" smtClean="0">
                <a:latin typeface="Times New Roman" pitchFamily="18" charset="0"/>
                <a:cs typeface="Times New Roman" pitchFamily="18" charset="0"/>
              </a:rPr>
              <a:t>objawia się w miejscu pierwszego kontaktu substancji toksycznej - z układem biologicznym - skórą, układem pokarmowym, drogami oddechowymi (np. poprzez zastosowanie substancji żrących, wdychanie substancji drażniących).</a:t>
            </a:r>
          </a:p>
          <a:p>
            <a:pPr algn="just" eaLnBrk="1" hangingPunct="1"/>
            <a:r>
              <a:rPr lang="pl-PL" altLang="cs-CZ" sz="1600" b="1" dirty="0" smtClean="0">
                <a:latin typeface="Times New Roman" pitchFamily="18" charset="0"/>
                <a:cs typeface="Times New Roman" pitchFamily="18" charset="0"/>
              </a:rPr>
              <a:t>Toksyczność układowa </a:t>
            </a:r>
            <a:r>
              <a:rPr lang="pl-PL" altLang="cs-CZ" sz="1600" dirty="0" smtClean="0">
                <a:latin typeface="Times New Roman" pitchFamily="18" charset="0"/>
                <a:cs typeface="Times New Roman" pitchFamily="18" charset="0"/>
              </a:rPr>
              <a:t>występuje w przypadku większości substancji toksycznych. Jednak nie wszystkie organy dotyka w równym stopniu. W większości toksyczność dotknie jeden lub dwa organy, które są następnie określane jako organy docelowe.</a:t>
            </a:r>
          </a:p>
          <a:p>
            <a:pPr algn="just" eaLnBrk="1" hangingPunct="1"/>
            <a:r>
              <a:rPr lang="pl-PL" altLang="cs-CZ" sz="1600" dirty="0" smtClean="0">
                <a:latin typeface="Times New Roman" pitchFamily="18" charset="0"/>
                <a:cs typeface="Times New Roman" pitchFamily="18" charset="0"/>
              </a:rPr>
              <a:t>Organem docelowym toksyczności układowej najczęściej jest centralny układ nerwowy, a następnie krew i układ krwiotwórczy oraz narządy wewnętrzne.  Rzadziej organem docelowym są mięśnie i kości.</a:t>
            </a:r>
            <a:endParaRPr lang="cs-CZ" altLang="cs-CZ" sz="1600" dirty="0">
              <a:latin typeface="Times New Roman" pitchFamily="18" charset="0"/>
              <a:cs typeface="Times New Roman" pitchFamily="18" charset="0"/>
            </a:endParaRPr>
          </a:p>
          <a:p>
            <a:pPr algn="just" eaLnBrk="1" hangingPunct="1"/>
            <a:endParaRPr lang="cs-CZ" altLang="cs-CZ" sz="1800" dirty="0">
              <a:latin typeface="Avenir Roman" panose="02000503020000020003" pitchFamily="2" charset="0"/>
            </a:endParaRPr>
          </a:p>
        </p:txBody>
      </p:sp>
      <p:sp>
        <p:nvSpPr>
          <p:cNvPr id="55299" name="Obdélník 2">
            <a:extLst>
              <a:ext uri="{FF2B5EF4-FFF2-40B4-BE49-F238E27FC236}">
                <a16:creationId xmlns="" xmlns:a16="http://schemas.microsoft.com/office/drawing/2014/main" id="{7180EF83-F186-F743-9349-E3295B4D9979}"/>
              </a:ext>
            </a:extLst>
          </p:cNvPr>
          <p:cNvSpPr>
            <a:spLocks noChangeArrowheads="1"/>
          </p:cNvSpPr>
          <p:nvPr/>
        </p:nvSpPr>
        <p:spPr bwMode="auto">
          <a:xfrm>
            <a:off x="179388" y="189506"/>
            <a:ext cx="725871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smtClean="0">
                <a:latin typeface="Times New Roman" pitchFamily="18" charset="0"/>
                <a:cs typeface="Times New Roman" pitchFamily="18" charset="0"/>
              </a:rPr>
              <a:t>Działanie substancji toksycznych na organizm</a:t>
            </a:r>
            <a:endParaRPr lang="cs-CZ" altLang="cs-CZ" sz="2800" dirty="0">
              <a:latin typeface="Times New Roman" pitchFamily="18" charset="0"/>
              <a:cs typeface="Times New Roman" pitchFamily="18" charset="0"/>
            </a:endParaRPr>
          </a:p>
        </p:txBody>
      </p:sp>
      <p:sp>
        <p:nvSpPr>
          <p:cNvPr id="55300" name="TextovéPole 3">
            <a:extLst>
              <a:ext uri="{FF2B5EF4-FFF2-40B4-BE49-F238E27FC236}">
                <a16:creationId xmlns="" xmlns:a16="http://schemas.microsoft.com/office/drawing/2014/main" id="{B7AABCCA-5261-F549-BA97-1D5B905F7E52}"/>
              </a:ext>
            </a:extLst>
          </p:cNvPr>
          <p:cNvSpPr txBox="1">
            <a:spLocks noChangeArrowheads="1"/>
          </p:cNvSpPr>
          <p:nvPr/>
        </p:nvSpPr>
        <p:spPr bwMode="auto">
          <a:xfrm>
            <a:off x="152400" y="3886200"/>
            <a:ext cx="6342948"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l-PL" altLang="cs-CZ" sz="1800" dirty="0" smtClean="0">
                <a:latin typeface="Times New Roman" pitchFamily="18" charset="0"/>
                <a:cs typeface="Times New Roman" pitchFamily="18" charset="0"/>
              </a:rPr>
              <a:t>Szczególnym mechanizmem działania toksycznego jest</a:t>
            </a:r>
            <a:r>
              <a:rPr lang="pl-PL" altLang="cs-CZ" sz="1800" b="1" dirty="0" smtClean="0">
                <a:latin typeface="Times New Roman" pitchFamily="18" charset="0"/>
                <a:cs typeface="Times New Roman" pitchFamily="18" charset="0"/>
              </a:rPr>
              <a:t> alergia chemiczna</a:t>
            </a:r>
            <a:r>
              <a:rPr lang="pl-PL" altLang="cs-CZ" sz="1800" dirty="0" smtClean="0">
                <a:latin typeface="Times New Roman" pitchFamily="18" charset="0"/>
                <a:cs typeface="Times New Roman" pitchFamily="18" charset="0"/>
              </a:rPr>
              <a:t>. Reakcja alergiczna rozwinie się po ponownym podaniu nawet bardzo małej dawki substancji toksycznej (oddziaływanie antygen-przeciwciało), może wystąpić niewielkie uszkodzenie skóry (pokrzywka, zapalenie skóry), oczu (zapalenie spojówek), a nawet silne reakcje anafilaktyczne. (Metale - nikiel)</a:t>
            </a:r>
            <a:endParaRPr lang="cs-CZ" altLang="cs-CZ" sz="1800" dirty="0">
              <a:latin typeface="Times New Roman" pitchFamily="18" charset="0"/>
              <a:cs typeface="Times New Roman" pitchFamily="18" charset="0"/>
            </a:endParaRPr>
          </a:p>
          <a:p>
            <a:pPr eaLnBrk="1" hangingPunct="1"/>
            <a:endParaRPr lang="cs-CZ" altLang="cs-CZ" sz="1800" dirty="0">
              <a:latin typeface="Avenir Roman" panose="02000503020000020003" pitchFamily="2" charset="0"/>
            </a:endParaRPr>
          </a:p>
        </p:txBody>
      </p:sp>
      <p:grpSp>
        <p:nvGrpSpPr>
          <p:cNvPr id="6" name="Skupina 5">
            <a:extLst>
              <a:ext uri="{FF2B5EF4-FFF2-40B4-BE49-F238E27FC236}">
                <a16:creationId xmlns="" xmlns:a16="http://schemas.microsoft.com/office/drawing/2014/main" id="{84B7A2B0-9259-B949-95A6-44067F683C6C}"/>
              </a:ext>
            </a:extLst>
          </p:cNvPr>
          <p:cNvGrpSpPr/>
          <p:nvPr/>
        </p:nvGrpSpPr>
        <p:grpSpPr>
          <a:xfrm>
            <a:off x="0" y="6044980"/>
            <a:ext cx="9144000" cy="813020"/>
            <a:chOff x="0" y="6044980"/>
            <a:chExt cx="9144000" cy="813020"/>
          </a:xfrm>
        </p:grpSpPr>
        <p:pic>
          <p:nvPicPr>
            <p:cNvPr id="7" name="Obrázek 6">
              <a:extLst>
                <a:ext uri="{FF2B5EF4-FFF2-40B4-BE49-F238E27FC236}">
                  <a16:creationId xmlns="" xmlns:a16="http://schemas.microsoft.com/office/drawing/2014/main" id="{4E454C19-37C2-8848-A2E8-545A8A3F329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 xmlns:a16="http://schemas.microsoft.com/office/drawing/2014/main" id="{53E0B219-3DB8-1C41-96FD-E2D09169CE5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410256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ovéPole 1">
            <a:extLst>
              <a:ext uri="{FF2B5EF4-FFF2-40B4-BE49-F238E27FC236}">
                <a16:creationId xmlns="" xmlns:a16="http://schemas.microsoft.com/office/drawing/2014/main" id="{CC9D28D3-2E0A-124F-8ED7-1F984CDBC42F}"/>
              </a:ext>
            </a:extLst>
          </p:cNvPr>
          <p:cNvSpPr txBox="1">
            <a:spLocks noChangeArrowheads="1"/>
          </p:cNvSpPr>
          <p:nvPr/>
        </p:nvSpPr>
        <p:spPr bwMode="auto">
          <a:xfrm>
            <a:off x="302585" y="381000"/>
            <a:ext cx="8280400" cy="5755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smtClean="0">
                <a:latin typeface="Times New Roman" pitchFamily="18" charset="0"/>
                <a:cs typeface="Times New Roman" pitchFamily="18" charset="0"/>
              </a:rPr>
              <a:t>Działanie na organizm</a:t>
            </a:r>
            <a:r>
              <a:rPr lang="cs-CZ" altLang="cs-CZ" sz="2800" b="1" dirty="0">
                <a:latin typeface="Times New Roman" pitchFamily="18" charset="0"/>
                <a:cs typeface="Times New Roman" pitchFamily="18" charset="0"/>
              </a:rPr>
              <a:t/>
            </a:r>
            <a:br>
              <a:rPr lang="cs-CZ" altLang="cs-CZ" sz="2800" b="1" dirty="0">
                <a:latin typeface="Times New Roman" pitchFamily="18" charset="0"/>
                <a:cs typeface="Times New Roman" pitchFamily="18" charset="0"/>
              </a:rPr>
            </a:br>
            <a:endParaRPr lang="cs-CZ" altLang="cs-CZ" sz="2800" b="1" dirty="0">
              <a:latin typeface="Times New Roman" pitchFamily="18" charset="0"/>
              <a:cs typeface="Times New Roman" pitchFamily="18" charset="0"/>
            </a:endParaRPr>
          </a:p>
          <a:p>
            <a:pPr eaLnBrk="1" hangingPunct="1"/>
            <a:r>
              <a:rPr lang="pl-PL" altLang="cs-CZ" sz="1800" dirty="0" smtClean="0">
                <a:latin typeface="Times New Roman" pitchFamily="18" charset="0"/>
                <a:cs typeface="Times New Roman" pitchFamily="18" charset="0"/>
              </a:rPr>
              <a:t>Głównym miejscem działania substancji toksycznej jest zawsze komórka.</a:t>
            </a:r>
          </a:p>
          <a:p>
            <a:pPr eaLnBrk="1" hangingPunct="1"/>
            <a:r>
              <a:rPr lang="pl-PL" altLang="cs-CZ" sz="1800" dirty="0" smtClean="0">
                <a:latin typeface="Times New Roman" pitchFamily="18" charset="0"/>
                <a:cs typeface="Times New Roman" pitchFamily="18" charset="0"/>
              </a:rPr>
              <a:t>Substancja toksyczna uszkadza komórkę</a:t>
            </a:r>
            <a:endParaRPr lang="cs-CZ" altLang="cs-CZ" sz="1800" dirty="0">
              <a:latin typeface="Times New Roman" pitchFamily="18" charset="0"/>
              <a:cs typeface="Times New Roman" pitchFamily="18" charset="0"/>
            </a:endParaRPr>
          </a:p>
          <a:p>
            <a:pPr eaLnBrk="1" hangingPunct="1"/>
            <a:endParaRPr lang="cs-CZ" altLang="cs-CZ" sz="1800" dirty="0">
              <a:latin typeface="Times New Roman" pitchFamily="18" charset="0"/>
              <a:cs typeface="Times New Roman" pitchFamily="18" charset="0"/>
            </a:endParaRPr>
          </a:p>
          <a:p>
            <a:pPr lvl="1" eaLnBrk="1" hangingPunct="1">
              <a:buFont typeface="Arial" panose="020B0604020202020204" pitchFamily="34" charset="0"/>
              <a:buChar char="•"/>
            </a:pPr>
            <a:r>
              <a:rPr lang="cs-CZ" altLang="cs-CZ" sz="1800" dirty="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wybiórczo</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specyficznie</a:t>
            </a:r>
            <a:r>
              <a:rPr lang="cs-CZ" alt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a:p>
            <a:pPr lvl="1" eaLnBrk="1" hangingPunct="1">
              <a:buFont typeface="Arial" panose="020B0604020202020204" pitchFamily="34" charset="0"/>
              <a:buChar char="•"/>
            </a:pPr>
            <a:r>
              <a:rPr lang="cs-CZ" altLang="cs-CZ" sz="1800" dirty="0">
                <a:latin typeface="Times New Roman" pitchFamily="18" charset="0"/>
                <a:cs typeface="Times New Roman" pitchFamily="18" charset="0"/>
              </a:rPr>
              <a:t> </a:t>
            </a:r>
            <a:r>
              <a:rPr lang="cs-CZ" altLang="cs-CZ" sz="1800" dirty="0" smtClean="0">
                <a:latin typeface="Times New Roman" pitchFamily="18" charset="0"/>
                <a:cs typeface="Times New Roman" pitchFamily="18" charset="0"/>
              </a:rPr>
              <a:t>lub </a:t>
            </a:r>
            <a:r>
              <a:rPr lang="cs-CZ" altLang="cs-CZ" sz="1800" dirty="0" err="1" smtClean="0">
                <a:latin typeface="Times New Roman" pitchFamily="18" charset="0"/>
                <a:cs typeface="Times New Roman" pitchFamily="18" charset="0"/>
              </a:rPr>
              <a:t>cały</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zespół</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komórek</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niespecyficznie</a:t>
            </a:r>
            <a:r>
              <a:rPr lang="cs-CZ" alt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a:p>
            <a:pPr eaLnBrk="1" hangingPunct="1"/>
            <a:endParaRPr lang="cs-CZ" altLang="cs-CZ" sz="1800" dirty="0">
              <a:latin typeface="Times New Roman" pitchFamily="18" charset="0"/>
              <a:cs typeface="Times New Roman" pitchFamily="18" charset="0"/>
            </a:endParaRPr>
          </a:p>
          <a:p>
            <a:pPr eaLnBrk="1" hangingPunct="1"/>
            <a:r>
              <a:rPr lang="pl-PL" altLang="cs-CZ" sz="1800" dirty="0" smtClean="0">
                <a:latin typeface="Times New Roman" pitchFamily="18" charset="0"/>
                <a:cs typeface="Times New Roman" pitchFamily="18" charset="0"/>
              </a:rPr>
              <a:t>Badanie toksyczności na poziomie zmian w organizmie jest złożonym zagadnieniem, w którym używa się wiele różnych czynników. </a:t>
            </a:r>
          </a:p>
          <a:p>
            <a:pPr eaLnBrk="1" hangingPunct="1"/>
            <a:r>
              <a:rPr lang="pl-PL" altLang="cs-CZ" sz="1800" dirty="0" smtClean="0">
                <a:latin typeface="Times New Roman" pitchFamily="18" charset="0"/>
                <a:cs typeface="Times New Roman" pitchFamily="18" charset="0"/>
              </a:rPr>
              <a:t>Najważniejsze z nich to:</a:t>
            </a:r>
          </a:p>
          <a:p>
            <a:pPr eaLnBrk="1" hangingPunct="1"/>
            <a:endParaRPr lang="cs-CZ" altLang="cs-CZ" sz="1800" dirty="0">
              <a:latin typeface="Times New Roman" pitchFamily="18" charset="0"/>
              <a:cs typeface="Times New Roman" pitchFamily="18" charset="0"/>
            </a:endParaRPr>
          </a:p>
          <a:p>
            <a:pPr lvl="1" eaLnBrk="1" hangingPunct="1">
              <a:buFont typeface="Arial" panose="020B0604020202020204" pitchFamily="34" charset="0"/>
              <a:buChar char="•"/>
            </a:pPr>
            <a:r>
              <a:rPr lang="cs-CZ" altLang="cs-CZ" sz="1800" dirty="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stężenie</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oddziaływanej</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substancji</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dawka</a:t>
            </a:r>
            <a:r>
              <a:rPr lang="cs-CZ" altLang="cs-CZ" sz="1800" dirty="0" smtClean="0">
                <a:latin typeface="Times New Roman" pitchFamily="18" charset="0"/>
                <a:cs typeface="Times New Roman" pitchFamily="18" charset="0"/>
              </a:rPr>
              <a:t>)</a:t>
            </a:r>
            <a:endParaRPr lang="cs-CZ" altLang="cs-CZ" sz="1800" dirty="0">
              <a:latin typeface="Times New Roman" pitchFamily="18" charset="0"/>
              <a:cs typeface="Times New Roman" pitchFamily="18" charset="0"/>
            </a:endParaRPr>
          </a:p>
          <a:p>
            <a:pPr lvl="1" eaLnBrk="1" hangingPunct="1">
              <a:buFont typeface="Arial" panose="020B0604020202020204" pitchFamily="34" charset="0"/>
              <a:buChar char="•"/>
            </a:pPr>
            <a:r>
              <a:rPr lang="cs-CZ" altLang="cs-CZ" sz="1800" dirty="0">
                <a:latin typeface="Times New Roman" pitchFamily="18" charset="0"/>
                <a:cs typeface="Times New Roman" pitchFamily="18" charset="0"/>
              </a:rPr>
              <a:t> </a:t>
            </a:r>
            <a:r>
              <a:rPr lang="cs-CZ" altLang="cs-CZ" sz="1800" dirty="0" smtClean="0">
                <a:latin typeface="Times New Roman" pitchFamily="18" charset="0"/>
                <a:cs typeface="Times New Roman" pitchFamily="18" charset="0"/>
              </a:rPr>
              <a:t>okres, w </a:t>
            </a:r>
            <a:r>
              <a:rPr lang="cs-CZ" altLang="cs-CZ" sz="1800" dirty="0" err="1" smtClean="0">
                <a:latin typeface="Times New Roman" pitchFamily="18" charset="0"/>
                <a:cs typeface="Times New Roman" pitchFamily="18" charset="0"/>
              </a:rPr>
              <a:t>którym</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oddziaływuje</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substancja</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toksyczna</a:t>
            </a:r>
            <a:endParaRPr lang="cs-CZ" altLang="cs-CZ" sz="1800" dirty="0">
              <a:latin typeface="Times New Roman" pitchFamily="18" charset="0"/>
              <a:cs typeface="Times New Roman" pitchFamily="18" charset="0"/>
            </a:endParaRPr>
          </a:p>
          <a:p>
            <a:pPr lvl="1" eaLnBrk="1" hangingPunct="1">
              <a:buFont typeface="Arial" panose="020B0604020202020204" pitchFamily="34" charset="0"/>
              <a:buChar char="•"/>
            </a:pPr>
            <a:r>
              <a:rPr lang="cs-CZ" altLang="cs-CZ" sz="1800" dirty="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właściwości</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substancji</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toksycznej</a:t>
            </a:r>
            <a:endParaRPr lang="cs-CZ" altLang="cs-CZ" sz="1800" dirty="0">
              <a:latin typeface="Times New Roman" pitchFamily="18" charset="0"/>
              <a:cs typeface="Times New Roman" pitchFamily="18" charset="0"/>
            </a:endParaRPr>
          </a:p>
          <a:p>
            <a:pPr lvl="1" eaLnBrk="1" hangingPunct="1">
              <a:buFont typeface="Arial" panose="020B0604020202020204" pitchFamily="34" charset="0"/>
              <a:buChar char="•"/>
            </a:pPr>
            <a:r>
              <a:rPr lang="cs-CZ" altLang="cs-CZ" sz="1800" dirty="0">
                <a:latin typeface="Times New Roman" pitchFamily="18" charset="0"/>
                <a:cs typeface="Times New Roman" pitchFamily="18" charset="0"/>
              </a:rPr>
              <a:t> </a:t>
            </a:r>
            <a:r>
              <a:rPr lang="pl-PL" altLang="cs-CZ" sz="1800" dirty="0" smtClean="0">
                <a:latin typeface="Times New Roman" pitchFamily="18" charset="0"/>
                <a:cs typeface="Times New Roman" pitchFamily="18" charset="0"/>
              </a:rPr>
              <a:t>sposób wprowadzenia substancji toksycznej</a:t>
            </a:r>
          </a:p>
          <a:p>
            <a:pPr lvl="1" eaLnBrk="1" hangingPunct="1"/>
            <a:r>
              <a:rPr lang="pl-PL" altLang="cs-CZ" sz="1800" dirty="0" smtClean="0">
                <a:latin typeface="Times New Roman" pitchFamily="18" charset="0"/>
                <a:cs typeface="Times New Roman" pitchFamily="18" charset="0"/>
              </a:rPr>
              <a:t>do organizmu</a:t>
            </a:r>
            <a:endParaRPr lang="cs-CZ" altLang="cs-CZ" sz="1800" dirty="0">
              <a:latin typeface="Times New Roman" pitchFamily="18" charset="0"/>
              <a:cs typeface="Times New Roman" pitchFamily="18" charset="0"/>
            </a:endParaRPr>
          </a:p>
          <a:p>
            <a:pPr lvl="1" eaLnBrk="1" hangingPunct="1">
              <a:buFont typeface="Arial" panose="020B0604020202020204" pitchFamily="34" charset="0"/>
              <a:buChar char="•"/>
            </a:pPr>
            <a:r>
              <a:rPr lang="cs-CZ" altLang="cs-CZ" sz="1800" dirty="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indywidualna</a:t>
            </a:r>
            <a:r>
              <a:rPr lang="cs-CZ" altLang="cs-CZ" sz="1800" dirty="0" smtClean="0">
                <a:latin typeface="Times New Roman" pitchFamily="18" charset="0"/>
                <a:cs typeface="Times New Roman" pitchFamily="18" charset="0"/>
              </a:rPr>
              <a:t> „ </a:t>
            </a:r>
            <a:r>
              <a:rPr lang="cs-CZ" altLang="cs-CZ" sz="1800" dirty="0" err="1" smtClean="0">
                <a:latin typeface="Times New Roman" pitchFamily="18" charset="0"/>
                <a:cs typeface="Times New Roman" pitchFamily="18" charset="0"/>
              </a:rPr>
              <a:t>odporność</a:t>
            </a:r>
            <a:r>
              <a:rPr lang="ja-JP" altLang="cs-CZ" sz="1800" dirty="0" smtClean="0">
                <a:latin typeface="Times New Roman" pitchFamily="18" charset="0"/>
                <a:cs typeface="Times New Roman" pitchFamily="18" charset="0"/>
              </a:rPr>
              <a:t>“</a:t>
            </a:r>
            <a:r>
              <a:rPr lang="cs-CZ" altLang="ja-JP" sz="1800" dirty="0" smtClean="0">
                <a:latin typeface="Times New Roman" pitchFamily="18" charset="0"/>
                <a:cs typeface="Times New Roman" pitchFamily="18" charset="0"/>
              </a:rPr>
              <a:t> </a:t>
            </a:r>
            <a:r>
              <a:rPr lang="cs-CZ" altLang="ja-JP" sz="1800" dirty="0">
                <a:latin typeface="Times New Roman" pitchFamily="18" charset="0"/>
                <a:cs typeface="Times New Roman" pitchFamily="18" charset="0"/>
              </a:rPr>
              <a:t>organizmu  </a:t>
            </a:r>
          </a:p>
          <a:p>
            <a:pPr eaLnBrk="1" hangingPunct="1"/>
            <a:endParaRPr lang="cs-CZ" altLang="cs-CZ" sz="1800" dirty="0">
              <a:latin typeface="Avenir Roman" panose="02000503020000020003" pitchFamily="2" charset="0"/>
            </a:endParaRPr>
          </a:p>
        </p:txBody>
      </p:sp>
      <p:pic>
        <p:nvPicPr>
          <p:cNvPr id="57346" name="Obrázek 2" descr="toxikologie.jpg">
            <a:extLst>
              <a:ext uri="{FF2B5EF4-FFF2-40B4-BE49-F238E27FC236}">
                <a16:creationId xmlns="" xmlns:a16="http://schemas.microsoft.com/office/drawing/2014/main" id="{D307AA09-8A07-DB47-BC7F-8EF44D243A3A}"/>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3810000"/>
            <a:ext cx="2545040" cy="1797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Skupina 3">
            <a:extLst>
              <a:ext uri="{FF2B5EF4-FFF2-40B4-BE49-F238E27FC236}">
                <a16:creationId xmlns="" xmlns:a16="http://schemas.microsoft.com/office/drawing/2014/main" id="{179C8A6D-D08C-AB48-9FF8-FD40C384FDA0}"/>
              </a:ext>
            </a:extLst>
          </p:cNvPr>
          <p:cNvGrpSpPr/>
          <p:nvPr/>
        </p:nvGrpSpPr>
        <p:grpSpPr>
          <a:xfrm>
            <a:off x="0" y="6044980"/>
            <a:ext cx="9144000" cy="813020"/>
            <a:chOff x="0" y="6044980"/>
            <a:chExt cx="9144000" cy="813020"/>
          </a:xfrm>
        </p:grpSpPr>
        <p:pic>
          <p:nvPicPr>
            <p:cNvPr id="5" name="Obrázek 4">
              <a:extLst>
                <a:ext uri="{FF2B5EF4-FFF2-40B4-BE49-F238E27FC236}">
                  <a16:creationId xmlns="" xmlns:a16="http://schemas.microsoft.com/office/drawing/2014/main" id="{68F55C59-527D-0744-9CC0-84011587C18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6" name="Obrázek 5">
              <a:extLst>
                <a:ext uri="{FF2B5EF4-FFF2-40B4-BE49-F238E27FC236}">
                  <a16:creationId xmlns="" xmlns:a16="http://schemas.microsoft.com/office/drawing/2014/main" id="{675CDAE3-5F12-F449-A986-B1727592C33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80667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ovéPole 1">
            <a:extLst>
              <a:ext uri="{FF2B5EF4-FFF2-40B4-BE49-F238E27FC236}">
                <a16:creationId xmlns="" xmlns:a16="http://schemas.microsoft.com/office/drawing/2014/main" id="{EFEFEF4E-462A-8042-A136-0A585C5112A9}"/>
              </a:ext>
            </a:extLst>
          </p:cNvPr>
          <p:cNvSpPr txBox="1">
            <a:spLocks noChangeArrowheads="1"/>
          </p:cNvSpPr>
          <p:nvPr/>
        </p:nvSpPr>
        <p:spPr bwMode="auto">
          <a:xfrm>
            <a:off x="539750" y="1268413"/>
            <a:ext cx="8353425" cy="4062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l-PL" altLang="cs-CZ" sz="1800" b="1" dirty="0" smtClean="0">
                <a:latin typeface="Times New Roman" pitchFamily="18" charset="0"/>
                <a:cs typeface="Times New Roman" pitchFamily="18" charset="0"/>
              </a:rPr>
              <a:t>Głównym rodzajem szkodliwego  wpływu substancji chemicznych,</a:t>
            </a:r>
            <a:r>
              <a:rPr lang="pl-PL" altLang="cs-CZ" sz="1800" dirty="0" smtClean="0">
                <a:latin typeface="Times New Roman" pitchFamily="18" charset="0"/>
                <a:cs typeface="Times New Roman" pitchFamily="18" charset="0"/>
              </a:rPr>
              <a:t> które mogą powodować uszkodzenie zdrowia człowieka są działania:</a:t>
            </a:r>
          </a:p>
          <a:p>
            <a:pPr eaLnBrk="1" hangingPunct="1"/>
            <a:r>
              <a:rPr lang="pl-PL" altLang="cs-CZ" sz="1800" dirty="0" smtClean="0">
                <a:latin typeface="Times New Roman" pitchFamily="18" charset="0"/>
                <a:cs typeface="Times New Roman" pitchFamily="18" charset="0"/>
              </a:rPr>
              <a:t>·          drażniące</a:t>
            </a:r>
          </a:p>
          <a:p>
            <a:pPr eaLnBrk="1" hangingPunct="1"/>
            <a:r>
              <a:rPr lang="pl-PL" altLang="cs-CZ" sz="1800" dirty="0" smtClean="0">
                <a:latin typeface="Times New Roman" pitchFamily="18" charset="0"/>
                <a:cs typeface="Times New Roman" pitchFamily="18" charset="0"/>
              </a:rPr>
              <a:t>·          alergizujące</a:t>
            </a:r>
          </a:p>
          <a:p>
            <a:pPr eaLnBrk="1" hangingPunct="1"/>
            <a:r>
              <a:rPr lang="pl-PL" altLang="cs-CZ" sz="1800" dirty="0" smtClean="0">
                <a:latin typeface="Times New Roman" pitchFamily="18" charset="0"/>
                <a:cs typeface="Times New Roman" pitchFamily="18" charset="0"/>
              </a:rPr>
              <a:t>·          mutagenne</a:t>
            </a:r>
          </a:p>
          <a:p>
            <a:pPr eaLnBrk="1" hangingPunct="1"/>
            <a:r>
              <a:rPr lang="pl-PL" altLang="cs-CZ" sz="1800" dirty="0" smtClean="0">
                <a:latin typeface="Times New Roman" pitchFamily="18" charset="0"/>
                <a:cs typeface="Times New Roman" pitchFamily="18" charset="0"/>
              </a:rPr>
              <a:t>·          teratogenna</a:t>
            </a:r>
          </a:p>
          <a:p>
            <a:pPr eaLnBrk="1" hangingPunct="1"/>
            <a:r>
              <a:rPr lang="pl-PL" altLang="cs-CZ" sz="1800" dirty="0" smtClean="0">
                <a:latin typeface="Times New Roman" pitchFamily="18" charset="0"/>
                <a:cs typeface="Times New Roman" pitchFamily="18" charset="0"/>
              </a:rPr>
              <a:t>·          rakotwórcze</a:t>
            </a:r>
          </a:p>
          <a:p>
            <a:pPr eaLnBrk="1" hangingPunct="1"/>
            <a:r>
              <a:rPr lang="pl-PL" altLang="cs-CZ" sz="1800" dirty="0" smtClean="0">
                <a:latin typeface="Times New Roman" pitchFamily="18" charset="0"/>
                <a:cs typeface="Times New Roman" pitchFamily="18" charset="0"/>
              </a:rPr>
              <a:t>·          układowe – np. uszkadzają układ nerwowy, przewód pokarmowy, wątrobę, układ moczowy, krew i system krwiotwórczy, układ oddechowy, układ sercowo-naczyniowy, układ rozrodczy.</a:t>
            </a:r>
          </a:p>
          <a:p>
            <a:pPr eaLnBrk="1" hangingPunct="1"/>
            <a:endParaRPr lang="pl-PL" altLang="cs-CZ" sz="1800" dirty="0" smtClean="0">
              <a:latin typeface="Times New Roman" pitchFamily="18" charset="0"/>
              <a:cs typeface="Times New Roman" pitchFamily="18" charset="0"/>
            </a:endParaRPr>
          </a:p>
          <a:p>
            <a:pPr eaLnBrk="1" hangingPunct="1"/>
            <a:r>
              <a:rPr lang="pl-PL" altLang="cs-CZ" sz="1800" dirty="0" smtClean="0">
                <a:latin typeface="Times New Roman" pitchFamily="18" charset="0"/>
                <a:cs typeface="Times New Roman" pitchFamily="18" charset="0"/>
              </a:rPr>
              <a:t> Jedna substancja może wykazywać również </a:t>
            </a:r>
            <a:r>
              <a:rPr lang="pl-PL" altLang="cs-CZ" sz="1800" b="1" dirty="0" smtClean="0">
                <a:latin typeface="Times New Roman" pitchFamily="18" charset="0"/>
                <a:cs typeface="Times New Roman" pitchFamily="18" charset="0"/>
              </a:rPr>
              <a:t>więcej działań</a:t>
            </a:r>
            <a:r>
              <a:rPr lang="pl-PL" altLang="cs-CZ" sz="1800" dirty="0" smtClean="0">
                <a:latin typeface="Times New Roman" pitchFamily="18" charset="0"/>
                <a:cs typeface="Times New Roman" pitchFamily="18" charset="0"/>
              </a:rPr>
              <a:t>. Zaszeregowanie substancji do grupy na podstawie ich działania nie zawsze jest zatem jednoznaczne.</a:t>
            </a:r>
          </a:p>
          <a:p>
            <a:pPr eaLnBrk="1" hangingPunct="1"/>
            <a:endParaRPr lang="cs-CZ" altLang="cs-CZ" sz="1800" dirty="0">
              <a:latin typeface="Avenir Roman" panose="02000503020000020003" pitchFamily="2" charset="0"/>
            </a:endParaRPr>
          </a:p>
        </p:txBody>
      </p:sp>
      <p:sp>
        <p:nvSpPr>
          <p:cNvPr id="58370" name="TextovéPole 2">
            <a:extLst>
              <a:ext uri="{FF2B5EF4-FFF2-40B4-BE49-F238E27FC236}">
                <a16:creationId xmlns="" xmlns:a16="http://schemas.microsoft.com/office/drawing/2014/main" id="{4FA6AD78-A26E-FC47-B25E-D03ADC7B23A2}"/>
              </a:ext>
            </a:extLst>
          </p:cNvPr>
          <p:cNvSpPr txBox="1">
            <a:spLocks noChangeArrowheads="1"/>
          </p:cNvSpPr>
          <p:nvPr/>
        </p:nvSpPr>
        <p:spPr bwMode="auto">
          <a:xfrm>
            <a:off x="468313" y="333375"/>
            <a:ext cx="7416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Działanie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substancji</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chemicznych</a:t>
            </a:r>
            <a:r>
              <a:rPr lang="cs-CZ" altLang="cs-CZ" sz="2800" b="1" dirty="0" smtClean="0">
                <a:latin typeface="Times New Roman" pitchFamily="18" charset="0"/>
                <a:cs typeface="Times New Roman" pitchFamily="18" charset="0"/>
              </a:rPr>
              <a:t> </a:t>
            </a:r>
          </a:p>
        </p:txBody>
      </p:sp>
      <p:sp>
        <p:nvSpPr>
          <p:cNvPr id="58371" name="Zástupný symbol pro číslo snímku 1">
            <a:extLst>
              <a:ext uri="{FF2B5EF4-FFF2-40B4-BE49-F238E27FC236}">
                <a16:creationId xmlns="" xmlns:a16="http://schemas.microsoft.com/office/drawing/2014/main" id="{D205C7E9-0C85-2444-83E6-0797B2188EF3}"/>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cs-CZ" altLang="cs-CZ" sz="1400" dirty="0"/>
          </a:p>
        </p:txBody>
      </p:sp>
      <p:grpSp>
        <p:nvGrpSpPr>
          <p:cNvPr id="5" name="Skupina 4">
            <a:extLst>
              <a:ext uri="{FF2B5EF4-FFF2-40B4-BE49-F238E27FC236}">
                <a16:creationId xmlns="" xmlns:a16="http://schemas.microsoft.com/office/drawing/2014/main" id="{74F65A8A-61F4-3546-A863-85C7F8B04FBE}"/>
              </a:ext>
            </a:extLst>
          </p:cNvPr>
          <p:cNvGrpSpPr/>
          <p:nvPr/>
        </p:nvGrpSpPr>
        <p:grpSpPr>
          <a:xfrm>
            <a:off x="0" y="6044980"/>
            <a:ext cx="9144000" cy="813020"/>
            <a:chOff x="0" y="6044980"/>
            <a:chExt cx="9144000" cy="813020"/>
          </a:xfrm>
        </p:grpSpPr>
        <p:pic>
          <p:nvPicPr>
            <p:cNvPr id="6" name="Obrázek 5">
              <a:extLst>
                <a:ext uri="{FF2B5EF4-FFF2-40B4-BE49-F238E27FC236}">
                  <a16:creationId xmlns="" xmlns:a16="http://schemas.microsoft.com/office/drawing/2014/main" id="{44EFE433-04CF-0247-86D3-4F266EF6EF5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 xmlns:a16="http://schemas.microsoft.com/office/drawing/2014/main" id="{27AF86E4-9FCA-524D-B992-FFF60685096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420005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 xmlns:a16="http://schemas.microsoft.com/office/drawing/2014/main" id="{C3A98C05-2B3A-6D42-99FC-A66F71178096}"/>
              </a:ext>
            </a:extLst>
          </p:cNvPr>
          <p:cNvSpPr>
            <a:spLocks noGrp="1" noChangeArrowheads="1"/>
          </p:cNvSpPr>
          <p:nvPr>
            <p:ph type="title"/>
          </p:nvPr>
        </p:nvSpPr>
        <p:spPr bwMode="auto">
          <a:xfrm>
            <a:off x="684213" y="333375"/>
            <a:ext cx="77724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cs-CZ" altLang="cs-CZ" sz="3200" dirty="0">
                <a:latin typeface="Times New Roman" pitchFamily="18" charset="0"/>
                <a:ea typeface="ＭＳ Ｐゴシック" panose="020B0600070205080204" pitchFamily="34" charset="-128"/>
                <a:cs typeface="Times New Roman" pitchFamily="18" charset="0"/>
              </a:rPr>
              <a:t>Klasyfikacja rakotwórczości IARC</a:t>
            </a:r>
          </a:p>
        </p:txBody>
      </p:sp>
      <p:graphicFrame>
        <p:nvGraphicFramePr>
          <p:cNvPr id="45059" name="Group 3">
            <a:extLst>
              <a:ext uri="{FF2B5EF4-FFF2-40B4-BE49-F238E27FC236}">
                <a16:creationId xmlns="" xmlns:a16="http://schemas.microsoft.com/office/drawing/2014/main" id="{5D57F08A-3E52-5A4C-87F0-48B286388007}"/>
              </a:ext>
            </a:extLst>
          </p:cNvPr>
          <p:cNvGraphicFramePr>
            <a:graphicFrameLocks noGrp="1"/>
          </p:cNvGraphicFramePr>
          <p:nvPr>
            <p:ph type="tbl" idx="1"/>
            <p:extLst>
              <p:ext uri="{D42A27DB-BD31-4B8C-83A1-F6EECF244321}">
                <p14:modId xmlns:p14="http://schemas.microsoft.com/office/powerpoint/2010/main" xmlns="" val="3222023466"/>
              </p:ext>
            </p:extLst>
          </p:nvPr>
        </p:nvGraphicFramePr>
        <p:xfrm>
          <a:off x="1042988" y="1700213"/>
          <a:ext cx="7162800" cy="4115422"/>
        </p:xfrm>
        <a:graphic>
          <a:graphicData uri="http://schemas.openxmlformats.org/drawingml/2006/table">
            <a:tbl>
              <a:tblPr/>
              <a:tblGrid>
                <a:gridCol w="1219200">
                  <a:extLst>
                    <a:ext uri="{9D8B030D-6E8A-4147-A177-3AD203B41FA5}">
                      <a16:colId xmlns="" xmlns:a16="http://schemas.microsoft.com/office/drawing/2014/main" val="1192162765"/>
                    </a:ext>
                  </a:extLst>
                </a:gridCol>
                <a:gridCol w="5943600">
                  <a:extLst>
                    <a:ext uri="{9D8B030D-6E8A-4147-A177-3AD203B41FA5}">
                      <a16:colId xmlns="" xmlns:a16="http://schemas.microsoft.com/office/drawing/2014/main" val="3194434763"/>
                    </a:ext>
                  </a:extLst>
                </a:gridCol>
              </a:tblGrid>
              <a:tr h="82232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1" i="0" u="none" strike="noStrike" cap="none" normalizeH="0" baseline="0" dirty="0">
                          <a:ln>
                            <a:noFill/>
                          </a:ln>
                          <a:solidFill>
                            <a:schemeClr val="tx1"/>
                          </a:solidFill>
                          <a:effectLst/>
                          <a:latin typeface="Times New Roman" pitchFamily="18" charset="0"/>
                          <a:ea typeface="ＭＳ Ｐゴシック" panose="020B0600070205080204" pitchFamily="34" charset="-128"/>
                          <a:cs typeface="Times New Roman" pitchFamily="18" charset="0"/>
                        </a:rPr>
                        <a:t>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0" i="0" u="none" strike="noStrike" cap="none" normalizeH="0" baseline="0" dirty="0" smtClean="0">
                          <a:ln>
                            <a:noFill/>
                          </a:ln>
                          <a:solidFill>
                            <a:schemeClr val="tx1"/>
                          </a:solidFill>
                          <a:effectLst/>
                          <a:latin typeface="Times New Roman" pitchFamily="18" charset="0"/>
                          <a:ea typeface="ＭＳ Ｐゴシック" panose="020B0600070205080204" pitchFamily="34" charset="-128"/>
                          <a:cs typeface="Times New Roman" pitchFamily="18" charset="0"/>
                        </a:rPr>
                        <a:t>Rakotwórczy dla człowieka</a:t>
                      </a:r>
                      <a:endParaRPr kumimoji="0" lang="cs-CZ" altLang="cs-CZ" sz="2400" b="0" i="0" u="none" strike="noStrike" cap="none" normalizeH="0" baseline="0" dirty="0">
                        <a:ln>
                          <a:noFill/>
                        </a:ln>
                        <a:solidFill>
                          <a:schemeClr val="tx1"/>
                        </a:solidFill>
                        <a:effectLst/>
                        <a:latin typeface="Times New Roman" pitchFamily="18" charset="0"/>
                        <a:ea typeface="ＭＳ Ｐゴシック" panose="020B0600070205080204" pitchFamily="34" charset="-128"/>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2348776"/>
                  </a:ext>
                </a:extLst>
              </a:tr>
              <a:tr h="823913">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Times New Roman" pitchFamily="18" charset="0"/>
                          <a:ea typeface="ＭＳ Ｐゴシック" panose="020B0600070205080204" pitchFamily="34" charset="-128"/>
                          <a:cs typeface="Times New Roman" pitchFamily="18" charset="0"/>
                        </a:rPr>
                        <a:t>2A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0" i="0" u="none" strike="noStrike" cap="none" normalizeH="0" baseline="0" dirty="0" smtClean="0">
                          <a:ln>
                            <a:noFill/>
                          </a:ln>
                          <a:solidFill>
                            <a:schemeClr val="tx1"/>
                          </a:solidFill>
                          <a:effectLst/>
                          <a:latin typeface="Times New Roman" pitchFamily="18" charset="0"/>
                          <a:ea typeface="ＭＳ Ｐゴシック" panose="020B0600070205080204" pitchFamily="34" charset="-128"/>
                          <a:cs typeface="Times New Roman" pitchFamily="18" charset="0"/>
                        </a:rPr>
                        <a:t>Prawdopodobnie rakotwórczy dla człowieka  </a:t>
                      </a:r>
                      <a:endParaRPr kumimoji="0" lang="cs-CZ" altLang="cs-CZ" sz="2400" b="0" i="0" u="none" strike="noStrike" cap="none" normalizeH="0" baseline="0" dirty="0">
                        <a:ln>
                          <a:noFill/>
                        </a:ln>
                        <a:solidFill>
                          <a:schemeClr val="tx1"/>
                        </a:solidFill>
                        <a:effectLst/>
                        <a:latin typeface="Times New Roman" pitchFamily="18" charset="0"/>
                        <a:ea typeface="ＭＳ Ｐゴシック" panose="020B0600070205080204" pitchFamily="34" charset="-128"/>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88931228"/>
                  </a:ext>
                </a:extLst>
              </a:tr>
              <a:tr h="82232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Times New Roman" pitchFamily="18" charset="0"/>
                          <a:ea typeface="ＭＳ Ｐゴシック" panose="020B0600070205080204" pitchFamily="34" charset="-128"/>
                          <a:cs typeface="Times New Roman" pitchFamily="18" charset="0"/>
                        </a:rPr>
                        <a:t>2B</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0" i="0" u="none" strike="noStrike" cap="none" normalizeH="0" baseline="0" dirty="0" smtClean="0">
                          <a:ln>
                            <a:noFill/>
                          </a:ln>
                          <a:solidFill>
                            <a:schemeClr val="tx1"/>
                          </a:solidFill>
                          <a:effectLst/>
                          <a:latin typeface="Times New Roman" pitchFamily="18" charset="0"/>
                          <a:ea typeface="ＭＳ Ｐゴシック" panose="020B0600070205080204" pitchFamily="34" charset="-128"/>
                          <a:cs typeface="Times New Roman" pitchFamily="18" charset="0"/>
                        </a:rPr>
                        <a:t>Możliwie rakotwórczy dla człowieka</a:t>
                      </a:r>
                      <a:endParaRPr kumimoji="0" lang="cs-CZ" altLang="cs-CZ" sz="2400" b="0" i="0" u="none" strike="noStrike" cap="none" normalizeH="0" baseline="0" dirty="0">
                        <a:ln>
                          <a:noFill/>
                        </a:ln>
                        <a:solidFill>
                          <a:schemeClr val="tx1"/>
                        </a:solidFill>
                        <a:effectLst/>
                        <a:latin typeface="Times New Roman" pitchFamily="18" charset="0"/>
                        <a:ea typeface="ＭＳ Ｐゴシック" panose="020B0600070205080204" pitchFamily="34" charset="-128"/>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777858224"/>
                  </a:ext>
                </a:extLst>
              </a:tr>
              <a:tr h="823913">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Times New Roman" pitchFamily="18" charset="0"/>
                          <a:ea typeface="ＭＳ Ｐゴシック" panose="020B0600070205080204" pitchFamily="34" charset="-128"/>
                          <a:cs typeface="Times New Roman" pitchFamily="18" charset="0"/>
                        </a:rPr>
                        <a:t>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0" i="0" u="none" strike="noStrike" cap="none" normalizeH="0" baseline="0" dirty="0" smtClean="0">
                          <a:ln>
                            <a:noFill/>
                          </a:ln>
                          <a:solidFill>
                            <a:schemeClr val="tx1"/>
                          </a:solidFill>
                          <a:effectLst/>
                          <a:latin typeface="Times New Roman" pitchFamily="18" charset="0"/>
                          <a:ea typeface="ＭＳ Ｐゴシック" panose="020B0600070205080204" pitchFamily="34" charset="-128"/>
                          <a:cs typeface="Times New Roman" pitchFamily="18" charset="0"/>
                        </a:rPr>
                        <a:t>Nie można klasyfikować</a:t>
                      </a:r>
                      <a:endParaRPr kumimoji="0" lang="cs-CZ" altLang="cs-CZ" sz="2400" b="0" i="0" u="none" strike="noStrike" cap="none" normalizeH="0" baseline="0" dirty="0">
                        <a:ln>
                          <a:noFill/>
                        </a:ln>
                        <a:solidFill>
                          <a:schemeClr val="tx1"/>
                        </a:solidFill>
                        <a:effectLst/>
                        <a:latin typeface="Times New Roman" pitchFamily="18" charset="0"/>
                        <a:ea typeface="ＭＳ Ｐゴシック" panose="020B0600070205080204" pitchFamily="34" charset="-128"/>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5495912"/>
                  </a:ext>
                </a:extLst>
              </a:tr>
              <a:tr h="82232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Times New Roman" pitchFamily="18" charset="0"/>
                          <a:ea typeface="ＭＳ Ｐゴシック" panose="020B0600070205080204" pitchFamily="34" charset="-128"/>
                          <a:cs typeface="Times New Roman" pitchFamily="18" charset="0"/>
                        </a:rPr>
                        <a:t>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cs-CZ" altLang="cs-CZ" sz="2400" b="0" i="0" u="none" strike="noStrike" cap="none" normalizeH="0" baseline="0" dirty="0" smtClean="0">
                          <a:ln>
                            <a:noFill/>
                          </a:ln>
                          <a:solidFill>
                            <a:schemeClr val="tx1"/>
                          </a:solidFill>
                          <a:effectLst/>
                          <a:latin typeface="Times New Roman" pitchFamily="18" charset="0"/>
                          <a:ea typeface="ＭＳ Ｐゴシック" panose="020B0600070205080204" pitchFamily="34" charset="-128"/>
                          <a:cs typeface="Times New Roman" pitchFamily="18" charset="0"/>
                        </a:rPr>
                        <a:t>Prawdopodobnie nie jest rakotwórczy dla człowieka </a:t>
                      </a:r>
                      <a:endParaRPr kumimoji="0" lang="cs-CZ" altLang="cs-CZ" sz="2400" b="0" i="0" u="none" strike="noStrike" cap="none" normalizeH="0" baseline="0" dirty="0">
                        <a:ln>
                          <a:noFill/>
                        </a:ln>
                        <a:solidFill>
                          <a:schemeClr val="tx1"/>
                        </a:solidFill>
                        <a:effectLst/>
                        <a:latin typeface="Times New Roman" pitchFamily="18" charset="0"/>
                        <a:ea typeface="ＭＳ Ｐゴシック" panose="020B0600070205080204" pitchFamily="34" charset="-128"/>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45202320"/>
                  </a:ext>
                </a:extLst>
              </a:tr>
            </a:tbl>
          </a:graphicData>
        </a:graphic>
      </p:graphicFrame>
      <p:grpSp>
        <p:nvGrpSpPr>
          <p:cNvPr id="5" name="Skupina 4">
            <a:extLst>
              <a:ext uri="{FF2B5EF4-FFF2-40B4-BE49-F238E27FC236}">
                <a16:creationId xmlns="" xmlns:a16="http://schemas.microsoft.com/office/drawing/2014/main" id="{4B066E27-3500-FC46-A537-9BD8D0CFE5FA}"/>
              </a:ext>
            </a:extLst>
          </p:cNvPr>
          <p:cNvGrpSpPr/>
          <p:nvPr/>
        </p:nvGrpSpPr>
        <p:grpSpPr>
          <a:xfrm>
            <a:off x="0" y="6044980"/>
            <a:ext cx="9144000" cy="813020"/>
            <a:chOff x="0" y="6044980"/>
            <a:chExt cx="9144000" cy="813020"/>
          </a:xfrm>
        </p:grpSpPr>
        <p:pic>
          <p:nvPicPr>
            <p:cNvPr id="6" name="Obrázek 5">
              <a:extLst>
                <a:ext uri="{FF2B5EF4-FFF2-40B4-BE49-F238E27FC236}">
                  <a16:creationId xmlns="" xmlns:a16="http://schemas.microsoft.com/office/drawing/2014/main" id="{50C18391-40C8-014D-910E-1F91923D97F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7" name="Obrázek 6">
              <a:extLst>
                <a:ext uri="{FF2B5EF4-FFF2-40B4-BE49-F238E27FC236}">
                  <a16:creationId xmlns="" xmlns:a16="http://schemas.microsoft.com/office/drawing/2014/main" id="{DC715686-8AA8-274B-9CB4-6512CD6B5F1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163960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ovéPole 2">
            <a:extLst>
              <a:ext uri="{FF2B5EF4-FFF2-40B4-BE49-F238E27FC236}">
                <a16:creationId xmlns="" xmlns:a16="http://schemas.microsoft.com/office/drawing/2014/main" id="{97D87E4D-A76D-5648-A214-88E87CC4C45A}"/>
              </a:ext>
            </a:extLst>
          </p:cNvPr>
          <p:cNvSpPr txBox="1">
            <a:spLocks noChangeArrowheads="1"/>
          </p:cNvSpPr>
          <p:nvPr/>
        </p:nvSpPr>
        <p:spPr bwMode="auto">
          <a:xfrm>
            <a:off x="323850" y="260350"/>
            <a:ext cx="61531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Wybrane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i </a:t>
            </a:r>
            <a:r>
              <a:rPr lang="cs-CZ" altLang="cs-CZ" sz="2800" b="1" dirty="0" err="1" smtClean="0">
                <a:latin typeface="Times New Roman" pitchFamily="18" charset="0"/>
                <a:cs typeface="Times New Roman" pitchFamily="18" charset="0"/>
              </a:rPr>
              <a:t>ich</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właściwości</a:t>
            </a:r>
            <a:endParaRPr lang="cs-CZ" altLang="cs-CZ" sz="2800" b="1" dirty="0">
              <a:latin typeface="Times New Roman" pitchFamily="18" charset="0"/>
              <a:cs typeface="Times New Roman" pitchFamily="18" charset="0"/>
            </a:endParaRPr>
          </a:p>
        </p:txBody>
      </p:sp>
      <p:sp>
        <p:nvSpPr>
          <p:cNvPr id="62466" name="TextovéPole 3">
            <a:extLst>
              <a:ext uri="{FF2B5EF4-FFF2-40B4-BE49-F238E27FC236}">
                <a16:creationId xmlns="" xmlns:a16="http://schemas.microsoft.com/office/drawing/2014/main" id="{B1AE4C27-E488-6E4D-A320-850515F1D334}"/>
              </a:ext>
            </a:extLst>
          </p:cNvPr>
          <p:cNvSpPr txBox="1">
            <a:spLocks noChangeArrowheads="1"/>
          </p:cNvSpPr>
          <p:nvPr/>
        </p:nvSpPr>
        <p:spPr bwMode="auto">
          <a:xfrm>
            <a:off x="1258888" y="836613"/>
            <a:ext cx="208915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dirty="0" err="1" smtClean="0">
                <a:latin typeface="Times New Roman" pitchFamily="18" charset="0"/>
                <a:cs typeface="Times New Roman" pitchFamily="18" charset="0"/>
              </a:rPr>
              <a:t>Toksyczne</a:t>
            </a:r>
            <a:endParaRPr lang="cs-CZ" altLang="cs-CZ" sz="1800" dirty="0" smtClean="0">
              <a:latin typeface="Times New Roman" pitchFamily="18" charset="0"/>
              <a:cs typeface="Times New Roman" pitchFamily="18" charset="0"/>
            </a:endParaRPr>
          </a:p>
          <a:p>
            <a:pPr eaLnBrk="1" hangingPunct="1"/>
            <a:r>
              <a:rPr lang="pl-PL" altLang="cs-CZ" sz="1800" dirty="0" smtClean="0">
                <a:latin typeface="Times New Roman" pitchFamily="18" charset="0"/>
                <a:cs typeface="Times New Roman" pitchFamily="18" charset="0"/>
              </a:rPr>
              <a:t>Rakotwórcze</a:t>
            </a:r>
            <a:endParaRPr lang="cs-CZ" altLang="cs-CZ" sz="1800" dirty="0">
              <a:latin typeface="Times New Roman" pitchFamily="18" charset="0"/>
              <a:cs typeface="Times New Roman" pitchFamily="18" charset="0"/>
            </a:endParaRPr>
          </a:p>
          <a:p>
            <a:pPr eaLnBrk="1" hangingPunct="1"/>
            <a:r>
              <a:rPr lang="cs-CZ" altLang="cs-CZ" sz="1800" dirty="0" err="1" smtClean="0">
                <a:latin typeface="Times New Roman" pitchFamily="18" charset="0"/>
                <a:cs typeface="Times New Roman" pitchFamily="18" charset="0"/>
              </a:rPr>
              <a:t>Teratogenne</a:t>
            </a:r>
            <a:endParaRPr lang="cs-CZ" altLang="cs-CZ" sz="1800" dirty="0">
              <a:latin typeface="Times New Roman" pitchFamily="18" charset="0"/>
              <a:cs typeface="Times New Roman" pitchFamily="18" charset="0"/>
            </a:endParaRPr>
          </a:p>
          <a:p>
            <a:pPr eaLnBrk="1" hangingPunct="1"/>
            <a:r>
              <a:rPr lang="cs-CZ" altLang="cs-CZ" sz="1800" dirty="0" err="1" smtClean="0">
                <a:latin typeface="Times New Roman" pitchFamily="18" charset="0"/>
                <a:cs typeface="Times New Roman" pitchFamily="18" charset="0"/>
              </a:rPr>
              <a:t>Mutagenne</a:t>
            </a:r>
            <a:endParaRPr lang="cs-CZ" altLang="cs-CZ" sz="1800" dirty="0">
              <a:latin typeface="Times New Roman" pitchFamily="18" charset="0"/>
              <a:cs typeface="Times New Roman" pitchFamily="18" charset="0"/>
            </a:endParaRPr>
          </a:p>
          <a:p>
            <a:pPr eaLnBrk="1" hangingPunct="1"/>
            <a:endParaRPr lang="cs-CZ" altLang="cs-CZ" sz="1800" dirty="0">
              <a:latin typeface="Avenir Roman" panose="02000503020000020003" pitchFamily="2" charset="0"/>
            </a:endParaRPr>
          </a:p>
        </p:txBody>
      </p:sp>
      <p:sp>
        <p:nvSpPr>
          <p:cNvPr id="62467" name="TextovéPole 4">
            <a:extLst>
              <a:ext uri="{FF2B5EF4-FFF2-40B4-BE49-F238E27FC236}">
                <a16:creationId xmlns="" xmlns:a16="http://schemas.microsoft.com/office/drawing/2014/main" id="{E8E7847F-FB75-8546-86F9-89DF3052D1B9}"/>
              </a:ext>
            </a:extLst>
          </p:cNvPr>
          <p:cNvSpPr txBox="1">
            <a:spLocks noChangeArrowheads="1"/>
          </p:cNvSpPr>
          <p:nvPr/>
        </p:nvSpPr>
        <p:spPr bwMode="auto">
          <a:xfrm>
            <a:off x="468313" y="2205038"/>
            <a:ext cx="82946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l-PL" altLang="cs-CZ" sz="1800" dirty="0" smtClean="0">
                <a:latin typeface="Times New Roman" pitchFamily="18" charset="0"/>
                <a:cs typeface="Times New Roman" pitchFamily="18" charset="0"/>
              </a:rPr>
              <a:t>Zakres dawek, w których substancja chemiczna może wykazywać swoje działanie toksyczne, jest zatem bardzo szeroki i waha się od kilku ng/kg do kilkudziesięciu g/kg.</a:t>
            </a:r>
            <a:endParaRPr lang="cs-CZ" altLang="cs-CZ" sz="1800" dirty="0">
              <a:latin typeface="Times New Roman" pitchFamily="18" charset="0"/>
              <a:cs typeface="Times New Roman" pitchFamily="18" charset="0"/>
            </a:endParaRPr>
          </a:p>
        </p:txBody>
      </p:sp>
      <p:sp>
        <p:nvSpPr>
          <p:cNvPr id="62468" name="Obdélník 5">
            <a:extLst>
              <a:ext uri="{FF2B5EF4-FFF2-40B4-BE49-F238E27FC236}">
                <a16:creationId xmlns="" xmlns:a16="http://schemas.microsoft.com/office/drawing/2014/main" id="{F59A0A58-088F-0E46-8364-D80B1EA18AA2}"/>
              </a:ext>
            </a:extLst>
          </p:cNvPr>
          <p:cNvSpPr>
            <a:spLocks noChangeArrowheads="1"/>
          </p:cNvSpPr>
          <p:nvPr/>
        </p:nvSpPr>
        <p:spPr bwMode="auto">
          <a:xfrm>
            <a:off x="457200" y="3048000"/>
            <a:ext cx="81359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dirty="0" err="1" smtClean="0">
                <a:latin typeface="Times New Roman" pitchFamily="18" charset="0"/>
                <a:cs typeface="Times New Roman" pitchFamily="18" charset="0"/>
              </a:rPr>
              <a:t>Klasyfikacja</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substancji</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toksycznych</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wg</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wartości</a:t>
            </a:r>
            <a:r>
              <a:rPr lang="cs-CZ" altLang="cs-CZ" sz="1800" dirty="0" smtClean="0">
                <a:latin typeface="Times New Roman" pitchFamily="18" charset="0"/>
                <a:cs typeface="Times New Roman" pitchFamily="18" charset="0"/>
              </a:rPr>
              <a:t> LD50 </a:t>
            </a:r>
            <a:endParaRPr lang="cs-CZ" altLang="cs-CZ" sz="1800" dirty="0">
              <a:latin typeface="Times New Roman" pitchFamily="18" charset="0"/>
              <a:cs typeface="Times New Roman" pitchFamily="18" charset="0"/>
            </a:endParaRPr>
          </a:p>
        </p:txBody>
      </p:sp>
      <p:graphicFrame>
        <p:nvGraphicFramePr>
          <p:cNvPr id="7" name="Tabulka 6">
            <a:extLst>
              <a:ext uri="{FF2B5EF4-FFF2-40B4-BE49-F238E27FC236}">
                <a16:creationId xmlns="" xmlns:a16="http://schemas.microsoft.com/office/drawing/2014/main" id="{69D15556-612A-A045-B3CA-C8F106E9C096}"/>
              </a:ext>
            </a:extLst>
          </p:cNvPr>
          <p:cNvGraphicFramePr>
            <a:graphicFrameLocks noGrp="1"/>
          </p:cNvGraphicFramePr>
          <p:nvPr>
            <p:extLst>
              <p:ext uri="{D42A27DB-BD31-4B8C-83A1-F6EECF244321}">
                <p14:modId xmlns:p14="http://schemas.microsoft.com/office/powerpoint/2010/main" xmlns="" val="3640064570"/>
              </p:ext>
            </p:extLst>
          </p:nvPr>
        </p:nvGraphicFramePr>
        <p:xfrm>
          <a:off x="1905000" y="3581400"/>
          <a:ext cx="4337050" cy="2011363"/>
        </p:xfrm>
        <a:graphic>
          <a:graphicData uri="http://schemas.openxmlformats.org/drawingml/2006/table">
            <a:tbl>
              <a:tblPr/>
              <a:tblGrid>
                <a:gridCol w="2127250">
                  <a:extLst>
                    <a:ext uri="{9D8B030D-6E8A-4147-A177-3AD203B41FA5}">
                      <a16:colId xmlns="" xmlns:a16="http://schemas.microsoft.com/office/drawing/2014/main" val="381966714"/>
                    </a:ext>
                  </a:extLst>
                </a:gridCol>
                <a:gridCol w="2209800">
                  <a:extLst>
                    <a:ext uri="{9D8B030D-6E8A-4147-A177-3AD203B41FA5}">
                      <a16:colId xmlns="" xmlns:a16="http://schemas.microsoft.com/office/drawing/2014/main" val="65552838"/>
                    </a:ext>
                  </a:extLst>
                </a:gridCol>
              </a:tblGrid>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Substancja</a:t>
                      </a:r>
                      <a:r>
                        <a:rPr kumimoji="0" lang="cs-CZ" altLang="cs-CZ" sz="1600" b="1"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 </a:t>
                      </a:r>
                      <a:r>
                        <a:rPr kumimoji="0" lang="cs-CZ" altLang="cs-CZ" sz="1600" b="1"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chemiczna</a:t>
                      </a:r>
                      <a:endParaRPr kumimoji="0" lang="cs-CZ" altLang="cs-CZ" sz="1600" b="1"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LD50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3"/>
                    </a:solidFill>
                  </a:tcPr>
                </a:tc>
                <a:extLst>
                  <a:ext uri="{0D108BD9-81ED-4DB2-BD59-A6C34878D82A}">
                    <a16:rowId xmlns="" xmlns:a16="http://schemas.microsoft.com/office/drawing/2014/main" val="3745267882"/>
                  </a:ext>
                </a:extLst>
              </a:tr>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l-PL"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Nadzwyczaj toksyczna</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rPr>
                        <a:t>5 mg/kg </a:t>
                      </a:r>
                      <a:r>
                        <a:rPr kumimoji="0" lang="cs-CZ"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 i </a:t>
                      </a: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mniej</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938986371"/>
                  </a:ext>
                </a:extLst>
              </a:tr>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Ekstremalnie</a:t>
                      </a:r>
                      <a:r>
                        <a:rPr kumimoji="0" lang="cs-CZ"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 </a:t>
                      </a: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toksyczna</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5 - 50 mg/kg</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12673923"/>
                  </a:ext>
                </a:extLst>
              </a:tr>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Bardzo</a:t>
                      </a:r>
                      <a:r>
                        <a:rPr kumimoji="0" lang="cs-CZ"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 </a:t>
                      </a: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toksyczna</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50 - 500 mg/kg</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311317370"/>
                  </a:ext>
                </a:extLst>
              </a:tr>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l-PL"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Średnio </a:t>
                      </a: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toksyczna</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0,5 - 5 g/kg</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41819515"/>
                  </a:ext>
                </a:extLst>
              </a:tr>
              <a:tr h="285750">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Mało</a:t>
                      </a:r>
                      <a:r>
                        <a:rPr kumimoji="0" lang="cs-CZ"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 </a:t>
                      </a: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toksyczna</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5 - 15 g/kg</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77445317"/>
                  </a:ext>
                </a:extLst>
              </a:tr>
              <a:tr h="296863">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l-PL"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Nietoksyczna</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rPr>
                        <a:t>15 g/kg </a:t>
                      </a:r>
                      <a:r>
                        <a:rPr kumimoji="0" lang="cs-CZ"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i </a:t>
                      </a: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więcej</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80349564"/>
                  </a:ext>
                </a:extLst>
              </a:tr>
            </a:tbl>
          </a:graphicData>
        </a:graphic>
      </p:graphicFrame>
      <p:pic>
        <p:nvPicPr>
          <p:cNvPr id="62495" name="Picture 2" descr="http://www.drogy-about.estranky.cz/img/picture/18/c7a247f62f59c268068de98ca9f5c582_1418998.gif">
            <a:extLst>
              <a:ext uri="{FF2B5EF4-FFF2-40B4-BE49-F238E27FC236}">
                <a16:creationId xmlns="" xmlns:a16="http://schemas.microsoft.com/office/drawing/2014/main" id="{8F97C11D-E51E-1C46-ABC8-6245F7FA4CB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9563" y="404813"/>
            <a:ext cx="1538287" cy="153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Skupina 7">
            <a:extLst>
              <a:ext uri="{FF2B5EF4-FFF2-40B4-BE49-F238E27FC236}">
                <a16:creationId xmlns="" xmlns:a16="http://schemas.microsoft.com/office/drawing/2014/main" id="{C13C4B48-6D31-4249-8995-494378BDA526}"/>
              </a:ext>
            </a:extLst>
          </p:cNvPr>
          <p:cNvGrpSpPr/>
          <p:nvPr/>
        </p:nvGrpSpPr>
        <p:grpSpPr>
          <a:xfrm>
            <a:off x="0" y="6044980"/>
            <a:ext cx="9144000" cy="813020"/>
            <a:chOff x="0" y="6044980"/>
            <a:chExt cx="9144000" cy="813020"/>
          </a:xfrm>
        </p:grpSpPr>
        <p:pic>
          <p:nvPicPr>
            <p:cNvPr id="9" name="Obrázek 8">
              <a:extLst>
                <a:ext uri="{FF2B5EF4-FFF2-40B4-BE49-F238E27FC236}">
                  <a16:creationId xmlns="" xmlns:a16="http://schemas.microsoft.com/office/drawing/2014/main" id="{E0A1C3F5-30FA-054B-B492-19AA206E04F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10" name="Obrázek 9">
              <a:extLst>
                <a:ext uri="{FF2B5EF4-FFF2-40B4-BE49-F238E27FC236}">
                  <a16:creationId xmlns="" xmlns:a16="http://schemas.microsoft.com/office/drawing/2014/main" id="{70200BD8-6125-4342-BC9F-60D1B2A332C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333056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Zástupný symbol pro číslo snímku 1">
            <a:extLst>
              <a:ext uri="{FF2B5EF4-FFF2-40B4-BE49-F238E27FC236}">
                <a16:creationId xmlns="" xmlns:a16="http://schemas.microsoft.com/office/drawing/2014/main" id="{12EB547B-CCD3-154E-A3C6-AA06F8F2331A}"/>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CE74D23-B80A-D34B-92B0-6053E493E161}" type="slidenum">
              <a:rPr lang="cs-CZ" altLang="cs-CZ" sz="1400"/>
              <a:pPr eaLnBrk="1" hangingPunct="1"/>
              <a:t>8</a:t>
            </a:fld>
            <a:endParaRPr lang="cs-CZ" altLang="cs-CZ" sz="1400"/>
          </a:p>
        </p:txBody>
      </p:sp>
      <p:sp>
        <p:nvSpPr>
          <p:cNvPr id="63490" name="Obdélník 2">
            <a:extLst>
              <a:ext uri="{FF2B5EF4-FFF2-40B4-BE49-F238E27FC236}">
                <a16:creationId xmlns="" xmlns:a16="http://schemas.microsoft.com/office/drawing/2014/main" id="{2E9BCE50-F02B-8D4F-A7E3-B9187354ACE0}"/>
              </a:ext>
            </a:extLst>
          </p:cNvPr>
          <p:cNvSpPr>
            <a:spLocks noChangeArrowheads="1"/>
          </p:cNvSpPr>
          <p:nvPr/>
        </p:nvSpPr>
        <p:spPr bwMode="auto">
          <a:xfrm>
            <a:off x="468313" y="1052513"/>
            <a:ext cx="83518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800" dirty="0" err="1" smtClean="0">
                <a:latin typeface="Times New Roman" pitchFamily="18" charset="0"/>
                <a:cs typeface="Times New Roman" pitchFamily="18" charset="0"/>
              </a:rPr>
              <a:t>Oszacowane</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wartości</a:t>
            </a:r>
            <a:r>
              <a:rPr lang="cs-CZ" altLang="cs-CZ" sz="1800" dirty="0" smtClean="0">
                <a:latin typeface="Times New Roman" pitchFamily="18" charset="0"/>
                <a:cs typeface="Times New Roman" pitchFamily="18" charset="0"/>
              </a:rPr>
              <a:t> LD50 </a:t>
            </a:r>
            <a:r>
              <a:rPr lang="cs-CZ" altLang="cs-CZ" sz="1800" dirty="0" err="1" smtClean="0">
                <a:latin typeface="Times New Roman" pitchFamily="18" charset="0"/>
                <a:cs typeface="Times New Roman" pitchFamily="18" charset="0"/>
              </a:rPr>
              <a:t>niektórych</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substancji</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chemicznych</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dla</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człowieka</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podczas</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podawania</a:t>
            </a:r>
            <a:r>
              <a:rPr lang="cs-CZ" altLang="cs-CZ" sz="1800" dirty="0" smtClean="0">
                <a:latin typeface="Times New Roman" pitchFamily="18" charset="0"/>
                <a:cs typeface="Times New Roman" pitchFamily="18" charset="0"/>
              </a:rPr>
              <a:t> </a:t>
            </a:r>
            <a:r>
              <a:rPr lang="cs-CZ" altLang="cs-CZ" sz="1800" dirty="0" err="1" smtClean="0">
                <a:latin typeface="Times New Roman" pitchFamily="18" charset="0"/>
                <a:cs typeface="Times New Roman" pitchFamily="18" charset="0"/>
              </a:rPr>
              <a:t>doustnego</a:t>
            </a:r>
            <a:r>
              <a:rPr lang="cs-CZ" altLang="cs-CZ" sz="1800" dirty="0" smtClean="0">
                <a:latin typeface="Times New Roman" pitchFamily="18" charset="0"/>
                <a:cs typeface="Times New Roman" pitchFamily="18" charset="0"/>
              </a:rPr>
              <a:t> </a:t>
            </a:r>
            <a:endParaRPr lang="cs-CZ" altLang="cs-CZ" sz="1800" dirty="0">
              <a:latin typeface="Times New Roman" pitchFamily="18" charset="0"/>
              <a:cs typeface="Times New Roman" pitchFamily="18" charset="0"/>
            </a:endParaRPr>
          </a:p>
        </p:txBody>
      </p:sp>
      <p:graphicFrame>
        <p:nvGraphicFramePr>
          <p:cNvPr id="4" name="Tabulka 3">
            <a:extLst>
              <a:ext uri="{FF2B5EF4-FFF2-40B4-BE49-F238E27FC236}">
                <a16:creationId xmlns="" xmlns:a16="http://schemas.microsoft.com/office/drawing/2014/main" id="{014F91CF-EF48-904F-978B-C7F4E18FCD01}"/>
              </a:ext>
            </a:extLst>
          </p:cNvPr>
          <p:cNvGraphicFramePr>
            <a:graphicFrameLocks noGrp="1"/>
          </p:cNvGraphicFramePr>
          <p:nvPr>
            <p:extLst>
              <p:ext uri="{D42A27DB-BD31-4B8C-83A1-F6EECF244321}">
                <p14:modId xmlns:p14="http://schemas.microsoft.com/office/powerpoint/2010/main" xmlns="" val="1418438761"/>
              </p:ext>
            </p:extLst>
          </p:nvPr>
        </p:nvGraphicFramePr>
        <p:xfrm>
          <a:off x="1547813" y="1989138"/>
          <a:ext cx="5616575" cy="3959225"/>
        </p:xfrm>
        <a:graphic>
          <a:graphicData uri="http://schemas.openxmlformats.org/drawingml/2006/table">
            <a:tbl>
              <a:tblPr/>
              <a:tblGrid>
                <a:gridCol w="3062287">
                  <a:extLst>
                    <a:ext uri="{9D8B030D-6E8A-4147-A177-3AD203B41FA5}">
                      <a16:colId xmlns="" xmlns:a16="http://schemas.microsoft.com/office/drawing/2014/main" val="3492986674"/>
                    </a:ext>
                  </a:extLst>
                </a:gridCol>
                <a:gridCol w="2554288">
                  <a:extLst>
                    <a:ext uri="{9D8B030D-6E8A-4147-A177-3AD203B41FA5}">
                      <a16:colId xmlns="" xmlns:a16="http://schemas.microsoft.com/office/drawing/2014/main" val="3930039208"/>
                    </a:ext>
                  </a:extLst>
                </a:gridCol>
              </a:tblGrid>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Substancja</a:t>
                      </a:r>
                      <a:r>
                        <a:rPr kumimoji="0" lang="cs-CZ"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 </a:t>
                      </a: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chemiczna</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LD50 (mg/kg)</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3"/>
                    </a:solidFill>
                  </a:tcPr>
                </a:tc>
                <a:extLst>
                  <a:ext uri="{0D108BD9-81ED-4DB2-BD59-A6C34878D82A}">
                    <a16:rowId xmlns="" xmlns:a16="http://schemas.microsoft.com/office/drawing/2014/main" val="2486240298"/>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Ethanol</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7000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89478450"/>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Chlorek</a:t>
                      </a:r>
                      <a:r>
                        <a:rPr kumimoji="0" lang="cs-CZ"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 sodu</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3000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225909797"/>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Siarczan</a:t>
                      </a:r>
                      <a:r>
                        <a:rPr kumimoji="0" lang="cs-CZ"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 </a:t>
                      </a: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miedzi</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1500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14496648"/>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rPr>
                        <a:t>Morfin</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900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97180608"/>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rPr>
                        <a:t>Fenobarbital</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150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55353751"/>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DDT</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100</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08313776"/>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rPr>
                        <a:t>Strychnin</a:t>
                      </a: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2</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43164433"/>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Nikotyna</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1</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65286037"/>
                  </a:ext>
                </a:extLst>
              </a:tr>
              <a:tr h="3587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Tetrodotoksyna</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000000"/>
                          </a:solidFill>
                          <a:effectLst/>
                          <a:latin typeface="Times New Roman" pitchFamily="18" charset="0"/>
                          <a:ea typeface="ＭＳ Ｐゴシック" panose="020B0600070205080204" pitchFamily="34" charset="-128"/>
                          <a:cs typeface="Times New Roman" pitchFamily="18" charset="0"/>
                        </a:rPr>
                        <a:t>0,1</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813328868"/>
                  </a:ext>
                </a:extLst>
              </a:tr>
              <a:tr h="371475">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Toksyna</a:t>
                      </a:r>
                      <a:r>
                        <a:rPr kumimoji="0" lang="cs-CZ" altLang="cs-CZ" sz="1600" b="0" i="0" u="none" strike="noStrike" cap="none" normalizeH="0" baseline="0" dirty="0" smtClean="0">
                          <a:ln>
                            <a:noFill/>
                          </a:ln>
                          <a:solidFill>
                            <a:srgbClr val="000000"/>
                          </a:solidFill>
                          <a:effectLst/>
                          <a:latin typeface="Times New Roman" pitchFamily="18" charset="0"/>
                          <a:ea typeface="ＭＳ Ｐゴシック" panose="020B0600070205080204" pitchFamily="34" charset="-128"/>
                          <a:cs typeface="Times New Roman" pitchFamily="18" charset="0"/>
                        </a:rPr>
                        <a:t> </a:t>
                      </a:r>
                      <a:r>
                        <a:rPr kumimoji="0" lang="cs-CZ" altLang="cs-CZ" sz="1600" b="0" i="0" u="none" strike="noStrike" cap="none" normalizeH="0" baseline="0" dirty="0" err="1" smtClean="0">
                          <a:ln>
                            <a:noFill/>
                          </a:ln>
                          <a:solidFill>
                            <a:srgbClr val="000000"/>
                          </a:solidFill>
                          <a:effectLst/>
                          <a:latin typeface="Times New Roman" pitchFamily="18" charset="0"/>
                          <a:ea typeface="ＭＳ Ｐゴシック" panose="020B0600070205080204" pitchFamily="34" charset="-128"/>
                          <a:cs typeface="Times New Roman" pitchFamily="18" charset="0"/>
                        </a:rPr>
                        <a:t>botulinowa</a:t>
                      </a:r>
                      <a:endPar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endParaRPr>
                    </a:p>
                  </a:txBody>
                  <a:tcPr marL="9525" marR="9525"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000000"/>
                          </a:solidFill>
                          <a:effectLst/>
                          <a:latin typeface="Times New Roman" pitchFamily="18" charset="0"/>
                          <a:ea typeface="ＭＳ Ｐゴシック" panose="020B0600070205080204" pitchFamily="34" charset="-128"/>
                          <a:cs typeface="Times New Roman" pitchFamily="18" charset="0"/>
                        </a:rPr>
                        <a:t>0,00001</a:t>
                      </a:r>
                    </a:p>
                  </a:txBody>
                  <a:tcPr marL="9525" marR="9525" marT="9525"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03802571"/>
                  </a:ext>
                </a:extLst>
              </a:tr>
            </a:tbl>
          </a:graphicData>
        </a:graphic>
      </p:graphicFrame>
      <p:sp>
        <p:nvSpPr>
          <p:cNvPr id="63529" name="Obdélník 4">
            <a:extLst>
              <a:ext uri="{FF2B5EF4-FFF2-40B4-BE49-F238E27FC236}">
                <a16:creationId xmlns="" xmlns:a16="http://schemas.microsoft.com/office/drawing/2014/main" id="{87C365EE-4450-644B-B778-EC92CE5129FE}"/>
              </a:ext>
            </a:extLst>
          </p:cNvPr>
          <p:cNvSpPr>
            <a:spLocks noChangeArrowheads="1"/>
          </p:cNvSpPr>
          <p:nvPr/>
        </p:nvSpPr>
        <p:spPr bwMode="auto">
          <a:xfrm>
            <a:off x="468313" y="260350"/>
            <a:ext cx="591488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Wybrane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i </a:t>
            </a:r>
            <a:r>
              <a:rPr lang="cs-CZ" altLang="cs-CZ" sz="2800" b="1" dirty="0" err="1" smtClean="0">
                <a:latin typeface="Times New Roman" pitchFamily="18" charset="0"/>
                <a:cs typeface="Times New Roman" pitchFamily="18" charset="0"/>
              </a:rPr>
              <a:t>ich</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właściwości</a:t>
            </a:r>
            <a:endParaRPr lang="cs-CZ" altLang="cs-CZ" sz="2800" b="1" dirty="0">
              <a:latin typeface="Times New Roman" pitchFamily="18" charset="0"/>
              <a:cs typeface="Times New Roman" pitchFamily="18" charset="0"/>
            </a:endParaRPr>
          </a:p>
        </p:txBody>
      </p:sp>
      <p:grpSp>
        <p:nvGrpSpPr>
          <p:cNvPr id="6" name="Skupina 5">
            <a:extLst>
              <a:ext uri="{FF2B5EF4-FFF2-40B4-BE49-F238E27FC236}">
                <a16:creationId xmlns="" xmlns:a16="http://schemas.microsoft.com/office/drawing/2014/main" id="{985B4DA9-0CEC-0D4F-BE9F-B1A4694C2816}"/>
              </a:ext>
            </a:extLst>
          </p:cNvPr>
          <p:cNvGrpSpPr/>
          <p:nvPr/>
        </p:nvGrpSpPr>
        <p:grpSpPr>
          <a:xfrm>
            <a:off x="0" y="6044980"/>
            <a:ext cx="9144000" cy="813020"/>
            <a:chOff x="0" y="6044980"/>
            <a:chExt cx="9144000" cy="813020"/>
          </a:xfrm>
        </p:grpSpPr>
        <p:pic>
          <p:nvPicPr>
            <p:cNvPr id="7" name="Obrázek 6">
              <a:extLst>
                <a:ext uri="{FF2B5EF4-FFF2-40B4-BE49-F238E27FC236}">
                  <a16:creationId xmlns="" xmlns:a16="http://schemas.microsoft.com/office/drawing/2014/main" id="{775B63EE-017C-524F-99D6-717A9ACDADA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8" name="Obrázek 7">
              <a:extLst>
                <a:ext uri="{FF2B5EF4-FFF2-40B4-BE49-F238E27FC236}">
                  <a16:creationId xmlns="" xmlns:a16="http://schemas.microsoft.com/office/drawing/2014/main" id="{177A1BCF-10A3-5C48-A808-4B21155761C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38616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Zástupný symbol pro číslo snímku 1">
            <a:extLst>
              <a:ext uri="{FF2B5EF4-FFF2-40B4-BE49-F238E27FC236}">
                <a16:creationId xmlns="" xmlns:a16="http://schemas.microsoft.com/office/drawing/2014/main" id="{7324D7A7-DB34-3B41-81E2-407FA48F1299}"/>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B811F3D-C821-6A4E-B8F1-8A3C991F0EC0}" type="slidenum">
              <a:rPr lang="cs-CZ" altLang="cs-CZ" sz="1400"/>
              <a:pPr eaLnBrk="1" hangingPunct="1"/>
              <a:t>9</a:t>
            </a:fld>
            <a:endParaRPr lang="cs-CZ" altLang="cs-CZ" sz="1400"/>
          </a:p>
        </p:txBody>
      </p:sp>
      <p:sp>
        <p:nvSpPr>
          <p:cNvPr id="65538" name="TextovéPole 2">
            <a:extLst>
              <a:ext uri="{FF2B5EF4-FFF2-40B4-BE49-F238E27FC236}">
                <a16:creationId xmlns="" xmlns:a16="http://schemas.microsoft.com/office/drawing/2014/main" id="{FA413188-D5D1-C144-B03E-8D29179FB477}"/>
              </a:ext>
            </a:extLst>
          </p:cNvPr>
          <p:cNvSpPr txBox="1">
            <a:spLocks noChangeArrowheads="1"/>
          </p:cNvSpPr>
          <p:nvPr/>
        </p:nvSpPr>
        <p:spPr bwMode="auto">
          <a:xfrm>
            <a:off x="611188" y="1052513"/>
            <a:ext cx="799306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pl-PL" altLang="cs-CZ" sz="1600" dirty="0" smtClean="0">
                <a:latin typeface="Times New Roman" pitchFamily="18" charset="0"/>
                <a:cs typeface="Times New Roman" pitchFamily="18" charset="0"/>
              </a:rPr>
              <a:t>Objawy kliniczne mogą szybko pojawić się</a:t>
            </a:r>
            <a:r>
              <a:rPr lang="pl-PL" altLang="cs-CZ" sz="1600" b="1" dirty="0" smtClean="0">
                <a:latin typeface="Times New Roman" pitchFamily="18" charset="0"/>
                <a:cs typeface="Times New Roman" pitchFamily="18" charset="0"/>
              </a:rPr>
              <a:t> w ostrym zatruciu przy pojedynczym lub powtarzającym się narażeniu na wysokie dawki substancji chemicznej, lub mogą rozwijać się powoli w przypadku przewlekłego zatrucia, gdy organizm jest narażony na długotrwałe lub powtarzające się narażenie na małe dawki substancji chemicznej.</a:t>
            </a:r>
            <a:endParaRPr lang="cs-CZ" altLang="cs-CZ" sz="1600" dirty="0">
              <a:latin typeface="Times New Roman" pitchFamily="18" charset="0"/>
              <a:cs typeface="Times New Roman" pitchFamily="18" charset="0"/>
            </a:endParaRPr>
          </a:p>
        </p:txBody>
      </p:sp>
      <p:sp>
        <p:nvSpPr>
          <p:cNvPr id="65539" name="TextovéPole 3">
            <a:extLst>
              <a:ext uri="{FF2B5EF4-FFF2-40B4-BE49-F238E27FC236}">
                <a16:creationId xmlns="" xmlns:a16="http://schemas.microsoft.com/office/drawing/2014/main" id="{F77ED307-5E73-D440-A4C7-1E32D737F68F}"/>
              </a:ext>
            </a:extLst>
          </p:cNvPr>
          <p:cNvSpPr txBox="1">
            <a:spLocks noChangeArrowheads="1"/>
          </p:cNvSpPr>
          <p:nvPr/>
        </p:nvSpPr>
        <p:spPr bwMode="auto">
          <a:xfrm>
            <a:off x="685800" y="2438400"/>
            <a:ext cx="7920037"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1600" b="1" dirty="0" err="1" smtClean="0">
                <a:latin typeface="Times New Roman" pitchFamily="18" charset="0"/>
                <a:cs typeface="Times New Roman" pitchFamily="18" charset="0"/>
              </a:rPr>
              <a:t>Wpływ</a:t>
            </a:r>
            <a:r>
              <a:rPr lang="cs-CZ" altLang="cs-CZ" sz="1600" b="1" dirty="0" smtClean="0">
                <a:latin typeface="Times New Roman" pitchFamily="18" charset="0"/>
                <a:cs typeface="Times New Roman" pitchFamily="18" charset="0"/>
              </a:rPr>
              <a:t> na </a:t>
            </a:r>
            <a:r>
              <a:rPr lang="cs-CZ" altLang="cs-CZ" sz="1600" b="1" dirty="0" err="1" smtClean="0">
                <a:latin typeface="Times New Roman" pitchFamily="18" charset="0"/>
                <a:cs typeface="Times New Roman" pitchFamily="18" charset="0"/>
              </a:rPr>
              <a:t>przewód</a:t>
            </a:r>
            <a:r>
              <a:rPr lang="cs-CZ" altLang="cs-CZ" sz="1600" b="1" dirty="0" smtClean="0">
                <a:latin typeface="Times New Roman" pitchFamily="18" charset="0"/>
                <a:cs typeface="Times New Roman" pitchFamily="18" charset="0"/>
              </a:rPr>
              <a:t> </a:t>
            </a:r>
            <a:r>
              <a:rPr lang="cs-CZ" altLang="cs-CZ" sz="1600" b="1" dirty="0" err="1" smtClean="0">
                <a:latin typeface="Times New Roman" pitchFamily="18" charset="0"/>
                <a:cs typeface="Times New Roman" pitchFamily="18" charset="0"/>
              </a:rPr>
              <a:t>żołądkowo</a:t>
            </a:r>
            <a:r>
              <a:rPr lang="cs-CZ" altLang="cs-CZ" sz="1600" b="1" dirty="0" smtClean="0">
                <a:latin typeface="Times New Roman" pitchFamily="18" charset="0"/>
                <a:cs typeface="Times New Roman" pitchFamily="18" charset="0"/>
              </a:rPr>
              <a:t>-</a:t>
            </a:r>
            <a:r>
              <a:rPr lang="cs-CZ" altLang="cs-CZ" sz="1600" b="1" dirty="0" err="1" smtClean="0">
                <a:latin typeface="Times New Roman" pitchFamily="18" charset="0"/>
                <a:cs typeface="Times New Roman" pitchFamily="18" charset="0"/>
              </a:rPr>
              <a:t>jelitowy</a:t>
            </a:r>
            <a:r>
              <a:rPr lang="cs-CZ" altLang="cs-CZ" sz="1600" b="1" dirty="0" smtClean="0">
                <a:latin typeface="Times New Roman" pitchFamily="18" charset="0"/>
                <a:cs typeface="Times New Roman" pitchFamily="18" charset="0"/>
              </a:rPr>
              <a:t> (GIT</a:t>
            </a:r>
            <a:r>
              <a:rPr lang="cs-CZ" altLang="cs-CZ" sz="1600" b="1" dirty="0">
                <a:latin typeface="Times New Roman" pitchFamily="18" charset="0"/>
                <a:cs typeface="Times New Roman" pitchFamily="18" charset="0"/>
              </a:rPr>
              <a:t>) </a:t>
            </a:r>
          </a:p>
          <a:p>
            <a:pPr eaLnBrk="1" hangingPunct="1"/>
            <a:r>
              <a:rPr lang="cs-CZ" altLang="cs-CZ" sz="1600" dirty="0" err="1" smtClean="0">
                <a:latin typeface="Times New Roman" pitchFamily="18" charset="0"/>
                <a:cs typeface="Times New Roman" pitchFamily="18" charset="0"/>
              </a:rPr>
              <a:t>ból</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brzucha</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wymioty</a:t>
            </a:r>
            <a:r>
              <a:rPr lang="cs-CZ" altLang="cs-CZ" sz="1600" dirty="0" smtClean="0">
                <a:latin typeface="Times New Roman" pitchFamily="18" charset="0"/>
                <a:cs typeface="Times New Roman" pitchFamily="18" charset="0"/>
              </a:rPr>
              <a:t> i </a:t>
            </a:r>
            <a:r>
              <a:rPr lang="cs-CZ" altLang="cs-CZ" sz="1600" dirty="0" err="1" smtClean="0">
                <a:latin typeface="Times New Roman" pitchFamily="18" charset="0"/>
                <a:cs typeface="Times New Roman" pitchFamily="18" charset="0"/>
              </a:rPr>
              <a:t>biegunka</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duże</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utraty</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płynów</a:t>
            </a:r>
            <a:r>
              <a:rPr lang="cs-CZ" altLang="cs-CZ" sz="1600" dirty="0" smtClean="0">
                <a:latin typeface="Times New Roman" pitchFamily="18" charset="0"/>
                <a:cs typeface="Times New Roman" pitchFamily="18" charset="0"/>
              </a:rPr>
              <a:t> i </a:t>
            </a:r>
            <a:r>
              <a:rPr lang="cs-CZ" altLang="cs-CZ" sz="1600" dirty="0" err="1" smtClean="0">
                <a:latin typeface="Times New Roman" pitchFamily="18" charset="0"/>
                <a:cs typeface="Times New Roman" pitchFamily="18" charset="0"/>
              </a:rPr>
              <a:t>minerałów</a:t>
            </a:r>
            <a:endParaRPr lang="cs-CZ" altLang="cs-CZ" sz="1600" dirty="0">
              <a:latin typeface="Times New Roman" pitchFamily="18" charset="0"/>
              <a:cs typeface="Times New Roman" pitchFamily="18" charset="0"/>
            </a:endParaRPr>
          </a:p>
          <a:p>
            <a:pPr eaLnBrk="1" hangingPunct="1"/>
            <a:r>
              <a:rPr lang="cs-CZ" altLang="cs-CZ" sz="1600" b="1" dirty="0" err="1" smtClean="0">
                <a:latin typeface="Times New Roman" pitchFamily="18" charset="0"/>
                <a:cs typeface="Times New Roman" pitchFamily="18" charset="0"/>
              </a:rPr>
              <a:t>Wpływ</a:t>
            </a:r>
            <a:r>
              <a:rPr lang="cs-CZ" altLang="cs-CZ" sz="1600" b="1" dirty="0" smtClean="0">
                <a:latin typeface="Times New Roman" pitchFamily="18" charset="0"/>
                <a:cs typeface="Times New Roman" pitchFamily="18" charset="0"/>
              </a:rPr>
              <a:t> na </a:t>
            </a:r>
            <a:r>
              <a:rPr lang="cs-CZ" altLang="cs-CZ" sz="1600" b="1" dirty="0" err="1" smtClean="0">
                <a:latin typeface="Times New Roman" pitchFamily="18" charset="0"/>
                <a:cs typeface="Times New Roman" pitchFamily="18" charset="0"/>
              </a:rPr>
              <a:t>układ</a:t>
            </a:r>
            <a:r>
              <a:rPr lang="cs-CZ" altLang="cs-CZ" sz="1600" b="1" dirty="0" smtClean="0">
                <a:latin typeface="Times New Roman" pitchFamily="18" charset="0"/>
                <a:cs typeface="Times New Roman" pitchFamily="18" charset="0"/>
              </a:rPr>
              <a:t> </a:t>
            </a:r>
            <a:r>
              <a:rPr lang="cs-CZ" altLang="cs-CZ" sz="1600" b="1" dirty="0" err="1" smtClean="0">
                <a:latin typeface="Times New Roman" pitchFamily="18" charset="0"/>
                <a:cs typeface="Times New Roman" pitchFamily="18" charset="0"/>
              </a:rPr>
              <a:t>sercowo</a:t>
            </a:r>
            <a:r>
              <a:rPr lang="cs-CZ" altLang="cs-CZ" sz="1600" b="1" dirty="0" smtClean="0">
                <a:latin typeface="Times New Roman" pitchFamily="18" charset="0"/>
                <a:cs typeface="Times New Roman" pitchFamily="18" charset="0"/>
              </a:rPr>
              <a:t>-</a:t>
            </a:r>
            <a:r>
              <a:rPr lang="cs-CZ" altLang="cs-CZ" sz="1600" b="1" dirty="0" err="1" smtClean="0">
                <a:latin typeface="Times New Roman" pitchFamily="18" charset="0"/>
                <a:cs typeface="Times New Roman" pitchFamily="18" charset="0"/>
              </a:rPr>
              <a:t>naczyniowy</a:t>
            </a:r>
            <a:endParaRPr lang="cs-CZ" altLang="cs-CZ" sz="1600" b="1" dirty="0" smtClean="0">
              <a:latin typeface="Times New Roman" pitchFamily="18" charset="0"/>
              <a:cs typeface="Times New Roman" pitchFamily="18" charset="0"/>
            </a:endParaRPr>
          </a:p>
          <a:p>
            <a:pPr eaLnBrk="1" hangingPunct="1"/>
            <a:r>
              <a:rPr lang="cs-CZ" altLang="cs-CZ" sz="1600" dirty="0" err="1" smtClean="0">
                <a:latin typeface="Times New Roman" pitchFamily="18" charset="0"/>
                <a:cs typeface="Times New Roman" pitchFamily="18" charset="0"/>
              </a:rPr>
              <a:t>zakłóca</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rytm</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serca</a:t>
            </a:r>
            <a:r>
              <a:rPr lang="cs-CZ" altLang="cs-CZ" sz="1600" dirty="0" smtClean="0">
                <a:latin typeface="Times New Roman" pitchFamily="18" charset="0"/>
                <a:cs typeface="Times New Roman" pitchFamily="18" charset="0"/>
              </a:rPr>
              <a:t> lub </a:t>
            </a:r>
            <a:r>
              <a:rPr lang="cs-CZ" altLang="cs-CZ" sz="1600" dirty="0" err="1" smtClean="0">
                <a:latin typeface="Times New Roman" pitchFamily="18" charset="0"/>
                <a:cs typeface="Times New Roman" pitchFamily="18" charset="0"/>
              </a:rPr>
              <a:t>wpływa</a:t>
            </a:r>
            <a:r>
              <a:rPr lang="cs-CZ" altLang="cs-CZ" sz="1600" dirty="0" smtClean="0">
                <a:latin typeface="Times New Roman" pitchFamily="18" charset="0"/>
                <a:cs typeface="Times New Roman" pitchFamily="18" charset="0"/>
              </a:rPr>
              <a:t> na </a:t>
            </a:r>
            <a:r>
              <a:rPr lang="cs-CZ" altLang="cs-CZ" sz="1600" dirty="0" err="1" smtClean="0">
                <a:latin typeface="Times New Roman" pitchFamily="18" charset="0"/>
                <a:cs typeface="Times New Roman" pitchFamily="18" charset="0"/>
              </a:rPr>
              <a:t>aktywność</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elektryczną</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serca</a:t>
            </a:r>
            <a:r>
              <a:rPr lang="cs-CZ" altLang="cs-CZ" sz="1600" dirty="0" smtClean="0">
                <a:latin typeface="Times New Roman" pitchFamily="18" charset="0"/>
                <a:cs typeface="Times New Roman" pitchFamily="18" charset="0"/>
              </a:rPr>
              <a:t> </a:t>
            </a:r>
            <a:endParaRPr lang="cs-CZ" altLang="cs-CZ" sz="1600" dirty="0">
              <a:latin typeface="Times New Roman" pitchFamily="18" charset="0"/>
              <a:cs typeface="Times New Roman" pitchFamily="18" charset="0"/>
            </a:endParaRPr>
          </a:p>
          <a:p>
            <a:pPr eaLnBrk="1" hangingPunct="1"/>
            <a:r>
              <a:rPr lang="cs-CZ" altLang="cs-CZ" sz="1600" b="1" dirty="0" err="1" smtClean="0">
                <a:latin typeface="Times New Roman" pitchFamily="18" charset="0"/>
                <a:cs typeface="Times New Roman" pitchFamily="18" charset="0"/>
              </a:rPr>
              <a:t>Wpływ</a:t>
            </a:r>
            <a:r>
              <a:rPr lang="cs-CZ" altLang="cs-CZ" sz="1600" b="1" dirty="0" smtClean="0">
                <a:latin typeface="Times New Roman" pitchFamily="18" charset="0"/>
                <a:cs typeface="Times New Roman" pitchFamily="18" charset="0"/>
              </a:rPr>
              <a:t> na </a:t>
            </a:r>
            <a:r>
              <a:rPr lang="cs-CZ" altLang="cs-CZ" sz="1600" b="1" dirty="0" err="1" smtClean="0">
                <a:latin typeface="Times New Roman" pitchFamily="18" charset="0"/>
                <a:cs typeface="Times New Roman" pitchFamily="18" charset="0"/>
              </a:rPr>
              <a:t>układ</a:t>
            </a:r>
            <a:r>
              <a:rPr lang="cs-CZ" altLang="cs-CZ" sz="1600" b="1" dirty="0" smtClean="0">
                <a:latin typeface="Times New Roman" pitchFamily="18" charset="0"/>
                <a:cs typeface="Times New Roman" pitchFamily="18" charset="0"/>
              </a:rPr>
              <a:t> </a:t>
            </a:r>
            <a:r>
              <a:rPr lang="cs-CZ" altLang="cs-CZ" sz="1600" b="1" dirty="0" err="1" smtClean="0">
                <a:latin typeface="Times New Roman" pitchFamily="18" charset="0"/>
                <a:cs typeface="Times New Roman" pitchFamily="18" charset="0"/>
              </a:rPr>
              <a:t>oddechowy</a:t>
            </a:r>
            <a:endParaRPr lang="cs-CZ" altLang="cs-CZ" sz="1600" b="1" dirty="0" smtClean="0">
              <a:latin typeface="Times New Roman" pitchFamily="18" charset="0"/>
              <a:cs typeface="Times New Roman" pitchFamily="18" charset="0"/>
            </a:endParaRPr>
          </a:p>
          <a:p>
            <a:pPr eaLnBrk="1" hangingPunct="1"/>
            <a:r>
              <a:rPr lang="cs-CZ" altLang="cs-CZ" sz="1600" dirty="0" err="1" smtClean="0">
                <a:latin typeface="Times New Roman" pitchFamily="18" charset="0"/>
                <a:cs typeface="Times New Roman" pitchFamily="18" charset="0"/>
              </a:rPr>
              <a:t>drażni</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górne</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drogi</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oddechowe</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wywołuje</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gwałtowny</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kaszel</a:t>
            </a:r>
            <a:r>
              <a:rPr lang="cs-CZ" altLang="cs-CZ" sz="1600" dirty="0" smtClean="0">
                <a:latin typeface="Times New Roman" pitchFamily="18" charset="0"/>
                <a:cs typeface="Times New Roman" pitchFamily="18" charset="0"/>
              </a:rPr>
              <a:t> i </a:t>
            </a:r>
            <a:r>
              <a:rPr lang="cs-CZ" altLang="cs-CZ" sz="1600" dirty="0" err="1" smtClean="0">
                <a:latin typeface="Times New Roman" pitchFamily="18" charset="0"/>
                <a:cs typeface="Times New Roman" pitchFamily="18" charset="0"/>
              </a:rPr>
              <a:t>powoduje</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obrzęk</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płuc</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dezaktywuje</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mięśnie</a:t>
            </a:r>
            <a:r>
              <a:rPr lang="cs-CZ" altLang="cs-CZ" sz="1600" dirty="0" smtClean="0">
                <a:latin typeface="Times New Roman" pitchFamily="18" charset="0"/>
                <a:cs typeface="Times New Roman" pitchFamily="18" charset="0"/>
              </a:rPr>
              <a:t> </a:t>
            </a:r>
            <a:r>
              <a:rPr lang="cs-CZ" altLang="cs-CZ" sz="1600" dirty="0" err="1" smtClean="0">
                <a:latin typeface="Times New Roman" pitchFamily="18" charset="0"/>
                <a:cs typeface="Times New Roman" pitchFamily="18" charset="0"/>
              </a:rPr>
              <a:t>oddechowe</a:t>
            </a:r>
            <a:endParaRPr lang="cs-CZ" altLang="cs-CZ" sz="1600" dirty="0" smtClean="0">
              <a:latin typeface="Times New Roman" pitchFamily="18" charset="0"/>
              <a:cs typeface="Times New Roman" pitchFamily="18" charset="0"/>
            </a:endParaRPr>
          </a:p>
          <a:p>
            <a:pPr eaLnBrk="1" hangingPunct="1"/>
            <a:r>
              <a:rPr lang="pl-PL" altLang="cs-CZ" sz="1600" b="1" dirty="0" smtClean="0">
                <a:latin typeface="Times New Roman" pitchFamily="18" charset="0"/>
                <a:cs typeface="Times New Roman" pitchFamily="18" charset="0"/>
              </a:rPr>
              <a:t>Wpływ na wątrobę i nerki</a:t>
            </a:r>
          </a:p>
          <a:p>
            <a:pPr eaLnBrk="1" hangingPunct="1"/>
            <a:r>
              <a:rPr lang="pl-PL" altLang="cs-CZ" sz="1600" b="1" dirty="0" smtClean="0">
                <a:latin typeface="Times New Roman" pitchFamily="18" charset="0"/>
                <a:cs typeface="Times New Roman" pitchFamily="18" charset="0"/>
              </a:rPr>
              <a:t>Wpływ na krew i hematopoezę</a:t>
            </a:r>
          </a:p>
          <a:p>
            <a:pPr eaLnBrk="1" hangingPunct="1"/>
            <a:r>
              <a:rPr lang="pl-PL" altLang="cs-CZ" sz="1600" b="1" dirty="0" smtClean="0">
                <a:latin typeface="Times New Roman" pitchFamily="18" charset="0"/>
                <a:cs typeface="Times New Roman" pitchFamily="18" charset="0"/>
              </a:rPr>
              <a:t>Wpływ na homeostazę wapnia</a:t>
            </a:r>
          </a:p>
          <a:p>
            <a:pPr eaLnBrk="1" hangingPunct="1"/>
            <a:r>
              <a:rPr lang="pl-PL" altLang="cs-CZ" sz="1600" b="1" dirty="0" smtClean="0">
                <a:latin typeface="Times New Roman" pitchFamily="18" charset="0"/>
                <a:cs typeface="Times New Roman" pitchFamily="18" charset="0"/>
              </a:rPr>
              <a:t>Wpływ na wytwarzanie energii w komórce</a:t>
            </a:r>
          </a:p>
          <a:p>
            <a:pPr eaLnBrk="1" hangingPunct="1"/>
            <a:r>
              <a:rPr lang="pl-PL" altLang="cs-CZ" sz="1600" b="1" dirty="0" smtClean="0">
                <a:latin typeface="Times New Roman" pitchFamily="18" charset="0"/>
                <a:cs typeface="Times New Roman" pitchFamily="18" charset="0"/>
              </a:rPr>
              <a:t>Wpływ na układ nerwowy</a:t>
            </a:r>
            <a:endParaRPr lang="cs-CZ" altLang="cs-CZ" sz="1600" dirty="0">
              <a:latin typeface="Times New Roman" pitchFamily="18" charset="0"/>
              <a:cs typeface="Times New Roman" pitchFamily="18" charset="0"/>
            </a:endParaRPr>
          </a:p>
        </p:txBody>
      </p:sp>
      <p:pic>
        <p:nvPicPr>
          <p:cNvPr id="65540" name="Picture 1">
            <a:extLst>
              <a:ext uri="{FF2B5EF4-FFF2-40B4-BE49-F238E27FC236}">
                <a16:creationId xmlns="" xmlns:a16="http://schemas.microsoft.com/office/drawing/2014/main" id="{680E1295-9ACC-1A41-AEA3-B8DA6CE1830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1500" y="4149725"/>
            <a:ext cx="2905125" cy="190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1" name="Obdélník 5">
            <a:extLst>
              <a:ext uri="{FF2B5EF4-FFF2-40B4-BE49-F238E27FC236}">
                <a16:creationId xmlns="" xmlns:a16="http://schemas.microsoft.com/office/drawing/2014/main" id="{DF1B73C8-E355-9F44-86FA-13AE3A467B63}"/>
              </a:ext>
            </a:extLst>
          </p:cNvPr>
          <p:cNvSpPr>
            <a:spLocks noChangeArrowheads="1"/>
          </p:cNvSpPr>
          <p:nvPr/>
        </p:nvSpPr>
        <p:spPr bwMode="auto">
          <a:xfrm>
            <a:off x="468313" y="260350"/>
            <a:ext cx="591488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cs-CZ" altLang="cs-CZ" sz="2800" b="1" dirty="0" err="1" smtClean="0">
                <a:latin typeface="Times New Roman" pitchFamily="18" charset="0"/>
                <a:cs typeface="Times New Roman" pitchFamily="18" charset="0"/>
              </a:rPr>
              <a:t>Wybrane</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substancje</a:t>
            </a:r>
            <a:r>
              <a:rPr lang="cs-CZ" altLang="cs-CZ" sz="2800" b="1" dirty="0" smtClean="0">
                <a:latin typeface="Times New Roman" pitchFamily="18" charset="0"/>
                <a:cs typeface="Times New Roman" pitchFamily="18" charset="0"/>
              </a:rPr>
              <a:t> i </a:t>
            </a:r>
            <a:r>
              <a:rPr lang="cs-CZ" altLang="cs-CZ" sz="2800" b="1" dirty="0" err="1" smtClean="0">
                <a:latin typeface="Times New Roman" pitchFamily="18" charset="0"/>
                <a:cs typeface="Times New Roman" pitchFamily="18" charset="0"/>
              </a:rPr>
              <a:t>ich</a:t>
            </a:r>
            <a:r>
              <a:rPr lang="cs-CZ" altLang="cs-CZ" sz="2800" b="1" dirty="0" smtClean="0">
                <a:latin typeface="Times New Roman" pitchFamily="18" charset="0"/>
                <a:cs typeface="Times New Roman" pitchFamily="18" charset="0"/>
              </a:rPr>
              <a:t> </a:t>
            </a:r>
            <a:r>
              <a:rPr lang="cs-CZ" altLang="cs-CZ" sz="2800" b="1" dirty="0" err="1" smtClean="0">
                <a:latin typeface="Times New Roman" pitchFamily="18" charset="0"/>
                <a:cs typeface="Times New Roman" pitchFamily="18" charset="0"/>
              </a:rPr>
              <a:t>właściwości</a:t>
            </a:r>
            <a:endParaRPr lang="cs-CZ" altLang="cs-CZ" sz="2800" b="1" dirty="0">
              <a:latin typeface="Times New Roman" pitchFamily="18" charset="0"/>
              <a:cs typeface="Times New Roman" pitchFamily="18" charset="0"/>
            </a:endParaRPr>
          </a:p>
        </p:txBody>
      </p:sp>
      <p:grpSp>
        <p:nvGrpSpPr>
          <p:cNvPr id="7" name="Skupina 6">
            <a:extLst>
              <a:ext uri="{FF2B5EF4-FFF2-40B4-BE49-F238E27FC236}">
                <a16:creationId xmlns="" xmlns:a16="http://schemas.microsoft.com/office/drawing/2014/main" id="{4023144B-9942-FB49-B125-1E0E525B00D5}"/>
              </a:ext>
            </a:extLst>
          </p:cNvPr>
          <p:cNvGrpSpPr/>
          <p:nvPr/>
        </p:nvGrpSpPr>
        <p:grpSpPr>
          <a:xfrm>
            <a:off x="0" y="6044980"/>
            <a:ext cx="9144000" cy="813020"/>
            <a:chOff x="0" y="6044980"/>
            <a:chExt cx="9144000" cy="813020"/>
          </a:xfrm>
        </p:grpSpPr>
        <p:pic>
          <p:nvPicPr>
            <p:cNvPr id="8" name="Obrázek 7">
              <a:extLst>
                <a:ext uri="{FF2B5EF4-FFF2-40B4-BE49-F238E27FC236}">
                  <a16:creationId xmlns="" xmlns:a16="http://schemas.microsoft.com/office/drawing/2014/main" id="{6436C995-3585-F445-9C69-625ECB481D9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5306" y="6051228"/>
              <a:ext cx="658694" cy="806772"/>
            </a:xfrm>
            <a:prstGeom prst="rect">
              <a:avLst/>
            </a:prstGeom>
          </p:spPr>
        </p:pic>
        <p:pic>
          <p:nvPicPr>
            <p:cNvPr id="9" name="Obrázek 8">
              <a:extLst>
                <a:ext uri="{FF2B5EF4-FFF2-40B4-BE49-F238E27FC236}">
                  <a16:creationId xmlns="" xmlns:a16="http://schemas.microsoft.com/office/drawing/2014/main" id="{263890A9-6461-D746-8C51-7360F7E1024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044980"/>
              <a:ext cx="8485306" cy="813020"/>
            </a:xfrm>
            <a:prstGeom prst="rect">
              <a:avLst/>
            </a:prstGeom>
          </p:spPr>
        </p:pic>
      </p:grpSp>
    </p:spTree>
    <p:extLst>
      <p:ext uri="{BB962C8B-B14F-4D97-AF65-F5344CB8AC3E}">
        <p14:creationId xmlns:p14="http://schemas.microsoft.com/office/powerpoint/2010/main" xmlns="" val="3658252099"/>
      </p:ext>
    </p:extLst>
  </p:cSld>
  <p:clrMapOvr>
    <a:masterClrMapping/>
  </p:clrMapOvr>
</p:sld>
</file>

<file path=ppt/theme/theme1.xml><?xml version="1.0" encoding="utf-8"?>
<a:theme xmlns:a="http://schemas.openxmlformats.org/drawingml/2006/main" name="prednaska bilek vsb">
  <a:themeElements>
    <a:clrScheme name="organic_molecules">
      <a:dk1>
        <a:sysClr val="windowText" lastClr="000000"/>
      </a:dk1>
      <a:lt1>
        <a:sysClr val="window" lastClr="FFFFFF"/>
      </a:lt1>
      <a:dk2>
        <a:srgbClr val="03327F"/>
      </a:dk2>
      <a:lt2>
        <a:srgbClr val="C2D9FE"/>
      </a:lt2>
      <a:accent1>
        <a:srgbClr val="0F6FC6"/>
      </a:accent1>
      <a:accent2>
        <a:srgbClr val="009DD9"/>
      </a:accent2>
      <a:accent3>
        <a:srgbClr val="0BD0D9"/>
      </a:accent3>
      <a:accent4>
        <a:srgbClr val="10CF9B"/>
      </a:accent4>
      <a:accent5>
        <a:srgbClr val="5ECE71"/>
      </a:accent5>
      <a:accent6>
        <a:srgbClr val="319B3B"/>
      </a:accent6>
      <a:hlink>
        <a:srgbClr val="087BDA"/>
      </a:hlink>
      <a:folHlink>
        <a:srgbClr val="A984E0"/>
      </a:folHlink>
    </a:clrScheme>
    <a:fontScheme name="Organic">
      <a:majorFont>
        <a:latin typeface="Segoe UI"/>
        <a:ea typeface=""/>
        <a:cs typeface=""/>
      </a:majorFont>
      <a:minorFont>
        <a:latin typeface="Segoe U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31007B-A76D-4FF3-95F4-4A4380F875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prednaska bilek vsb.potx</Template>
  <TotalTime>6366</TotalTime>
  <Words>3071</Words>
  <Application>Microsoft Office PowerPoint</Application>
  <PresentationFormat>Předvádění na obrazovce (4:3)</PresentationFormat>
  <Paragraphs>260</Paragraphs>
  <Slides>28</Slides>
  <Notes>7</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28</vt:i4>
      </vt:variant>
    </vt:vector>
  </HeadingPairs>
  <TitlesOfParts>
    <vt:vector size="37" baseType="lpstr">
      <vt:lpstr>Arial</vt:lpstr>
      <vt:lpstr>Times New Roman</vt:lpstr>
      <vt:lpstr>Perpetua</vt:lpstr>
      <vt:lpstr>Avenir Roman</vt:lpstr>
      <vt:lpstr>Calibri</vt:lpstr>
      <vt:lpstr>MS PGothic</vt:lpstr>
      <vt:lpstr>Wingdings</vt:lpstr>
      <vt:lpstr>Segoe UI</vt:lpstr>
      <vt:lpstr>prednaska bilek vsb</vt:lpstr>
      <vt:lpstr>Powietrze na pograniczu czesko-polskim  skutki zdrowotne substancji</vt:lpstr>
      <vt:lpstr>Snímek 2</vt:lpstr>
      <vt:lpstr>Snímek 3</vt:lpstr>
      <vt:lpstr>Snímek 4</vt:lpstr>
      <vt:lpstr>Snímek 5</vt:lpstr>
      <vt:lpstr>Klasyfikacja rakotwórczości IARC</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Roka</dc:creator>
  <cp:lastModifiedBy>PC</cp:lastModifiedBy>
  <cp:revision>276</cp:revision>
  <dcterms:modified xsi:type="dcterms:W3CDTF">2018-07-19T11:56:51Z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TC018572739991</vt:lpwstr>
  </property>
</Properties>
</file>