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31"/>
  </p:notesMasterIdLst>
  <p:handoutMasterIdLst>
    <p:handoutMasterId r:id="rId32"/>
  </p:handoutMasterIdLst>
  <p:sldIdLst>
    <p:sldId id="256" r:id="rId3"/>
    <p:sldId id="318" r:id="rId4"/>
    <p:sldId id="326" r:id="rId5"/>
    <p:sldId id="368" r:id="rId6"/>
    <p:sldId id="373" r:id="rId7"/>
    <p:sldId id="374" r:id="rId8"/>
    <p:sldId id="369" r:id="rId9"/>
    <p:sldId id="370" r:id="rId10"/>
    <p:sldId id="371" r:id="rId11"/>
    <p:sldId id="340" r:id="rId12"/>
    <p:sldId id="341" r:id="rId13"/>
    <p:sldId id="361" r:id="rId14"/>
    <p:sldId id="339" r:id="rId15"/>
    <p:sldId id="362" r:id="rId16"/>
    <p:sldId id="333" r:id="rId17"/>
    <p:sldId id="331" r:id="rId18"/>
    <p:sldId id="363" r:id="rId19"/>
    <p:sldId id="335" r:id="rId20"/>
    <p:sldId id="364" r:id="rId21"/>
    <p:sldId id="336" r:id="rId22"/>
    <p:sldId id="334" r:id="rId23"/>
    <p:sldId id="366" r:id="rId24"/>
    <p:sldId id="342" r:id="rId25"/>
    <p:sldId id="365" r:id="rId26"/>
    <p:sldId id="337" r:id="rId27"/>
    <p:sldId id="338" r:id="rId28"/>
    <p:sldId id="377" r:id="rId29"/>
    <p:sldId id="31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3" autoAdjust="0"/>
  </p:normalViewPr>
  <p:slideViewPr>
    <p:cSldViewPr>
      <p:cViewPr varScale="1">
        <p:scale>
          <a:sx n="120" d="100"/>
          <a:sy n="120" d="100"/>
        </p:scale>
        <p:origin x="1400" y="17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6/19/18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92896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6/19/18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21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cs.wikipedia.org/wiki/Maso" TargetMode="External"/><Relationship Id="rId13" Type="http://schemas.openxmlformats.org/officeDocument/2006/relationships/hyperlink" Target="#cite_note-3"/><Relationship Id="rId3" Type="http://schemas.openxmlformats.org/officeDocument/2006/relationships/hyperlink" Target="http://cs.wikipedia.org/wiki/Automobil" TargetMode="External"/><Relationship Id="rId7" Type="http://schemas.openxmlformats.org/officeDocument/2006/relationships/hyperlink" Target="http://cs.wikipedia.org/wiki/Kou%C5%99en%C3%AD" TargetMode="External"/><Relationship Id="rId12" Type="http://schemas.openxmlformats.org/officeDocument/2006/relationships/hyperlink" Target="#cite_note-2"/><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cs.wikipedia.org/wiki/Tab%C3%A1k" TargetMode="External"/><Relationship Id="rId11" Type="http://schemas.openxmlformats.org/officeDocument/2006/relationships/hyperlink" Target="#cite_note-1"/><Relationship Id="rId5" Type="http://schemas.openxmlformats.org/officeDocument/2006/relationships/hyperlink" Target="http://cs.wikipedia.org/wiki/Spalov%C3%A1n%C3%AD" TargetMode="External"/><Relationship Id="rId15" Type="http://schemas.openxmlformats.org/officeDocument/2006/relationships/hyperlink" Target="#cite_note-4"/><Relationship Id="rId10" Type="http://schemas.openxmlformats.org/officeDocument/2006/relationships/hyperlink" Target="#cite_note-0"/><Relationship Id="rId4" Type="http://schemas.openxmlformats.org/officeDocument/2006/relationships/hyperlink" Target="http://cs.wikipedia.org/wiki/Vzn%C4%9Btov%C3%BD_motor" TargetMode="External"/><Relationship Id="rId9" Type="http://schemas.openxmlformats.org/officeDocument/2006/relationships/hyperlink" Target="http://cs.wikipedia.org/wiki/Tlust%C3%A9_st%C5%99evo" TargetMode="External"/><Relationship Id="rId14" Type="http://schemas.openxmlformats.org/officeDocument/2006/relationships/hyperlink" Target="http://cs.wikipedia.org/wiki/Barbec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ástupný symbol pro obrázek snímku 1">
            <a:extLst>
              <a:ext uri="{FF2B5EF4-FFF2-40B4-BE49-F238E27FC236}">
                <a16:creationId xmlns:a16="http://schemas.microsoft.com/office/drawing/2014/main" id="{F4860A02-61A3-DD45-A21A-CF72E2AD3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Zástupný symbol pro poznámky 2">
            <a:extLst>
              <a:ext uri="{FF2B5EF4-FFF2-40B4-BE49-F238E27FC236}">
                <a16:creationId xmlns:a16="http://schemas.microsoft.com/office/drawing/2014/main" id="{6D3A38D6-3A03-F84C-95D9-587105C82C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a typeface="ＭＳ Ｐゴシック" panose="020B0600070205080204" pitchFamily="34" charset="-128"/>
              </a:rPr>
              <a:t>Podkladem alergické reakce na chemickou látku je imunologicky zprostředkovaná tvorba protilátek po předchozím podání toxické látky (obvykle za 1 až 2 týdny).Cílovými orgány nemusí být ty orgány, v nichž je nejvyšší koncentrace toxické látky (např. toxicita olova se projevuje na měkkých tkáních a přitom je jeho nejvyšší koncentrace v kosti ).</a:t>
            </a:r>
          </a:p>
        </p:txBody>
      </p:sp>
      <p:sp>
        <p:nvSpPr>
          <p:cNvPr id="56323" name="Zástupný symbol pro číslo snímku 3">
            <a:extLst>
              <a:ext uri="{FF2B5EF4-FFF2-40B4-BE49-F238E27FC236}">
                <a16:creationId xmlns:a16="http://schemas.microsoft.com/office/drawing/2014/main" id="{2F5A506C-DF82-F04A-8F13-C281C4C045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A51AEB-4117-BD4C-A3CE-39781D4DF45F}" type="slidenum">
              <a:rPr lang="cs-CZ" altLang="cs-CZ" sz="1200"/>
              <a:pPr eaLnBrk="1" hangingPunct="1"/>
              <a:t>3</a:t>
            </a:fld>
            <a:endParaRPr lang="cs-CZ" altLang="cs-CZ" sz="1200"/>
          </a:p>
        </p:txBody>
      </p:sp>
    </p:spTree>
    <p:extLst>
      <p:ext uri="{BB962C8B-B14F-4D97-AF65-F5344CB8AC3E}">
        <p14:creationId xmlns:p14="http://schemas.microsoft.com/office/powerpoint/2010/main" val="223141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ástupný symbol pro obrázek snímku 1">
            <a:extLst>
              <a:ext uri="{FF2B5EF4-FFF2-40B4-BE49-F238E27FC236}">
                <a16:creationId xmlns:a16="http://schemas.microsoft.com/office/drawing/2014/main" id="{663DCEEC-2DDA-7246-B218-346F3CCF0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Zástupný symbol pro poznámky 2">
            <a:extLst>
              <a:ext uri="{FF2B5EF4-FFF2-40B4-BE49-F238E27FC236}">
                <a16:creationId xmlns:a16="http://schemas.microsoft.com/office/drawing/2014/main" id="{5EA873D1-F52B-9D41-9E1A-F6E37B3B79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700" b="1">
                <a:ea typeface="ＭＳ Ｐゴシック" panose="020B0600070205080204" pitchFamily="34" charset="-128"/>
              </a:rPr>
              <a:t>Dráždivé účinky </a:t>
            </a:r>
          </a:p>
          <a:p>
            <a:pPr>
              <a:lnSpc>
                <a:spcPct val="80000"/>
              </a:lnSpc>
            </a:pPr>
            <a:r>
              <a:rPr lang="cs-CZ" altLang="cs-CZ" sz="700">
                <a:ea typeface="ＭＳ Ｐゴシック" panose="020B0600070205080204" pitchFamily="34" charset="-128"/>
              </a:rPr>
              <a:t>Chemické látky mohou mít výrazný místní dráždivý účinek při přímém styku s</a:t>
            </a:r>
            <a:r>
              <a:rPr lang="cs-CZ" altLang="cs-CZ" sz="700" u="sng">
                <a:ea typeface="ＭＳ Ｐゴシック" panose="020B0600070205080204" pitchFamily="34" charset="-128"/>
              </a:rPr>
              <a:t> </a:t>
            </a:r>
            <a:r>
              <a:rPr lang="cs-CZ" altLang="cs-CZ" sz="700">
                <a:ea typeface="ＭＳ Ｐゴシック" panose="020B0600070205080204" pitchFamily="34" charset="-128"/>
              </a:rPr>
              <a:t>pokožkou nebo sliznicemi (při zasažení očí, při požití a při nadýchání). Velmi silně působící dráždivé látky (louhy, kyseliny) mohou na sliznicích a kůži způsobovat těžká poškození až nekrotické změny (působí korozívně).</a:t>
            </a:r>
          </a:p>
          <a:p>
            <a:pPr>
              <a:lnSpc>
                <a:spcPct val="80000"/>
              </a:lnSpc>
            </a:pPr>
            <a:r>
              <a:rPr lang="cs-CZ" altLang="cs-CZ" sz="700" b="1">
                <a:ea typeface="ＭＳ Ｐゴシック" panose="020B0600070205080204" pitchFamily="34" charset="-128"/>
              </a:rPr>
              <a:t> </a:t>
            </a:r>
          </a:p>
          <a:p>
            <a:pPr>
              <a:lnSpc>
                <a:spcPct val="80000"/>
              </a:lnSpc>
            </a:pPr>
            <a:r>
              <a:rPr lang="cs-CZ" altLang="cs-CZ" sz="700" b="1">
                <a:ea typeface="ＭＳ Ｐゴシック" panose="020B0600070205080204" pitchFamily="34" charset="-128"/>
              </a:rPr>
              <a:t>Alergenní účinky </a:t>
            </a:r>
          </a:p>
          <a:p>
            <a:pPr>
              <a:lnSpc>
                <a:spcPct val="80000"/>
              </a:lnSpc>
            </a:pPr>
            <a:r>
              <a:rPr lang="cs-CZ" altLang="cs-CZ" sz="700">
                <a:ea typeface="ＭＳ Ｐゴシック" panose="020B0600070205080204" pitchFamily="34" charset="-128"/>
              </a:rPr>
              <a:t>Podstatou alergií je imunitní reakce  (primárně obranná reakce organismu), která má nepříznivé důsledky pro organismus. Opakovaný kontakt s</a:t>
            </a:r>
            <a:r>
              <a:rPr lang="cs-CZ" altLang="cs-CZ" sz="700" u="sng">
                <a:ea typeface="ＭＳ Ｐゴシック" panose="020B0600070205080204" pitchFamily="34" charset="-128"/>
              </a:rPr>
              <a:t> </a:t>
            </a:r>
            <a:r>
              <a:rPr lang="cs-CZ" altLang="cs-CZ" sz="700">
                <a:ea typeface="ＭＳ Ｐゴシック" panose="020B0600070205080204" pitchFamily="34" charset="-128"/>
              </a:rPr>
              <a:t>alergenem (látkou, která má alergenní účinky) vyvolává specifickou reakci mezi alergenem, protilátkou a senzibilizovanými buňkami organismu. Tato reakce souvisí se zvýšenou propustností buněčných membrán a s</a:t>
            </a:r>
            <a:r>
              <a:rPr lang="cs-CZ" altLang="cs-CZ" sz="700" u="sng">
                <a:ea typeface="ＭＳ Ｐゴシック" panose="020B0600070205080204" pitchFamily="34" charset="-128"/>
              </a:rPr>
              <a:t> </a:t>
            </a:r>
            <a:r>
              <a:rPr lang="cs-CZ" altLang="cs-CZ" sz="700">
                <a:ea typeface="ＭＳ Ｐゴシック" panose="020B0600070205080204" pitchFamily="34" charset="-128"/>
              </a:rPr>
              <a:t>uvolněním biologicky aktivních látek. Následují místní či celkové patologické reakce organismu doprovázené alergickými projevy.  Tyto účinky nejčastěji vyvolávají bílkoviny, polysacharidy, lipidy nebo jednoduché chemické látky (např. Ni, Cr, Be), které se alergeny stávají až po vazbě na bílkoviny v</a:t>
            </a:r>
            <a:r>
              <a:rPr lang="cs-CZ" altLang="cs-CZ" sz="700" u="sng">
                <a:ea typeface="ＭＳ Ｐゴシック" panose="020B0600070205080204" pitchFamily="34" charset="-128"/>
              </a:rPr>
              <a:t> </a:t>
            </a:r>
            <a:r>
              <a:rPr lang="cs-CZ" altLang="cs-CZ" sz="700">
                <a:ea typeface="ＭＳ Ｐゴシック" panose="020B0600070205080204" pitchFamily="34" charset="-128"/>
              </a:rPr>
              <a:t>organismu. Velmi početná je skupina kontaktních alergenů, které u přecitlivělých osob vyvolávají ekzémy různého typu, Do této skupiny patří prakticky všechny druhy textilních vláken, zvířecí chlupy, plísně, kvasinky apod.  Mezi typická alergická onemocnění patří, kromě kožních, postižení horních cest dýchacích a průdušek (vasomotorická rýma a průduškové astma).</a:t>
            </a:r>
          </a:p>
          <a:p>
            <a:pPr>
              <a:lnSpc>
                <a:spcPct val="80000"/>
              </a:lnSpc>
            </a:pPr>
            <a:r>
              <a:rPr lang="cs-CZ" altLang="cs-CZ" sz="700">
                <a:ea typeface="ＭＳ Ｐゴシック" panose="020B0600070205080204" pitchFamily="34" charset="-128"/>
              </a:rPr>
              <a:t> </a:t>
            </a:r>
          </a:p>
          <a:p>
            <a:pPr>
              <a:lnSpc>
                <a:spcPct val="80000"/>
              </a:lnSpc>
            </a:pPr>
            <a:r>
              <a:rPr lang="cs-CZ" altLang="cs-CZ" sz="700" b="1">
                <a:ea typeface="ＭＳ Ｐゴシック" panose="020B0600070205080204" pitchFamily="34" charset="-128"/>
              </a:rPr>
              <a:t>Mutagenní účinky </a:t>
            </a:r>
          </a:p>
          <a:p>
            <a:pPr>
              <a:lnSpc>
                <a:spcPct val="80000"/>
              </a:lnSpc>
            </a:pPr>
            <a:r>
              <a:rPr lang="cs-CZ" altLang="cs-CZ" sz="700">
                <a:ea typeface="ＭＳ Ｐゴシック" panose="020B0600070205080204" pitchFamily="34" charset="-128"/>
              </a:rPr>
              <a:t>Mutace je náhle vzniklá, neusměrněná a trvalá změna vlastnosti nebo znaků organismu podmíněná změnou genetického materiálu buňky. Faktory vyvolávající mutace jsou označovány jako mutageny. Mutace mohou vznikat v</a:t>
            </a:r>
            <a:r>
              <a:rPr lang="cs-CZ" altLang="cs-CZ" sz="700" u="sng">
                <a:ea typeface="ＭＳ Ｐゴシック" panose="020B0600070205080204" pitchFamily="34" charset="-128"/>
              </a:rPr>
              <a:t> </a:t>
            </a:r>
            <a:r>
              <a:rPr lang="cs-CZ" altLang="cs-CZ" sz="700">
                <a:ea typeface="ＭＳ Ｐゴシック" panose="020B0600070205080204" pitchFamily="34" charset="-128"/>
              </a:rPr>
              <a:t>pohlavních buňkách (gametické) i v</a:t>
            </a:r>
            <a:r>
              <a:rPr lang="cs-CZ" altLang="cs-CZ" sz="700" u="sng">
                <a:ea typeface="ＭＳ Ｐゴシック" panose="020B0600070205080204" pitchFamily="34" charset="-128"/>
              </a:rPr>
              <a:t> </a:t>
            </a:r>
            <a:r>
              <a:rPr lang="cs-CZ" altLang="cs-CZ" sz="700">
                <a:ea typeface="ＭＳ Ｐゴシック" panose="020B0600070205080204" pitchFamily="34" charset="-128"/>
              </a:rPr>
              <a:t>buňkách ostatních   tkání (somatické). Gametické mutace se přenášejí na potomstvo. Somatická mutace může u postiženého jedince vést ke vzniku buněčného klonu s</a:t>
            </a:r>
            <a:r>
              <a:rPr lang="cs-CZ" altLang="cs-CZ" sz="700" u="sng">
                <a:ea typeface="ＭＳ Ｐゴシック" panose="020B0600070205080204" pitchFamily="34" charset="-128"/>
              </a:rPr>
              <a:t> </a:t>
            </a:r>
            <a:r>
              <a:rPr lang="cs-CZ" altLang="cs-CZ" sz="700">
                <a:ea typeface="ＭＳ Ｐゴシック" panose="020B0600070205080204" pitchFamily="34" charset="-128"/>
              </a:rPr>
              <a:t>pozměněnou genetickou informací. Organismus se tomuto vývoji brání opravnými (reparačními) mechanizmy nebo eliminací mutované buňky. Mutace mohou významně zasahovat do života organismu. Gametické mutace jsou příčinou samovolných potratů a snížení plodnosti svých nositelů (rodičů). Ovlivňují nepříznivě vývoj postižených potomků (snížení životaschopnosti, vrozené poruchy metabolizmu, zvýšený výskyt některých onemocnění - cukrovky, vysokého krevního tlaku). Somatické mutace u postiženého jedince mohou iniciovat nádorový proces. Mutace, které vedou k</a:t>
            </a:r>
            <a:r>
              <a:rPr lang="cs-CZ" altLang="cs-CZ" sz="700" u="sng">
                <a:ea typeface="ＭＳ Ｐゴシック" panose="020B0600070205080204" pitchFamily="34" charset="-128"/>
              </a:rPr>
              <a:t> </a:t>
            </a:r>
            <a:r>
              <a:rPr lang="cs-CZ" altLang="cs-CZ" sz="700">
                <a:ea typeface="ＭＳ Ｐゴシック" panose="020B0600070205080204" pitchFamily="34" charset="-128"/>
              </a:rPr>
              <a:t>zániku buněk, přispívají ke snížení funkce orgánů a tkání i k</a:t>
            </a:r>
            <a:r>
              <a:rPr lang="cs-CZ" altLang="cs-CZ" sz="700" u="sng">
                <a:ea typeface="ＭＳ Ｐゴシック" panose="020B0600070205080204" pitchFamily="34" charset="-128"/>
              </a:rPr>
              <a:t> </a:t>
            </a:r>
            <a:r>
              <a:rPr lang="cs-CZ" altLang="cs-CZ" sz="700">
                <a:ea typeface="ＭＳ Ｐゴシック" panose="020B0600070205080204" pitchFamily="34" charset="-128"/>
              </a:rPr>
              <a:t>urychlenému stárnutí organismu.  Postihne-li somatická mutace zárodek během nitroděložního vývoje, může způsobit smrt zárodku nebo jeho poškození. Z</a:t>
            </a:r>
            <a:r>
              <a:rPr lang="cs-CZ" altLang="cs-CZ" sz="700" u="sng">
                <a:ea typeface="ＭＳ Ｐゴシック" panose="020B0600070205080204" pitchFamily="34" charset="-128"/>
              </a:rPr>
              <a:t> </a:t>
            </a:r>
            <a:r>
              <a:rPr lang="cs-CZ" altLang="cs-CZ" sz="700">
                <a:ea typeface="ＭＳ Ｐゴシック" panose="020B0600070205080204" pitchFamily="34" charset="-128"/>
              </a:rPr>
              <a:t>tohoto hlediska dochází k</a:t>
            </a:r>
            <a:r>
              <a:rPr lang="cs-CZ" altLang="cs-CZ" sz="700" u="sng">
                <a:ea typeface="ＭＳ Ｐゴシック" panose="020B0600070205080204" pitchFamily="34" charset="-128"/>
              </a:rPr>
              <a:t> </a:t>
            </a:r>
            <a:r>
              <a:rPr lang="cs-CZ" altLang="cs-CZ" sz="700">
                <a:ea typeface="ＭＳ Ｐゴシック" panose="020B0600070205080204" pitchFamily="34" charset="-128"/>
              </a:rPr>
              <a:t>překrývání účinku mutagenního a teratogenního.</a:t>
            </a:r>
          </a:p>
          <a:p>
            <a:pPr>
              <a:lnSpc>
                <a:spcPct val="80000"/>
              </a:lnSpc>
            </a:pPr>
            <a:r>
              <a:rPr lang="cs-CZ" altLang="cs-CZ" sz="700">
                <a:ea typeface="ＭＳ Ｐゴシック" panose="020B0600070205080204" pitchFamily="34" charset="-128"/>
              </a:rPr>
              <a:t> </a:t>
            </a:r>
          </a:p>
          <a:p>
            <a:pPr>
              <a:lnSpc>
                <a:spcPct val="80000"/>
              </a:lnSpc>
            </a:pPr>
            <a:r>
              <a:rPr lang="cs-CZ" altLang="cs-CZ" sz="700" b="1">
                <a:ea typeface="ＭＳ Ｐゴシック" panose="020B0600070205080204" pitchFamily="34" charset="-128"/>
              </a:rPr>
              <a:t>Teratogenní účinky</a:t>
            </a:r>
          </a:p>
          <a:p>
            <a:pPr>
              <a:lnSpc>
                <a:spcPct val="80000"/>
              </a:lnSpc>
            </a:pPr>
            <a:r>
              <a:rPr lang="cs-CZ" altLang="cs-CZ" sz="700">
                <a:ea typeface="ＭＳ Ｐゴシック" panose="020B0600070205080204" pitchFamily="34" charset="-128"/>
              </a:rPr>
              <a:t>Je-li zárodek ovlivněn během nitroděložního vývoje zásahem zevního faktoru (fyzikálního, chemického, biologického), který svými účinky zasáhne do procesu dělení a diferenciace buněk, dochází nejen k</a:t>
            </a:r>
            <a:r>
              <a:rPr lang="cs-CZ" altLang="cs-CZ" sz="700" u="sng">
                <a:ea typeface="ＭＳ Ｐゴシック" panose="020B0600070205080204" pitchFamily="34" charset="-128"/>
              </a:rPr>
              <a:t> </a:t>
            </a:r>
            <a:r>
              <a:rPr lang="cs-CZ" altLang="cs-CZ" sz="700">
                <a:ea typeface="ＭＳ Ｐゴシック" panose="020B0600070205080204" pitchFamily="34" charset="-128"/>
              </a:rPr>
              <a:t>hrubým poškozením (malformacím) orgánů, kostí, ale i poškození některých funkcí organismu. Tyto změny nejsou přenášeny do dalších pokolení (nejsou spojeny se změnou genotypu).</a:t>
            </a:r>
          </a:p>
          <a:p>
            <a:pPr>
              <a:lnSpc>
                <a:spcPct val="80000"/>
              </a:lnSpc>
            </a:pPr>
            <a:r>
              <a:rPr lang="cs-CZ" altLang="cs-CZ" sz="700">
                <a:ea typeface="ＭＳ Ｐゴシック" panose="020B0600070205080204" pitchFamily="34" charset="-128"/>
              </a:rPr>
              <a:t> </a:t>
            </a:r>
          </a:p>
          <a:p>
            <a:pPr>
              <a:lnSpc>
                <a:spcPct val="80000"/>
              </a:lnSpc>
            </a:pPr>
            <a:r>
              <a:rPr lang="cs-CZ" altLang="cs-CZ" sz="700" b="1">
                <a:ea typeface="ＭＳ Ｐゴシック" panose="020B0600070205080204" pitchFamily="34" charset="-128"/>
              </a:rPr>
              <a:t>Karcinogenní účinky</a:t>
            </a:r>
          </a:p>
          <a:p>
            <a:pPr>
              <a:lnSpc>
                <a:spcPct val="80000"/>
              </a:lnSpc>
            </a:pPr>
            <a:r>
              <a:rPr lang="cs-CZ" altLang="cs-CZ" sz="700">
                <a:ea typeface="ＭＳ Ｐゴシック" panose="020B0600070205080204" pitchFamily="34" charset="-128"/>
              </a:rPr>
              <a:t>Podle mutační teorie karcinogeneze je úzký vztah mezi  mutagenezí a karcinogenezí, přičemž společným jevem je mutace.  Mutagen změní normální somatickou buňku v</a:t>
            </a:r>
            <a:r>
              <a:rPr lang="cs-CZ" altLang="cs-CZ" sz="700" u="sng">
                <a:ea typeface="ＭＳ Ｐゴシック" panose="020B0600070205080204" pitchFamily="34" charset="-128"/>
              </a:rPr>
              <a:t> </a:t>
            </a:r>
            <a:r>
              <a:rPr lang="cs-CZ" altLang="cs-CZ" sz="700">
                <a:ea typeface="ＭＳ Ｐゴシック" panose="020B0600070205080204" pitchFamily="34" charset="-128"/>
              </a:rPr>
              <a:t>mutovanou buňku, je-li tato znovu ovlivněna mutagenem (eventuálně promotorem, tj. látkou nebo faktorem bez mutagenního účinku), vzniká latentní nádorová buňka. Dalším zásahem promotoru dochází k</a:t>
            </a:r>
            <a:r>
              <a:rPr lang="cs-CZ" altLang="cs-CZ" sz="700" u="sng">
                <a:ea typeface="ＭＳ Ｐゴシック" panose="020B0600070205080204" pitchFamily="34" charset="-128"/>
              </a:rPr>
              <a:t> </a:t>
            </a:r>
            <a:r>
              <a:rPr lang="cs-CZ" altLang="cs-CZ" sz="700">
                <a:ea typeface="ＭＳ Ｐゴシック" panose="020B0600070205080204" pitchFamily="34" charset="-128"/>
              </a:rPr>
              <a:t>její transformaci na buňku nádorovou, která se již vyznačuje ztrátou kontroly růstu. Za určitých podmínek (například snížených imunitních pochodech) dochází  k</a:t>
            </a:r>
            <a:r>
              <a:rPr lang="cs-CZ" altLang="cs-CZ" sz="700" u="sng">
                <a:ea typeface="ＭＳ Ｐゴシック" panose="020B0600070205080204" pitchFamily="34" charset="-128"/>
              </a:rPr>
              <a:t> </a:t>
            </a:r>
            <a:r>
              <a:rPr lang="cs-CZ" altLang="cs-CZ" sz="700">
                <a:ea typeface="ＭＳ Ｐゴシック" panose="020B0600070205080204" pitchFamily="34" charset="-128"/>
              </a:rPr>
              <a:t>progresivnímu růstu a tvorbě nádoru. V</a:t>
            </a:r>
            <a:r>
              <a:rPr lang="cs-CZ" altLang="cs-CZ" sz="700" u="sng">
                <a:ea typeface="ＭＳ Ｐゴシック" panose="020B0600070205080204" pitchFamily="34" charset="-128"/>
              </a:rPr>
              <a:t> </a:t>
            </a:r>
            <a:r>
              <a:rPr lang="cs-CZ" altLang="cs-CZ" sz="700">
                <a:ea typeface="ＭＳ Ｐゴシック" panose="020B0600070205080204" pitchFamily="34" charset="-128"/>
              </a:rPr>
              <a:t>počátečních fázích procesu se ještě mohou příznivě uplatnit opravné (reparační) mechanizmy, schopné opravit vzniklou mutaci, nebo imunitní systém eliminující takto pozměněné buňky. </a:t>
            </a:r>
          </a:p>
          <a:p>
            <a:pPr>
              <a:lnSpc>
                <a:spcPct val="80000"/>
              </a:lnSpc>
            </a:pPr>
            <a:r>
              <a:rPr lang="cs-CZ" altLang="cs-CZ" sz="700" b="1">
                <a:ea typeface="ＭＳ Ｐゴシック" panose="020B0600070205080204" pitchFamily="34" charset="-128"/>
              </a:rPr>
              <a:t>Systémové účinky </a:t>
            </a:r>
          </a:p>
          <a:p>
            <a:pPr>
              <a:lnSpc>
                <a:spcPct val="80000"/>
              </a:lnSpc>
            </a:pPr>
            <a:r>
              <a:rPr lang="cs-CZ" altLang="cs-CZ" sz="700">
                <a:ea typeface="ＭＳ Ｐゴシック" panose="020B0600070205080204" pitchFamily="34" charset="-128"/>
              </a:rPr>
              <a:t>Systémový účinek vyžaduje vstřebání látky do organismu, její distribuci do míst často vzdálených od místa vstupu.  Většina látek, s</a:t>
            </a:r>
            <a:r>
              <a:rPr lang="cs-CZ" altLang="cs-CZ" sz="700" u="sng">
                <a:ea typeface="ＭＳ Ｐゴシック" panose="020B0600070205080204" pitchFamily="34" charset="-128"/>
              </a:rPr>
              <a:t> </a:t>
            </a:r>
            <a:r>
              <a:rPr lang="cs-CZ" altLang="cs-CZ" sz="700">
                <a:ea typeface="ＭＳ Ｐゴシック" panose="020B0600070205080204" pitchFamily="34" charset="-128"/>
              </a:rPr>
              <a:t>výjimkou vysoce reaktivních, vykazuje systémový účinek. Některé látky mají jak místní, tak i systémový účinek. Příkladem je tetraetylolovo, které má lokální účinek na kůži i systémový účinek na centrální nervový systém. Chemické látky jen zcela výjimečně působí na všechny orgány stejně závažným toxickým účinkem. Většinou je pozorován výrazný toxický účinek na jeden nebo dva orgány. </a:t>
            </a:r>
          </a:p>
          <a:p>
            <a:pPr>
              <a:lnSpc>
                <a:spcPct val="80000"/>
              </a:lnSpc>
            </a:pPr>
            <a:endParaRPr lang="cs-CZ" altLang="cs-CZ" sz="700">
              <a:ea typeface="ＭＳ Ｐゴシック" panose="020B0600070205080204" pitchFamily="34" charset="-128"/>
            </a:endParaRPr>
          </a:p>
        </p:txBody>
      </p:sp>
      <p:sp>
        <p:nvSpPr>
          <p:cNvPr id="59395" name="Zástupný symbol pro číslo snímku 3">
            <a:extLst>
              <a:ext uri="{FF2B5EF4-FFF2-40B4-BE49-F238E27FC236}">
                <a16:creationId xmlns:a16="http://schemas.microsoft.com/office/drawing/2014/main" id="{3C61884A-18B2-3647-A2F4-9E30A58187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00DE38-8EF0-F346-884E-9EF08843C12B}" type="slidenum">
              <a:rPr lang="cs-CZ" altLang="cs-CZ" sz="1200"/>
              <a:pPr eaLnBrk="1" hangingPunct="1"/>
              <a:t>5</a:t>
            </a:fld>
            <a:endParaRPr lang="cs-CZ" altLang="cs-CZ" sz="1200"/>
          </a:p>
        </p:txBody>
      </p:sp>
    </p:spTree>
    <p:extLst>
      <p:ext uri="{BB962C8B-B14F-4D97-AF65-F5344CB8AC3E}">
        <p14:creationId xmlns:p14="http://schemas.microsoft.com/office/powerpoint/2010/main" val="106457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15173FE2-8F2D-5F4E-9C37-FBDD681DEA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152459E-652D-0742-B18F-754206A83388}" type="slidenum">
              <a:rPr lang="cs-CZ" altLang="cs-CZ" sz="1200"/>
              <a:pPr eaLnBrk="1" hangingPunct="1"/>
              <a:t>6</a:t>
            </a:fld>
            <a:endParaRPr lang="cs-CZ" altLang="cs-CZ" sz="1200"/>
          </a:p>
        </p:txBody>
      </p:sp>
      <p:sp>
        <p:nvSpPr>
          <p:cNvPr id="61442" name="Rectangle 2">
            <a:extLst>
              <a:ext uri="{FF2B5EF4-FFF2-40B4-BE49-F238E27FC236}">
                <a16:creationId xmlns:a16="http://schemas.microsoft.com/office/drawing/2014/main" id="{8B13B29B-5851-DD4F-A79A-8B2C8F48283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311F8069-2EEF-8F4D-9C6F-B23F95EF00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ea typeface="ＭＳ Ｐゴシック" panose="020B0600070205080204" pitchFamily="34" charset="-128"/>
              </a:rPr>
              <a:t>1 – důkazy u člověka (epid.studie)- benzen, arzen, vinylchlorid  </a:t>
            </a:r>
          </a:p>
          <a:p>
            <a:pPr eaLnBrk="1" hangingPunct="1"/>
            <a:r>
              <a:rPr lang="cs-CZ" altLang="cs-CZ">
                <a:latin typeface="Arial" panose="020B0604020202020204" pitchFamily="34" charset="0"/>
                <a:ea typeface="ＭＳ Ｐゴシック" panose="020B0600070205080204" pitchFamily="34" charset="-128"/>
              </a:rPr>
              <a:t>2A – u člověka důkazy omezené, ale dostatečné u zvířat (trichlorethylen, BaP)</a:t>
            </a:r>
          </a:p>
          <a:p>
            <a:pPr eaLnBrk="1" hangingPunct="1"/>
            <a:r>
              <a:rPr lang="cs-CZ" altLang="cs-CZ">
                <a:latin typeface="Arial" panose="020B0604020202020204" pitchFamily="34" charset="0"/>
                <a:ea typeface="ＭＳ Ｐゴシック" panose="020B0600070205080204" pitchFamily="34" charset="-128"/>
              </a:rPr>
              <a:t>2B – omezené důkazy u lidí i zvířat, nebo dostatečné u zvířat, ale chybějí u lidí (styren, chloroform)</a:t>
            </a:r>
          </a:p>
          <a:p>
            <a:pPr eaLnBrk="1" hangingPunct="1"/>
            <a:r>
              <a:rPr lang="cs-CZ" altLang="cs-CZ">
                <a:latin typeface="Arial" panose="020B0604020202020204" pitchFamily="34" charset="0"/>
                <a:ea typeface="ＭＳ Ｐゴシック" panose="020B0600070205080204" pitchFamily="34" charset="-128"/>
              </a:rPr>
              <a:t>3 – nejsou podklady pro klasifikaci </a:t>
            </a:r>
          </a:p>
          <a:p>
            <a:pPr eaLnBrk="1" hangingPunct="1"/>
            <a:r>
              <a:rPr lang="cs-CZ" altLang="cs-CZ">
                <a:latin typeface="Arial" panose="020B0604020202020204" pitchFamily="34" charset="0"/>
                <a:ea typeface="ＭＳ Ｐゴシック" panose="020B0600070205080204" pitchFamily="34" charset="-128"/>
              </a:rPr>
              <a:t>4 – důkazy o tom, že nejsou karcinogenní (málo, zkoumají se látky podezřelé z karcinogenity)</a:t>
            </a:r>
          </a:p>
          <a:p>
            <a:pPr eaLnBrk="1" hangingPunct="1"/>
            <a:r>
              <a:rPr lang="cs-CZ" altLang="cs-CZ">
                <a:latin typeface="Arial" panose="020B0604020202020204" pitchFamily="34" charset="0"/>
                <a:ea typeface="ＭＳ Ｐゴシック" panose="020B0600070205080204" pitchFamily="34" charset="-128"/>
              </a:rPr>
              <a:t>4 - </a:t>
            </a:r>
          </a:p>
          <a:p>
            <a:pPr eaLnBrk="1" hangingPunct="1"/>
            <a:endParaRPr lang="cs-CZ" altLang="cs-CZ">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713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Zástupný symbol pro obrázek snímku 1">
            <a:extLst>
              <a:ext uri="{FF2B5EF4-FFF2-40B4-BE49-F238E27FC236}">
                <a16:creationId xmlns:a16="http://schemas.microsoft.com/office/drawing/2014/main" id="{A7F47C38-B9E8-5A4F-9D90-69F5146873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Zástupný symbol pro poznámky 2">
            <a:extLst>
              <a:ext uri="{FF2B5EF4-FFF2-40B4-BE49-F238E27FC236}">
                <a16:creationId xmlns:a16="http://schemas.microsoft.com/office/drawing/2014/main" id="{54886E1E-2F4F-4B42-87A7-A60D6BFDF3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a typeface="ＭＳ Ｐゴシック" panose="020B0600070205080204" pitchFamily="34" charset="-128"/>
              </a:rPr>
              <a:t>Smrtelná dávka ethanolu je obsažena přibližně ve dvou lahvích slivovice (2 x 0,75 litru, 45 %) </a:t>
            </a:r>
          </a:p>
        </p:txBody>
      </p:sp>
      <p:sp>
        <p:nvSpPr>
          <p:cNvPr id="64515" name="Zástupný symbol pro číslo snímku 3">
            <a:extLst>
              <a:ext uri="{FF2B5EF4-FFF2-40B4-BE49-F238E27FC236}">
                <a16:creationId xmlns:a16="http://schemas.microsoft.com/office/drawing/2014/main" id="{0A66DC1D-549B-5841-ADC9-A5F92E9BDC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5C0DC8-9217-D94B-B7EB-48C397F613A7}" type="slidenum">
              <a:rPr lang="cs-CZ" altLang="cs-CZ" sz="1200"/>
              <a:pPr eaLnBrk="1" hangingPunct="1"/>
              <a:t>8</a:t>
            </a:fld>
            <a:endParaRPr lang="cs-CZ" altLang="cs-CZ" sz="1200"/>
          </a:p>
        </p:txBody>
      </p:sp>
    </p:spTree>
    <p:extLst>
      <p:ext uri="{BB962C8B-B14F-4D97-AF65-F5344CB8AC3E}">
        <p14:creationId xmlns:p14="http://schemas.microsoft.com/office/powerpoint/2010/main" val="216626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Zástupný symbol pro obrázek snímku 1">
            <a:extLst>
              <a:ext uri="{FF2B5EF4-FFF2-40B4-BE49-F238E27FC236}">
                <a16:creationId xmlns:a16="http://schemas.microsoft.com/office/drawing/2014/main" id="{0CCF456E-6A97-5C49-ACC8-A12CBE0AB1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Zástupný symbol pro poznámky 2">
            <a:extLst>
              <a:ext uri="{FF2B5EF4-FFF2-40B4-BE49-F238E27FC236}">
                <a16:creationId xmlns:a16="http://schemas.microsoft.com/office/drawing/2014/main" id="{343D0CA4-A7D2-664B-83F2-E68F4A6F9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a typeface="ＭＳ Ｐゴシック" panose="020B0600070205080204" pitchFamily="34" charset="-128"/>
              </a:rPr>
              <a:t>Účinek dráždivých prachů se nejčastěji projevuje mechanickým drážděním sliznic dýchacích cest, spojivek očí a pokožky, u citlivějších osob i alergickými reakcemi. Některé prachy, zvláště organického původu, mohou vyvolávat přecitlivělost, projevující se např. jako průduškové astma. </a:t>
            </a:r>
          </a:p>
          <a:p>
            <a:r>
              <a:rPr lang="cs-CZ" altLang="cs-CZ">
                <a:ea typeface="ＭＳ Ｐゴシック" panose="020B0600070205080204" pitchFamily="34" charset="-128"/>
              </a:rPr>
              <a:t>Infekční prach, který obsahuje choroboplodné zárodky zachycené na prašných částicích, může způsobit vážná onemocnění, mezi ně patří i bakteriální a plísňové infekce způsobené bioaerosolem. </a:t>
            </a:r>
          </a:p>
          <a:p>
            <a:r>
              <a:rPr lang="cs-CZ" altLang="cs-CZ">
                <a:ea typeface="ＭＳ Ｐゴシック" panose="020B0600070205080204" pitchFamily="34" charset="-128"/>
              </a:rPr>
              <a:t>Prachy toxické mohou způsobit kromě místního účinku na dýchací ústrojí i systematickou intoxikaci. Prachy obsahující toxické látky jsou absorbovány krví, což pak vede k nepříznivému vlivu na tkáně a orgány, i vzdálené od místa vstupu škodliviny. </a:t>
            </a:r>
          </a:p>
          <a:p>
            <a:r>
              <a:rPr lang="cs-CZ" altLang="cs-CZ">
                <a:ea typeface="ＭＳ Ｐゴシック" panose="020B0600070205080204" pitchFamily="34" charset="-128"/>
              </a:rPr>
              <a:t>Karcinogenní prachy, mohou při vdechnutí vyvolat nádorová onemocnění u lidí, kteří jsou těmto prachům vystaveni.</a:t>
            </a:r>
          </a:p>
          <a:p>
            <a:endParaRPr lang="cs-CZ" altLang="cs-CZ">
              <a:ea typeface="ＭＳ Ｐゴシック" panose="020B0600070205080204" pitchFamily="34" charset="-128"/>
            </a:endParaRPr>
          </a:p>
        </p:txBody>
      </p:sp>
      <p:sp>
        <p:nvSpPr>
          <p:cNvPr id="67587" name="Zástupný symbol pro číslo snímku 3">
            <a:extLst>
              <a:ext uri="{FF2B5EF4-FFF2-40B4-BE49-F238E27FC236}">
                <a16:creationId xmlns:a16="http://schemas.microsoft.com/office/drawing/2014/main" id="{0EA768D1-A6CE-124E-93FD-A6773AE6D0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D0A358-9B42-CA41-9369-5A70F049ABAB}" type="slidenum">
              <a:rPr lang="cs-CZ" altLang="cs-CZ" sz="1200"/>
              <a:pPr eaLnBrk="1" hangingPunct="1"/>
              <a:t>10</a:t>
            </a:fld>
            <a:endParaRPr lang="cs-CZ" altLang="cs-CZ" sz="1200"/>
          </a:p>
        </p:txBody>
      </p:sp>
    </p:spTree>
    <p:extLst>
      <p:ext uri="{BB962C8B-B14F-4D97-AF65-F5344CB8AC3E}">
        <p14:creationId xmlns:p14="http://schemas.microsoft.com/office/powerpoint/2010/main" val="417764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Zástupný symbol pro obrázek snímku 1">
            <a:extLst>
              <a:ext uri="{FF2B5EF4-FFF2-40B4-BE49-F238E27FC236}">
                <a16:creationId xmlns:a16="http://schemas.microsoft.com/office/drawing/2014/main" id="{6255D110-D2B7-1342-B2D6-A1427E5EE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Zástupný symbol pro poznámky 2">
            <a:extLst>
              <a:ext uri="{FF2B5EF4-FFF2-40B4-BE49-F238E27FC236}">
                <a16:creationId xmlns:a16="http://schemas.microsoft.com/office/drawing/2014/main" id="{00C11F0D-2760-AA4C-AF8E-04F916C6B7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a typeface="ＭＳ Ｐゴシック" panose="020B0600070205080204" pitchFamily="34" charset="-128"/>
              </a:rPr>
              <a:t>Benzo[</a:t>
            </a:r>
            <a:r>
              <a:rPr lang="cs-CZ" altLang="cs-CZ" i="1">
                <a:ea typeface="ＭＳ Ｐゴシック" panose="020B0600070205080204" pitchFamily="34" charset="-128"/>
              </a:rPr>
              <a:t>a</a:t>
            </a:r>
            <a:r>
              <a:rPr lang="cs-CZ" altLang="cs-CZ">
                <a:ea typeface="ＭＳ Ｐゴシック" panose="020B0600070205080204" pitchFamily="34" charset="-128"/>
              </a:rPr>
              <a:t>]pyren se nachází v uhelném dehtu, v </a:t>
            </a:r>
            <a:r>
              <a:rPr lang="cs-CZ" altLang="cs-CZ">
                <a:ea typeface="ＭＳ Ｐゴシック" panose="020B0600070205080204" pitchFamily="34" charset="-128"/>
                <a:hlinkClick r:id="rId3" action="ppaction://hlinkfile" tooltip="Automobil"/>
              </a:rPr>
              <a:t>automobilových</a:t>
            </a:r>
            <a:r>
              <a:rPr lang="cs-CZ" altLang="cs-CZ">
                <a:ea typeface="ＭＳ Ｐゴシック" panose="020B0600070205080204" pitchFamily="34" charset="-128"/>
              </a:rPr>
              <a:t> výfukových plynech (zvláště ze </a:t>
            </a:r>
            <a:r>
              <a:rPr lang="cs-CZ" altLang="cs-CZ">
                <a:ea typeface="ＭＳ Ｐゴシック" panose="020B0600070205080204" pitchFamily="34" charset="-128"/>
                <a:hlinkClick r:id="rId4" action="ppaction://hlinkfile" tooltip="Vznětový motor"/>
              </a:rPr>
              <a:t>vznětových motorů</a:t>
            </a:r>
            <a:r>
              <a:rPr lang="cs-CZ" altLang="cs-CZ">
                <a:ea typeface="ＭＳ Ｐゴシック" panose="020B0600070205080204" pitchFamily="34" charset="-128"/>
              </a:rPr>
              <a:t>), v každém kouři vzniklém při </a:t>
            </a:r>
            <a:r>
              <a:rPr lang="cs-CZ" altLang="cs-CZ">
                <a:ea typeface="ＭＳ Ｐゴシック" panose="020B0600070205080204" pitchFamily="34" charset="-128"/>
                <a:hlinkClick r:id="rId5" action="ppaction://hlinkfile" tooltip="Spalování"/>
              </a:rPr>
              <a:t>spalování</a:t>
            </a:r>
            <a:r>
              <a:rPr lang="cs-CZ" altLang="cs-CZ">
                <a:ea typeface="ＭＳ Ｐゴシック" panose="020B0600070205080204" pitchFamily="34" charset="-128"/>
              </a:rPr>
              <a:t> organických materiálů (včetně listů </a:t>
            </a:r>
            <a:r>
              <a:rPr lang="cs-CZ" altLang="cs-CZ">
                <a:ea typeface="ＭＳ Ｐゴシック" panose="020B0600070205080204" pitchFamily="34" charset="-128"/>
                <a:hlinkClick r:id="rId6" action="ppaction://hlinkfile" tooltip="Tabák"/>
              </a:rPr>
              <a:t>tabáku</a:t>
            </a:r>
            <a:r>
              <a:rPr lang="cs-CZ" altLang="cs-CZ">
                <a:ea typeface="ＭＳ Ｐゴシック" panose="020B0600070205080204" pitchFamily="34" charset="-128"/>
              </a:rPr>
              <a:t> při </a:t>
            </a:r>
            <a:r>
              <a:rPr lang="cs-CZ" altLang="cs-CZ">
                <a:ea typeface="ＭＳ Ｐゴシック" panose="020B0600070205080204" pitchFamily="34" charset="-128"/>
                <a:hlinkClick r:id="rId7" action="ppaction://hlinkfile" tooltip="Kouření"/>
              </a:rPr>
              <a:t>kouření</a:t>
            </a:r>
            <a:r>
              <a:rPr lang="cs-CZ" altLang="cs-CZ">
                <a:ea typeface="ＭＳ Ｐゴシック" panose="020B0600070205080204" pitchFamily="34" charset="-128"/>
              </a:rPr>
              <a:t>) a v grilovaných potravinách. Čerstvé studie odhalily, že úrovně benzo[</a:t>
            </a:r>
            <a:r>
              <a:rPr lang="cs-CZ" altLang="cs-CZ" i="1">
                <a:ea typeface="ＭＳ Ｐゴシック" panose="020B0600070205080204" pitchFamily="34" charset="-128"/>
              </a:rPr>
              <a:t>a</a:t>
            </a:r>
            <a:r>
              <a:rPr lang="cs-CZ" altLang="cs-CZ">
                <a:ea typeface="ＭＳ Ｐゴシック" panose="020B0600070205080204" pitchFamily="34" charset="-128"/>
              </a:rPr>
              <a:t>]pyrenu v připálených toastech jsou vyšší, než se dříve myslelo, není však prokázáno, zda jsou samotné připálené toasty karcinogenní. Vařené produkty z </a:t>
            </a:r>
            <a:r>
              <a:rPr lang="cs-CZ" altLang="cs-CZ">
                <a:ea typeface="ＭＳ Ｐゴシック" panose="020B0600070205080204" pitchFamily="34" charset="-128"/>
                <a:hlinkClick r:id="rId8" action="ppaction://hlinkfile" tooltip="Maso"/>
              </a:rPr>
              <a:t>masa</a:t>
            </a:r>
            <a:r>
              <a:rPr lang="cs-CZ" altLang="cs-CZ">
                <a:ea typeface="ＭＳ Ｐゴシック" panose="020B0600070205080204" pitchFamily="34" charset="-128"/>
              </a:rPr>
              <a:t>, jejichž běžná konzumace je epidemiologicky spojována se zvýšeným výskytem nádorů </a:t>
            </a:r>
            <a:r>
              <a:rPr lang="cs-CZ" altLang="cs-CZ">
                <a:ea typeface="ＭＳ Ｐゴシック" panose="020B0600070205080204" pitchFamily="34" charset="-128"/>
                <a:hlinkClick r:id="rId9" action="ppaction://hlinkfile" tooltip="Tlusté střevo"/>
              </a:rPr>
              <a:t>tlustého střeva</a:t>
            </a:r>
            <a:r>
              <a:rPr lang="cs-CZ" altLang="cs-CZ" baseline="30000">
                <a:ea typeface="ＭＳ Ｐゴシック" panose="020B0600070205080204" pitchFamily="34" charset="-128"/>
                <a:hlinkClick r:id="rId10" action="ppaction://hlinkfile"/>
              </a:rPr>
              <a:t>[1]</a:t>
            </a:r>
            <a:r>
              <a:rPr lang="cs-CZ" altLang="cs-CZ">
                <a:ea typeface="ＭＳ Ｐゴシック" panose="020B0600070205080204" pitchFamily="34" charset="-128"/>
              </a:rPr>
              <a:t> (přestože to samo nedokazuje karcinogenitu)</a:t>
            </a:r>
            <a:r>
              <a:rPr lang="cs-CZ" altLang="cs-CZ" baseline="30000">
                <a:ea typeface="ＭＳ Ｐゴシック" panose="020B0600070205080204" pitchFamily="34" charset="-128"/>
                <a:hlinkClick r:id="rId11" action="ppaction://hlinkfile"/>
              </a:rPr>
              <a:t>[2]</a:t>
            </a:r>
            <a:r>
              <a:rPr lang="cs-CZ" altLang="cs-CZ">
                <a:ea typeface="ＭＳ Ｐゴシック" panose="020B0600070205080204" pitchFamily="34" charset="-128"/>
              </a:rPr>
              <a:t>, mohou obsahovat až 4 ng/g benzo[a]pyrenu</a:t>
            </a:r>
            <a:r>
              <a:rPr lang="cs-CZ" altLang="cs-CZ" baseline="30000">
                <a:ea typeface="ＭＳ Ｐゴシック" panose="020B0600070205080204" pitchFamily="34" charset="-128"/>
                <a:hlinkClick r:id="rId12" action="ppaction://hlinkfile"/>
              </a:rPr>
              <a:t>[3]</a:t>
            </a:r>
            <a:r>
              <a:rPr lang="cs-CZ" altLang="cs-CZ">
                <a:ea typeface="ＭＳ Ｐゴシック" panose="020B0600070205080204" pitchFamily="34" charset="-128"/>
              </a:rPr>
              <a:t>, až 5,5 ng/g je ho ve smaženém kuřeti </a:t>
            </a:r>
            <a:r>
              <a:rPr lang="cs-CZ" altLang="cs-CZ" baseline="30000">
                <a:ea typeface="ＭＳ Ｐゴシック" panose="020B0600070205080204" pitchFamily="34" charset="-128"/>
                <a:hlinkClick r:id="rId13" action="ppaction://hlinkfile"/>
              </a:rPr>
              <a:t>[4]</a:t>
            </a:r>
            <a:r>
              <a:rPr lang="cs-CZ" altLang="cs-CZ">
                <a:ea typeface="ＭＳ Ｐゴシック" panose="020B0600070205080204" pitchFamily="34" charset="-128"/>
              </a:rPr>
              <a:t> a 62,6 ng/g v přepečeném hovězím masu připravovaném jako </a:t>
            </a:r>
            <a:r>
              <a:rPr lang="cs-CZ" altLang="cs-CZ">
                <a:ea typeface="ＭＳ Ｐゴシック" panose="020B0600070205080204" pitchFamily="34" charset="-128"/>
                <a:hlinkClick r:id="rId14" action="ppaction://hlinkfile" tooltip="Barbecue"/>
              </a:rPr>
              <a:t>barbecue</a:t>
            </a:r>
            <a:r>
              <a:rPr lang="cs-CZ" altLang="cs-CZ">
                <a:ea typeface="ＭＳ Ｐゴシック" panose="020B0600070205080204" pitchFamily="34" charset="-128"/>
              </a:rPr>
              <a:t>.</a:t>
            </a:r>
            <a:r>
              <a:rPr lang="cs-CZ" altLang="cs-CZ" baseline="30000">
                <a:ea typeface="ＭＳ Ｐゴシック" panose="020B0600070205080204" pitchFamily="34" charset="-128"/>
                <a:hlinkClick r:id="rId15" action="ppaction://hlinkfile"/>
              </a:rPr>
              <a:t>[5]</a:t>
            </a:r>
            <a:endParaRPr lang="cs-CZ" altLang="cs-CZ">
              <a:ea typeface="ＭＳ Ｐゴシック" panose="020B0600070205080204" pitchFamily="34" charset="-128"/>
            </a:endParaRPr>
          </a:p>
          <a:p>
            <a:endParaRPr lang="cs-CZ" altLang="cs-CZ">
              <a:ea typeface="ＭＳ Ｐゴシック" panose="020B0600070205080204" pitchFamily="34" charset="-128"/>
            </a:endParaRPr>
          </a:p>
        </p:txBody>
      </p:sp>
      <p:sp>
        <p:nvSpPr>
          <p:cNvPr id="71683" name="Zástupný symbol pro číslo snímku 3">
            <a:extLst>
              <a:ext uri="{FF2B5EF4-FFF2-40B4-BE49-F238E27FC236}">
                <a16:creationId xmlns:a16="http://schemas.microsoft.com/office/drawing/2014/main" id="{42473A97-8256-7E4E-94A6-CCD7BF80E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6BFD93-FF2B-7F41-8A7F-0B508028490E}" type="slidenum">
              <a:rPr lang="cs-CZ" altLang="cs-CZ" sz="1200"/>
              <a:pPr eaLnBrk="1" hangingPunct="1"/>
              <a:t>13</a:t>
            </a:fld>
            <a:endParaRPr lang="cs-CZ" altLang="cs-CZ" sz="1200"/>
          </a:p>
        </p:txBody>
      </p:sp>
    </p:spTree>
    <p:extLst>
      <p:ext uri="{BB962C8B-B14F-4D97-AF65-F5344CB8AC3E}">
        <p14:creationId xmlns:p14="http://schemas.microsoft.com/office/powerpoint/2010/main" val="411778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Zástupný symbol pro obrázek snímku 1">
            <a:extLst>
              <a:ext uri="{FF2B5EF4-FFF2-40B4-BE49-F238E27FC236}">
                <a16:creationId xmlns:a16="http://schemas.microsoft.com/office/drawing/2014/main" id="{B879C82D-0956-6C49-90C0-1092A8D95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Zástupný symbol pro poznámky 2">
            <a:extLst>
              <a:ext uri="{FF2B5EF4-FFF2-40B4-BE49-F238E27FC236}">
                <a16:creationId xmlns:a16="http://schemas.microsoft.com/office/drawing/2014/main" id="{50C165EB-8147-214E-9DD0-A82A7DE69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a typeface="ＭＳ Ｐゴシック" panose="020B0600070205080204" pitchFamily="34" charset="-128"/>
              </a:rPr>
              <a:t>Dioxiny jsou zřejmě nejčastěji zmiňovány v souvislosti se svojí toxicitou. První hlášení toxického vlivu na člověka přicházejí přibližně od poloviny minulého století v souvislosti s různými, většími či menšími, havárie mi v chemických provozech. Z šedesátých let je jistě nejznámější aféra s tzv. „Agent Orange (AO)</a:t>
            </a:r>
            <a:r>
              <a:rPr lang="ja-JP" altLang="cs-CZ">
                <a:ea typeface="ＭＳ Ｐゴシック" panose="020B0600070205080204" pitchFamily="34" charset="-128"/>
              </a:rPr>
              <a:t>“</a:t>
            </a:r>
            <a:r>
              <a:rPr lang="cs-CZ" altLang="ja-JP">
                <a:ea typeface="ＭＳ Ｐゴシック" panose="020B0600070205080204" pitchFamily="34" charset="-128"/>
              </a:rPr>
              <a:t>. Jednalo se o herbicid založený na bázi dioxinů. </a:t>
            </a:r>
          </a:p>
          <a:p>
            <a:endParaRPr lang="cs-CZ" altLang="cs-CZ">
              <a:ea typeface="ＭＳ Ｐゴシック" panose="020B0600070205080204" pitchFamily="34" charset="-128"/>
            </a:endParaRPr>
          </a:p>
        </p:txBody>
      </p:sp>
      <p:sp>
        <p:nvSpPr>
          <p:cNvPr id="82947" name="Zástupný symbol pro číslo snímku 3">
            <a:extLst>
              <a:ext uri="{FF2B5EF4-FFF2-40B4-BE49-F238E27FC236}">
                <a16:creationId xmlns:a16="http://schemas.microsoft.com/office/drawing/2014/main" id="{F7E6984C-047D-774B-BC72-B50B6FE31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E9E93F-6EA4-D64C-B27D-90EFC53D95FC}" type="slidenum">
              <a:rPr lang="cs-CZ" altLang="cs-CZ" sz="1200"/>
              <a:pPr eaLnBrk="1" hangingPunct="1"/>
              <a:t>23</a:t>
            </a:fld>
            <a:endParaRPr lang="cs-CZ" altLang="cs-CZ" sz="1200"/>
          </a:p>
        </p:txBody>
      </p:sp>
    </p:spTree>
    <p:extLst>
      <p:ext uri="{BB962C8B-B14F-4D97-AF65-F5344CB8AC3E}">
        <p14:creationId xmlns:p14="http://schemas.microsoft.com/office/powerpoint/2010/main" val="27990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0"/>
            <a:ext cx="7772400" cy="860425"/>
          </a:xfrm>
        </p:spPr>
        <p:txBody>
          <a:bodyPr anchor="b" anchorCtr="0"/>
          <a:lstStyle>
            <a:lvl1pPr algn="r">
              <a:defRPr>
                <a:solidFill>
                  <a:schemeClr val="tx2">
                    <a:lumMod val="75000"/>
                  </a:schemeClr>
                </a:solidFill>
              </a:defRPr>
            </a:lvl1pPr>
          </a:lstStyle>
          <a:p>
            <a:r>
              <a:rPr lang="cs-CZ"/>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0" y="1752600"/>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8"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800" b="1"/>
            </a:lvl1pPr>
          </a:lstStyle>
          <a:p>
            <a:r>
              <a:rPr lang="cs-CZ"/>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lang="en-US"/>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0"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143000" y="609600"/>
            <a:ext cx="7772400" cy="1143000"/>
          </a:xfrm>
          <a:prstGeom prst="rect">
            <a:avLst/>
          </a:prstGeom>
        </p:spPr>
        <p:txBody>
          <a:bodyPr/>
          <a:lstStyle/>
          <a:p>
            <a:r>
              <a:rPr lang="cs-CZ"/>
              <a:t>Klepnutím lze upravit styl předlohy nadpisů.</a:t>
            </a:r>
          </a:p>
        </p:txBody>
      </p:sp>
      <p:sp>
        <p:nvSpPr>
          <p:cNvPr id="3" name="Zástupný symbol pro tabulku 2"/>
          <p:cNvSpPr>
            <a:spLocks noGrp="1"/>
          </p:cNvSpPr>
          <p:nvPr>
            <p:ph type="tbl" idx="1"/>
          </p:nvPr>
        </p:nvSpPr>
        <p:spPr>
          <a:xfrm>
            <a:off x="1169988" y="1946275"/>
            <a:ext cx="7772400" cy="4114800"/>
          </a:xfrm>
        </p:spPr>
        <p:txBody>
          <a:bodyPr/>
          <a:lstStyle/>
          <a:p>
            <a:pPr lvl="0"/>
            <a:endParaRPr lang="cs-CZ" noProof="0"/>
          </a:p>
        </p:txBody>
      </p:sp>
      <p:sp>
        <p:nvSpPr>
          <p:cNvPr id="4" name="Rectangle 36">
            <a:extLst>
              <a:ext uri="{FF2B5EF4-FFF2-40B4-BE49-F238E27FC236}">
                <a16:creationId xmlns:a16="http://schemas.microsoft.com/office/drawing/2014/main" id="{06A6D664-EC21-794B-BF50-37F92FDDE881}"/>
              </a:ext>
            </a:extLst>
          </p:cNvPr>
          <p:cNvSpPr>
            <a:spLocks noGrp="1" noChangeArrowheads="1"/>
          </p:cNvSpPr>
          <p:nvPr>
            <p:ph type="dt" sz="half" idx="10"/>
          </p:nvPr>
        </p:nvSpPr>
        <p:spPr>
          <a:xfrm>
            <a:off x="457200" y="6356350"/>
            <a:ext cx="2133600" cy="365125"/>
          </a:xfrm>
          <a:prstGeom prst="rect">
            <a:avLst/>
          </a:prstGeom>
        </p:spPr>
        <p:txBody>
          <a:bodyPr/>
          <a:lstStyle>
            <a:lvl1pPr>
              <a:defRPr>
                <a:latin typeface="Arial" pitchFamily="34" charset="0"/>
                <a:ea typeface="+mn-ea"/>
                <a:cs typeface="+mn-cs"/>
              </a:defRPr>
            </a:lvl1pPr>
          </a:lstStyle>
          <a:p>
            <a:pPr>
              <a:defRPr/>
            </a:pPr>
            <a:endParaRPr lang="cs-CZ"/>
          </a:p>
        </p:txBody>
      </p:sp>
      <p:sp>
        <p:nvSpPr>
          <p:cNvPr id="5" name="Rectangle 37">
            <a:extLst>
              <a:ext uri="{FF2B5EF4-FFF2-40B4-BE49-F238E27FC236}">
                <a16:creationId xmlns:a16="http://schemas.microsoft.com/office/drawing/2014/main" id="{0C0C668E-1763-E74A-8112-240275674CFC}"/>
              </a:ext>
            </a:extLst>
          </p:cNvPr>
          <p:cNvSpPr>
            <a:spLocks noGrp="1" noChangeArrowheads="1"/>
          </p:cNvSpPr>
          <p:nvPr>
            <p:ph type="ftr" sz="quarter" idx="11"/>
          </p:nvPr>
        </p:nvSpPr>
        <p:spPr>
          <a:xfrm>
            <a:off x="3124200" y="6356350"/>
            <a:ext cx="2895600" cy="365125"/>
          </a:xfrm>
          <a:prstGeom prst="rect">
            <a:avLst/>
          </a:prstGeom>
        </p:spPr>
        <p:txBody>
          <a:bodyPr/>
          <a:lstStyle>
            <a:lvl1pPr>
              <a:defRPr>
                <a:latin typeface="Arial" pitchFamily="34" charset="0"/>
                <a:ea typeface="+mn-ea"/>
                <a:cs typeface="+mn-cs"/>
              </a:defRPr>
            </a:lvl1pPr>
          </a:lstStyle>
          <a:p>
            <a:pPr>
              <a:defRPr/>
            </a:pPr>
            <a:endParaRPr lang="cs-CZ"/>
          </a:p>
        </p:txBody>
      </p:sp>
      <p:sp>
        <p:nvSpPr>
          <p:cNvPr id="6" name="Rectangle 38">
            <a:extLst>
              <a:ext uri="{FF2B5EF4-FFF2-40B4-BE49-F238E27FC236}">
                <a16:creationId xmlns:a16="http://schemas.microsoft.com/office/drawing/2014/main" id="{09DE89B0-4A0B-2A44-8169-4448626771B6}"/>
              </a:ext>
            </a:extLst>
          </p:cNvPr>
          <p:cNvSpPr>
            <a:spLocks noGrp="1" noChangeArrowheads="1"/>
          </p:cNvSpPr>
          <p:nvPr>
            <p:ph type="sldNum" sz="quarter" idx="12"/>
          </p:nvPr>
        </p:nvSpPr>
        <p:spPr/>
        <p:txBody>
          <a:bodyPr/>
          <a:lstStyle>
            <a:lvl1pPr>
              <a:defRPr/>
            </a:lvl1pPr>
          </a:lstStyle>
          <a:p>
            <a:fld id="{B969B15E-1967-9D41-A56A-B5112F63F58C}" type="slidenum">
              <a:rPr lang="cs-CZ" altLang="cs-CZ"/>
              <a:pPr/>
              <a:t>‹#›</a:t>
            </a:fld>
            <a:endParaRPr lang="cs-CZ" altLang="cs-CZ"/>
          </a:p>
        </p:txBody>
      </p:sp>
    </p:spTree>
    <p:extLst>
      <p:ext uri="{BB962C8B-B14F-4D97-AF65-F5344CB8AC3E}">
        <p14:creationId xmlns:p14="http://schemas.microsoft.com/office/powerpoint/2010/main" val="105218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09675"/>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
            <a:extLst>
              <a:ext uri="{FF2B5EF4-FFF2-40B4-BE49-F238E27FC236}">
                <a16:creationId xmlns:a16="http://schemas.microsoft.com/office/drawing/2014/main" id="{870A34B2-8247-2B4F-B5F2-A236457E47A6}"/>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cs-CZ"/>
          </a:p>
        </p:txBody>
      </p:sp>
      <p:sp>
        <p:nvSpPr>
          <p:cNvPr id="6" name="Rectangle 4">
            <a:extLst>
              <a:ext uri="{FF2B5EF4-FFF2-40B4-BE49-F238E27FC236}">
                <a16:creationId xmlns:a16="http://schemas.microsoft.com/office/drawing/2014/main" id="{9ECBAAB7-80BB-FA4B-8F12-A859677C2FED}"/>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cs-CZ"/>
          </a:p>
        </p:txBody>
      </p:sp>
      <p:sp>
        <p:nvSpPr>
          <p:cNvPr id="7" name="Rectangle 5">
            <a:extLst>
              <a:ext uri="{FF2B5EF4-FFF2-40B4-BE49-F238E27FC236}">
                <a16:creationId xmlns:a16="http://schemas.microsoft.com/office/drawing/2014/main" id="{827F13A6-0037-D049-82C6-FB22E457C95C}"/>
              </a:ext>
            </a:extLst>
          </p:cNvPr>
          <p:cNvSpPr>
            <a:spLocks noGrp="1" noChangeArrowheads="1"/>
          </p:cNvSpPr>
          <p:nvPr>
            <p:ph type="sldNum" sz="quarter" idx="12"/>
          </p:nvPr>
        </p:nvSpPr>
        <p:spPr/>
        <p:txBody>
          <a:bodyPr/>
          <a:lstStyle>
            <a:lvl1pPr>
              <a:defRPr/>
            </a:lvl1pPr>
          </a:lstStyle>
          <a:p>
            <a:fld id="{A070659A-BC46-2D41-985E-E1E4C9CB9235}" type="slidenum">
              <a:rPr lang="cs-CZ" altLang="cs-CZ"/>
              <a:pPr/>
              <a:t>‹#›</a:t>
            </a:fld>
            <a:endParaRPr lang="cs-CZ" altLang="cs-CZ"/>
          </a:p>
        </p:txBody>
      </p:sp>
    </p:spTree>
    <p:extLst>
      <p:ext uri="{BB962C8B-B14F-4D97-AF65-F5344CB8AC3E}">
        <p14:creationId xmlns:p14="http://schemas.microsoft.com/office/powerpoint/2010/main" val="36712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981200"/>
            <a:ext cx="6629400" cy="838200"/>
          </a:xfrm>
        </p:spPr>
        <p:txBody>
          <a:bodyPr>
            <a:normAutofit/>
          </a:bodyPr>
          <a:lstStyle>
            <a:lvl1pPr marL="57150" indent="0">
              <a:buFontTx/>
              <a:buNone/>
              <a:defRPr sz="2400" baseline="0"/>
            </a:lvl1pPr>
          </a:lstStyle>
          <a:p>
            <a:pPr lvl="0"/>
            <a:r>
              <a:rPr lang="cs-CZ"/>
              <a:t>Click to edit Master text styles</a:t>
            </a:r>
          </a:p>
        </p:txBody>
      </p:sp>
      <p:sp>
        <p:nvSpPr>
          <p:cNvPr id="10" name="Title 1"/>
          <p:cNvSpPr>
            <a:spLocks noGrp="1"/>
          </p:cNvSpPr>
          <p:nvPr>
            <p:ph type="title"/>
          </p:nvPr>
        </p:nvSpPr>
        <p:spPr>
          <a:xfrm>
            <a:off x="609600" y="762000"/>
            <a:ext cx="8229600" cy="639762"/>
          </a:xfrm>
        </p:spPr>
        <p:txBody>
          <a:bodyPr/>
          <a:lstStyle/>
          <a:p>
            <a:r>
              <a:rPr lang="cs-CZ"/>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cs-CZ"/>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cs-CZ"/>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15" name="Title 1"/>
          <p:cNvSpPr>
            <a:spLocks noGrp="1"/>
          </p:cNvSpPr>
          <p:nvPr>
            <p:ph type="title"/>
          </p:nvPr>
        </p:nvSpPr>
        <p:spPr>
          <a:xfrm>
            <a:off x="609600" y="809400"/>
            <a:ext cx="8229600" cy="639762"/>
          </a:xfrm>
        </p:spPr>
        <p:txBody>
          <a:bodyPr/>
          <a:lstStyle/>
          <a:p>
            <a:r>
              <a:rPr lang="cs-CZ"/>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cs-CZ"/>
              <a:t>Click to edit Master text styles</a:t>
            </a:r>
          </a:p>
        </p:txBody>
      </p:sp>
      <p:sp>
        <p:nvSpPr>
          <p:cNvPr id="8"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7"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cs-CZ"/>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cs-CZ"/>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13"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15"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cs-CZ"/>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 id="2147483663" r:id="rId13"/>
    <p:sldLayoutId id="2147483664" r:id="rId14"/>
  </p:sldLayoutIdLst>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35" y="838200"/>
            <a:ext cx="9144000" cy="2438400"/>
          </a:xfrm>
        </p:spPr>
        <p:txBody>
          <a:bodyPr/>
          <a:lstStyle/>
          <a:p>
            <a:pPr algn="ctr"/>
            <a:r>
              <a:rPr lang="cs-CZ" dirty="0">
                <a:latin typeface="Avenir Roman" panose="02000503020000020003" pitchFamily="2" charset="0"/>
              </a:rPr>
              <a:t>Ovzduší na </a:t>
            </a:r>
            <a:r>
              <a:rPr lang="cs-CZ" dirty="0" err="1">
                <a:latin typeface="Avenir Roman" panose="02000503020000020003" pitchFamily="2" charset="0"/>
              </a:rPr>
              <a:t>českopolském</a:t>
            </a:r>
            <a:r>
              <a:rPr lang="cs-CZ" dirty="0">
                <a:latin typeface="Avenir Roman" panose="02000503020000020003" pitchFamily="2" charset="0"/>
              </a:rPr>
              <a:t> pohraničí</a:t>
            </a:r>
            <a:br>
              <a:rPr lang="cs-CZ" dirty="0">
                <a:latin typeface="Avenir Roman" panose="02000503020000020003" pitchFamily="2" charset="0"/>
              </a:rPr>
            </a:br>
            <a:br>
              <a:rPr lang="cs-CZ" dirty="0">
                <a:latin typeface="Avenir Roman" panose="02000503020000020003" pitchFamily="2" charset="0"/>
              </a:rPr>
            </a:br>
            <a:r>
              <a:rPr lang="cs-CZ" sz="1800" dirty="0">
                <a:latin typeface="Avenir Roman" panose="02000503020000020003" pitchFamily="2" charset="0"/>
              </a:rPr>
              <a:t>zdravotní účinky látek</a:t>
            </a:r>
            <a:endParaRPr lang="en-US" sz="1800" dirty="0">
              <a:latin typeface="Avenir Roman" panose="02000503020000020003" pitchFamily="2" charset="0"/>
            </a:endParaRPr>
          </a:p>
        </p:txBody>
      </p:sp>
      <p:sp>
        <p:nvSpPr>
          <p:cNvPr id="5" name="TextBox 4"/>
          <p:cNvSpPr txBox="1"/>
          <p:nvPr/>
        </p:nvSpPr>
        <p:spPr>
          <a:xfrm>
            <a:off x="5029200" y="4114800"/>
            <a:ext cx="76200" cy="228600"/>
          </a:xfrm>
          <a:prstGeom prst="rect">
            <a:avLst/>
          </a:prstGeom>
        </p:spPr>
        <p:txBody>
          <a:bodyPr vert="horz" wrap="square" lIns="91440" tIns="45720" rIns="91440" bIns="45720" rtlCol="0" anchor="ctr">
            <a:normAutofit fontScale="4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6" name="TextBox 5"/>
          <p:cNvSpPr txBox="1"/>
          <p:nvPr/>
        </p:nvSpPr>
        <p:spPr>
          <a:xfrm>
            <a:off x="21265" y="4761248"/>
            <a:ext cx="8991600" cy="914400"/>
          </a:xfrm>
          <a:prstGeom prst="rect">
            <a:avLst/>
          </a:prstGeom>
        </p:spPr>
        <p:txBody>
          <a:bodyPr vert="horz" wrap="square" lIns="91440" tIns="45720" rIns="91440" bIns="45720" rtlCol="0" anchor="ctr">
            <a:normAutofit/>
          </a:bodyPr>
          <a:lstStyle/>
          <a:p>
            <a:r>
              <a:rPr lang="cs-CZ" sz="1400" dirty="0">
                <a:latin typeface="Avenir Roman" panose="02000503020000020003" pitchFamily="2" charset="0"/>
              </a:rPr>
              <a:t>Ochrana ovzduší - Zvyšování kvalifikace absolventů v oblasti </a:t>
            </a:r>
            <a:r>
              <a:rPr lang="cs-CZ" sz="1400" dirty="0" err="1">
                <a:latin typeface="Avenir Roman" panose="02000503020000020003" pitchFamily="2" charset="0"/>
              </a:rPr>
              <a:t>enviromentu</a:t>
            </a:r>
            <a:endParaRPr lang="cs-CZ" sz="1400" dirty="0">
              <a:latin typeface="Avenir Roman" panose="02000503020000020003" pitchFamily="2" charset="0"/>
            </a:endParaRPr>
          </a:p>
          <a:p>
            <a:r>
              <a:rPr lang="cs-CZ" sz="1400" dirty="0" err="1">
                <a:latin typeface="Avenir Roman" panose="02000503020000020003" pitchFamily="2" charset="0"/>
              </a:rPr>
              <a:t>Ochrona</a:t>
            </a:r>
            <a:r>
              <a:rPr lang="cs-CZ" sz="1400" dirty="0">
                <a:latin typeface="Avenir Roman" panose="02000503020000020003" pitchFamily="2" charset="0"/>
              </a:rPr>
              <a:t> </a:t>
            </a:r>
            <a:r>
              <a:rPr lang="cs-CZ" sz="1400" dirty="0" err="1">
                <a:latin typeface="Avenir Roman" panose="02000503020000020003" pitchFamily="2" charset="0"/>
              </a:rPr>
              <a:t>powietrza</a:t>
            </a:r>
            <a:r>
              <a:rPr lang="cs-CZ" sz="1400" dirty="0">
                <a:latin typeface="Avenir Roman" panose="02000503020000020003" pitchFamily="2" charset="0"/>
              </a:rPr>
              <a:t> - </a:t>
            </a:r>
            <a:r>
              <a:rPr lang="cs-CZ" sz="1400" dirty="0" err="1">
                <a:latin typeface="Avenir Roman" panose="02000503020000020003" pitchFamily="2" charset="0"/>
              </a:rPr>
              <a:t>Podnoszenie</a:t>
            </a:r>
            <a:r>
              <a:rPr lang="cs-CZ" sz="1400" dirty="0">
                <a:latin typeface="Avenir Roman" panose="02000503020000020003" pitchFamily="2" charset="0"/>
              </a:rPr>
              <a:t> </a:t>
            </a:r>
            <a:r>
              <a:rPr lang="cs-CZ" sz="1400" dirty="0" err="1">
                <a:latin typeface="Avenir Roman" panose="02000503020000020003" pitchFamily="2" charset="0"/>
              </a:rPr>
              <a:t>kwalifikacji</a:t>
            </a:r>
            <a:r>
              <a:rPr lang="cs-CZ" sz="1400" dirty="0">
                <a:latin typeface="Avenir Roman" panose="02000503020000020003" pitchFamily="2" charset="0"/>
              </a:rPr>
              <a:t> </a:t>
            </a:r>
            <a:r>
              <a:rPr lang="cs-CZ" sz="1400" dirty="0" err="1">
                <a:latin typeface="Avenir Roman" panose="02000503020000020003" pitchFamily="2" charset="0"/>
              </a:rPr>
              <a:t>absolwentów</a:t>
            </a:r>
            <a:r>
              <a:rPr lang="cs-CZ" sz="1400" dirty="0">
                <a:latin typeface="Avenir Roman" panose="02000503020000020003" pitchFamily="2" charset="0"/>
              </a:rPr>
              <a:t> </a:t>
            </a:r>
            <a:r>
              <a:rPr lang="cs-CZ" sz="1400" dirty="0" err="1">
                <a:latin typeface="Avenir Roman" panose="02000503020000020003" pitchFamily="2" charset="0"/>
              </a:rPr>
              <a:t>w</a:t>
            </a:r>
            <a:r>
              <a:rPr lang="cs-CZ" sz="1400" dirty="0">
                <a:latin typeface="Avenir Roman" panose="02000503020000020003" pitchFamily="2" charset="0"/>
              </a:rPr>
              <a:t> </a:t>
            </a:r>
            <a:r>
              <a:rPr lang="cs-CZ" sz="1400" dirty="0" err="1">
                <a:latin typeface="Avenir Roman" panose="02000503020000020003" pitchFamily="2" charset="0"/>
              </a:rPr>
              <a:t>dziedzinie</a:t>
            </a:r>
            <a:r>
              <a:rPr lang="cs-CZ" sz="1400" dirty="0">
                <a:latin typeface="Avenir Roman" panose="02000503020000020003" pitchFamily="2" charset="0"/>
              </a:rPr>
              <a:t> </a:t>
            </a:r>
            <a:r>
              <a:rPr lang="cs-CZ" sz="1400" dirty="0" err="1">
                <a:latin typeface="Avenir Roman" panose="02000503020000020003" pitchFamily="2" charset="0"/>
              </a:rPr>
              <a:t>edukacji</a:t>
            </a:r>
            <a:r>
              <a:rPr lang="cs-CZ" sz="1400" dirty="0">
                <a:latin typeface="Avenir Roman" panose="02000503020000020003" pitchFamily="2" charset="0"/>
              </a:rPr>
              <a:t> </a:t>
            </a:r>
            <a:r>
              <a:rPr lang="cs-CZ" sz="1400" dirty="0" err="1">
                <a:latin typeface="Avenir Roman" panose="02000503020000020003" pitchFamily="2" charset="0"/>
              </a:rPr>
              <a:t>ekologicznej</a:t>
            </a:r>
            <a:endParaRPr lang="cs-CZ" sz="1400" dirty="0">
              <a:latin typeface="Avenir Roman" panose="02000503020000020003" pitchFamily="2" charset="0"/>
            </a:endParaRPr>
          </a:p>
        </p:txBody>
      </p:sp>
      <p:sp>
        <p:nvSpPr>
          <p:cNvPr id="9" name="Obdélník 8">
            <a:extLst>
              <a:ext uri="{FF2B5EF4-FFF2-40B4-BE49-F238E27FC236}">
                <a16:creationId xmlns:a16="http://schemas.microsoft.com/office/drawing/2014/main" id="{5734A90D-8CC4-0949-A58E-597943B94E64}"/>
              </a:ext>
            </a:extLst>
          </p:cNvPr>
          <p:cNvSpPr/>
          <p:nvPr/>
        </p:nvSpPr>
        <p:spPr>
          <a:xfrm>
            <a:off x="5316" y="5675648"/>
            <a:ext cx="7086600" cy="307777"/>
          </a:xfrm>
          <a:prstGeom prst="rect">
            <a:avLst/>
          </a:prstGeom>
        </p:spPr>
        <p:txBody>
          <a:bodyPr wrap="square">
            <a:spAutoFit/>
          </a:bodyPr>
          <a:lstStyle/>
          <a:p>
            <a:pPr>
              <a:spcAft>
                <a:spcPts val="0"/>
              </a:spcAft>
            </a:pPr>
            <a:r>
              <a:rPr lang="cs-CZ" sz="1400" dirty="0">
                <a:solidFill>
                  <a:srgbClr val="000000"/>
                </a:solidFill>
                <a:latin typeface="Avenir Roman" panose="02000503020000020003" pitchFamily="2" charset="0"/>
                <a:ea typeface="Times New Roman" panose="02020603050405020304" pitchFamily="18" charset="0"/>
                <a:cs typeface="Times New Roman" panose="02020603050405020304" pitchFamily="18" charset="0"/>
              </a:rPr>
              <a:t>Číslo projektu CZ.11.3.119/0.0/0.0/16_010/0000990</a:t>
            </a:r>
            <a:endParaRPr lang="cs-CZ" sz="1400" dirty="0">
              <a:effectLst/>
              <a:latin typeface="Avenir Roman" panose="02000503020000020003" pitchFamily="2" charset="0"/>
              <a:ea typeface="Calibri" panose="020F0502020204030204" pitchFamily="34" charset="0"/>
              <a:cs typeface="Times New Roman" panose="02020603050405020304" pitchFamily="18" charset="0"/>
            </a:endParaRPr>
          </a:p>
        </p:txBody>
      </p:sp>
      <p:grpSp>
        <p:nvGrpSpPr>
          <p:cNvPr id="14" name="Skupina 13">
            <a:extLst>
              <a:ext uri="{FF2B5EF4-FFF2-40B4-BE49-F238E27FC236}">
                <a16:creationId xmlns:a16="http://schemas.microsoft.com/office/drawing/2014/main" id="{FF17D7B1-3FE7-A947-85D1-8F0246C70E72}"/>
              </a:ext>
            </a:extLst>
          </p:cNvPr>
          <p:cNvGrpSpPr/>
          <p:nvPr/>
        </p:nvGrpSpPr>
        <p:grpSpPr>
          <a:xfrm>
            <a:off x="0" y="6044980"/>
            <a:ext cx="9144000" cy="813020"/>
            <a:chOff x="0" y="6044980"/>
            <a:chExt cx="9144000" cy="813020"/>
          </a:xfrm>
        </p:grpSpPr>
        <p:pic>
          <p:nvPicPr>
            <p:cNvPr id="11" name="Obrázek 10">
              <a:extLst>
                <a:ext uri="{FF2B5EF4-FFF2-40B4-BE49-F238E27FC236}">
                  <a16:creationId xmlns:a16="http://schemas.microsoft.com/office/drawing/2014/main" id="{F24BA46B-113D-4E48-AF82-F19E6F90F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13" name="Obrázek 12">
              <a:extLst>
                <a:ext uri="{FF2B5EF4-FFF2-40B4-BE49-F238E27FC236}">
                  <a16:creationId xmlns:a16="http://schemas.microsoft.com/office/drawing/2014/main" id="{2F578AAF-F945-8647-B0D0-8071135BC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Zástupný symbol pro číslo snímku 1">
            <a:extLst>
              <a:ext uri="{FF2B5EF4-FFF2-40B4-BE49-F238E27FC236}">
                <a16:creationId xmlns:a16="http://schemas.microsoft.com/office/drawing/2014/main" id="{822E1971-CA4D-A740-BF6A-102112E62C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1AC421-FC54-9548-99FD-FBE67D139429}" type="slidenum">
              <a:rPr lang="cs-CZ" altLang="cs-CZ" sz="1400"/>
              <a:pPr eaLnBrk="1" hangingPunct="1"/>
              <a:t>10</a:t>
            </a:fld>
            <a:endParaRPr lang="cs-CZ" altLang="cs-CZ" sz="1400"/>
          </a:p>
        </p:txBody>
      </p:sp>
      <p:sp>
        <p:nvSpPr>
          <p:cNvPr id="66562" name="TextovéPole 2">
            <a:extLst>
              <a:ext uri="{FF2B5EF4-FFF2-40B4-BE49-F238E27FC236}">
                <a16:creationId xmlns:a16="http://schemas.microsoft.com/office/drawing/2014/main" id="{A363E57A-195F-B246-BBA4-5A6FF095A7F2}"/>
              </a:ext>
            </a:extLst>
          </p:cNvPr>
          <p:cNvSpPr txBox="1">
            <a:spLocks noChangeArrowheads="1"/>
          </p:cNvSpPr>
          <p:nvPr/>
        </p:nvSpPr>
        <p:spPr bwMode="auto">
          <a:xfrm>
            <a:off x="395288" y="1196975"/>
            <a:ext cx="8137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dirty="0">
                <a:latin typeface="Avenir Roman" panose="02000503020000020003" pitchFamily="2" charset="0"/>
              </a:rPr>
              <a:t>Hlavní a nejčastější cestou vstupu prachu do lidského organismu jsou dýchací cesty. Hrubé prachové částice jsou zadržovány v horních cestách dýchacích. Pohybem řasinkového epitelu, kterým je vystlána nosní dutina, se dostávají s hlenem do nosohltanu a jsou spolknuty, vykašlány nebo vykýchány. Větší částice postupně v dýchacích cestách sedimentují (horní cesty dýchací zachytí většinu částic větších než 5 µm), menší částice pronikají hlouběji. </a:t>
            </a:r>
          </a:p>
        </p:txBody>
      </p:sp>
      <p:pic>
        <p:nvPicPr>
          <p:cNvPr id="66563" name="Obrázek 4" descr="plíce.png">
            <a:extLst>
              <a:ext uri="{FF2B5EF4-FFF2-40B4-BE49-F238E27FC236}">
                <a16:creationId xmlns:a16="http://schemas.microsoft.com/office/drawing/2014/main" id="{7C6706E4-8E9E-1D4C-851D-49B06E65F3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31" y="2875167"/>
            <a:ext cx="26638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ovéPole 2">
            <a:extLst>
              <a:ext uri="{FF2B5EF4-FFF2-40B4-BE49-F238E27FC236}">
                <a16:creationId xmlns:a16="http://schemas.microsoft.com/office/drawing/2014/main" id="{247F1AD4-0794-9C47-9438-5A6E5B9C0149}"/>
              </a:ext>
            </a:extLst>
          </p:cNvPr>
          <p:cNvSpPr txBox="1">
            <a:spLocks noChangeArrowheads="1"/>
          </p:cNvSpPr>
          <p:nvPr/>
        </p:nvSpPr>
        <p:spPr bwMode="auto">
          <a:xfrm>
            <a:off x="395288" y="836613"/>
            <a:ext cx="5184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latin typeface="Avenir Roman" panose="02000503020000020003" pitchFamily="2" charset="0"/>
              </a:rPr>
              <a:t>Prašný aerosol – polétavý prach - </a:t>
            </a:r>
            <a:r>
              <a:rPr lang="cs-CZ" altLang="cs-CZ" sz="1800" b="1" dirty="0" err="1">
                <a:latin typeface="Avenir Roman" panose="02000503020000020003" pitchFamily="2" charset="0"/>
              </a:rPr>
              <a:t>PMx</a:t>
            </a:r>
            <a:endParaRPr lang="cs-CZ" altLang="cs-CZ" sz="1800" b="1" dirty="0">
              <a:latin typeface="Avenir Roman" panose="02000503020000020003" pitchFamily="2" charset="0"/>
            </a:endParaRPr>
          </a:p>
        </p:txBody>
      </p:sp>
      <p:sp>
        <p:nvSpPr>
          <p:cNvPr id="66565" name="TextovéPole 6">
            <a:extLst>
              <a:ext uri="{FF2B5EF4-FFF2-40B4-BE49-F238E27FC236}">
                <a16:creationId xmlns:a16="http://schemas.microsoft.com/office/drawing/2014/main" id="{29A5922A-46A3-404F-815D-AD35026F5149}"/>
              </a:ext>
            </a:extLst>
          </p:cNvPr>
          <p:cNvSpPr txBox="1">
            <a:spLocks noChangeArrowheads="1"/>
          </p:cNvSpPr>
          <p:nvPr/>
        </p:nvSpPr>
        <p:spPr bwMode="auto">
          <a:xfrm>
            <a:off x="3348038" y="3213100"/>
            <a:ext cx="53276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latin typeface="Avenir Roman" panose="02000503020000020003" pitchFamily="2" charset="0"/>
              </a:rPr>
              <a:t>Se zmenšující se velikostí částic pravděpodobnost průchodu do plicních sklípků stoupá, pro částice velikosti 3 µm je tato pravděpodobnost vyšší než 50 %. </a:t>
            </a:r>
          </a:p>
          <a:p>
            <a:pPr algn="just" eaLnBrk="1" hangingPunct="1"/>
            <a:r>
              <a:rPr lang="cs-CZ" altLang="cs-CZ" sz="1800" dirty="0">
                <a:latin typeface="Avenir Roman" panose="02000503020000020003" pitchFamily="2" charset="0"/>
              </a:rPr>
              <a:t>Frakce prachu, tvořená malými částicemi </a:t>
            </a:r>
            <a:r>
              <a:rPr lang="cs-CZ" altLang="cs-CZ" sz="1800" dirty="0" err="1">
                <a:latin typeface="Avenir Roman" panose="02000503020000020003" pitchFamily="2" charset="0"/>
              </a:rPr>
              <a:t>vdechnutelná</a:t>
            </a:r>
            <a:r>
              <a:rPr lang="cs-CZ" altLang="cs-CZ" sz="1800" dirty="0">
                <a:latin typeface="Avenir Roman" panose="02000503020000020003" pitchFamily="2" charset="0"/>
              </a:rPr>
              <a:t> až do plic, je z hlediska zdravotního rizika nejnebezpečnější. </a:t>
            </a:r>
          </a:p>
          <a:p>
            <a:pPr eaLnBrk="1" hangingPunct="1"/>
            <a:r>
              <a:rPr lang="cs-CZ" altLang="cs-CZ" sz="1800" dirty="0">
                <a:latin typeface="Avenir Roman" panose="02000503020000020003" pitchFamily="2" charset="0"/>
              </a:rPr>
              <a:t>Vdechování prašných částic způsobuje různé nepříznivé biologické reakce lidského organismu. </a:t>
            </a:r>
          </a:p>
          <a:p>
            <a:pPr eaLnBrk="1" hangingPunct="1"/>
            <a:endParaRPr lang="cs-CZ" altLang="cs-CZ" sz="1800" dirty="0">
              <a:latin typeface="Avenir Roman" panose="02000503020000020003" pitchFamily="2" charset="0"/>
            </a:endParaRPr>
          </a:p>
        </p:txBody>
      </p:sp>
      <p:sp>
        <p:nvSpPr>
          <p:cNvPr id="66566" name="Obdélník 7">
            <a:extLst>
              <a:ext uri="{FF2B5EF4-FFF2-40B4-BE49-F238E27FC236}">
                <a16:creationId xmlns:a16="http://schemas.microsoft.com/office/drawing/2014/main" id="{2E744C7A-4F6A-3F4B-8AAC-B5430771740B}"/>
              </a:ext>
            </a:extLst>
          </p:cNvPr>
          <p:cNvSpPr>
            <a:spLocks noChangeArrowheads="1"/>
          </p:cNvSpPr>
          <p:nvPr/>
        </p:nvSpPr>
        <p:spPr bwMode="auto">
          <a:xfrm>
            <a:off x="395288"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Látky „známé</a:t>
            </a:r>
            <a:r>
              <a:rPr lang="ja-JP" altLang="cs-CZ" sz="2800" b="1">
                <a:latin typeface="Avenir Roman" panose="02000503020000020003" pitchFamily="2" charset="0"/>
              </a:rPr>
              <a:t>“</a:t>
            </a:r>
            <a:r>
              <a:rPr lang="cs-CZ" altLang="ja-JP" sz="2800" b="1" dirty="0">
                <a:latin typeface="Avenir Roman" panose="02000503020000020003" pitchFamily="2" charset="0"/>
              </a:rPr>
              <a:t> z ovzduší</a:t>
            </a:r>
            <a:endParaRPr lang="cs-CZ" altLang="cs-CZ" sz="2800" b="1" dirty="0">
              <a:latin typeface="Avenir Roman" panose="02000503020000020003" pitchFamily="2" charset="0"/>
            </a:endParaRPr>
          </a:p>
        </p:txBody>
      </p:sp>
      <p:grpSp>
        <p:nvGrpSpPr>
          <p:cNvPr id="8" name="Skupina 7">
            <a:extLst>
              <a:ext uri="{FF2B5EF4-FFF2-40B4-BE49-F238E27FC236}">
                <a16:creationId xmlns:a16="http://schemas.microsoft.com/office/drawing/2014/main" id="{EAE8DC53-EB3F-DD40-8E9F-B2F6E2F8EF7C}"/>
              </a:ext>
            </a:extLst>
          </p:cNvPr>
          <p:cNvGrpSpPr/>
          <p:nvPr/>
        </p:nvGrpSpPr>
        <p:grpSpPr>
          <a:xfrm>
            <a:off x="0" y="6044980"/>
            <a:ext cx="9144000" cy="813020"/>
            <a:chOff x="0" y="6044980"/>
            <a:chExt cx="9144000" cy="813020"/>
          </a:xfrm>
        </p:grpSpPr>
        <p:pic>
          <p:nvPicPr>
            <p:cNvPr id="9" name="Obrázek 8">
              <a:extLst>
                <a:ext uri="{FF2B5EF4-FFF2-40B4-BE49-F238E27FC236}">
                  <a16:creationId xmlns:a16="http://schemas.microsoft.com/office/drawing/2014/main" id="{E85516D7-4EEC-704D-B7BC-9DF8D5F04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10" name="Obrázek 9">
              <a:extLst>
                <a:ext uri="{FF2B5EF4-FFF2-40B4-BE49-F238E27FC236}">
                  <a16:creationId xmlns:a16="http://schemas.microsoft.com/office/drawing/2014/main" id="{18CE7335-DD43-6E42-91E4-26718EB3F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5345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Zástupný symbol pro číslo snímku 1">
            <a:extLst>
              <a:ext uri="{FF2B5EF4-FFF2-40B4-BE49-F238E27FC236}">
                <a16:creationId xmlns:a16="http://schemas.microsoft.com/office/drawing/2014/main" id="{C871B301-FBA8-0F4B-9370-9DA52CAA17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801315-9186-8343-8B14-599FE980C437}" type="slidenum">
              <a:rPr lang="cs-CZ" altLang="cs-CZ" sz="1400"/>
              <a:pPr eaLnBrk="1" hangingPunct="1"/>
              <a:t>11</a:t>
            </a:fld>
            <a:endParaRPr lang="cs-CZ" altLang="cs-CZ" sz="1400"/>
          </a:p>
        </p:txBody>
      </p:sp>
      <p:sp>
        <p:nvSpPr>
          <p:cNvPr id="68610" name="TextovéPole 2">
            <a:extLst>
              <a:ext uri="{FF2B5EF4-FFF2-40B4-BE49-F238E27FC236}">
                <a16:creationId xmlns:a16="http://schemas.microsoft.com/office/drawing/2014/main" id="{27D61681-3245-9B41-8D40-58D01E4FE29C}"/>
              </a:ext>
            </a:extLst>
          </p:cNvPr>
          <p:cNvSpPr txBox="1">
            <a:spLocks noChangeArrowheads="1"/>
          </p:cNvSpPr>
          <p:nvPr/>
        </p:nvSpPr>
        <p:spPr bwMode="auto">
          <a:xfrm>
            <a:off x="323850" y="981075"/>
            <a:ext cx="8208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dirty="0">
                <a:latin typeface="Avenir Roman" panose="02000503020000020003" pitchFamily="2" charset="0"/>
              </a:rPr>
              <a:t>Vysoké koncentrace prachu v ovzduší způsobují usazování prachových částic v očích, nosu a ústech a s tím spojené nepříjemné pocity. Dlouhodobá expozice těmto koncentracím i u prachu bez specifických účinků (někdy nazývanému "inertní") přetěžuje samočisticí mechanismy plic, snižuje celkovou obranyschopnost člověka a může přispívat ke vzniku chronického zánětu průdušek. Kromě toho mechanické působení těchto částic i jejich odstraňování může způsobovat poranění pokožky nebo sliznic. </a:t>
            </a:r>
          </a:p>
          <a:p>
            <a:pPr algn="just" eaLnBrk="1" hangingPunct="1"/>
            <a:endParaRPr lang="cs-CZ" altLang="cs-CZ" sz="1800" dirty="0">
              <a:latin typeface="Avenir Roman" panose="02000503020000020003" pitchFamily="2" charset="0"/>
            </a:endParaRPr>
          </a:p>
        </p:txBody>
      </p:sp>
      <p:pic>
        <p:nvPicPr>
          <p:cNvPr id="68611" name="Obrázek 3" descr="1293174673_201012240016_PRG_1.jpg">
            <a:extLst>
              <a:ext uri="{FF2B5EF4-FFF2-40B4-BE49-F238E27FC236}">
                <a16:creationId xmlns:a16="http://schemas.microsoft.com/office/drawing/2014/main" id="{327B0FC3-DD15-DE43-A70C-E446D7F3DF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284538"/>
            <a:ext cx="374491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Obdélník 4">
            <a:extLst>
              <a:ext uri="{FF2B5EF4-FFF2-40B4-BE49-F238E27FC236}">
                <a16:creationId xmlns:a16="http://schemas.microsoft.com/office/drawing/2014/main" id="{67C763D0-BC66-8243-84FF-0583EC26627C}"/>
              </a:ext>
            </a:extLst>
          </p:cNvPr>
          <p:cNvSpPr>
            <a:spLocks noChangeArrowheads="1"/>
          </p:cNvSpPr>
          <p:nvPr/>
        </p:nvSpPr>
        <p:spPr bwMode="auto">
          <a:xfrm>
            <a:off x="250825" y="260350"/>
            <a:ext cx="616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Látky „známé</a:t>
            </a:r>
            <a:r>
              <a:rPr lang="ja-JP" altLang="cs-CZ" sz="2800" b="1">
                <a:latin typeface="Avenir Roman" panose="02000503020000020003" pitchFamily="2" charset="0"/>
              </a:rPr>
              <a:t>“</a:t>
            </a:r>
            <a:r>
              <a:rPr lang="cs-CZ" altLang="ja-JP" sz="2800" b="1" dirty="0">
                <a:latin typeface="Avenir Roman" panose="02000503020000020003" pitchFamily="2" charset="0"/>
              </a:rPr>
              <a:t> z ovzduší  - Aerosol</a:t>
            </a:r>
            <a:endParaRPr lang="cs-CZ" altLang="cs-CZ" sz="2800" b="1" dirty="0">
              <a:latin typeface="Avenir Roman" panose="02000503020000020003" pitchFamily="2" charset="0"/>
            </a:endParaRPr>
          </a:p>
        </p:txBody>
      </p:sp>
      <p:grpSp>
        <p:nvGrpSpPr>
          <p:cNvPr id="6" name="Skupina 5">
            <a:extLst>
              <a:ext uri="{FF2B5EF4-FFF2-40B4-BE49-F238E27FC236}">
                <a16:creationId xmlns:a16="http://schemas.microsoft.com/office/drawing/2014/main" id="{8914ED93-726B-7940-92A6-50B423300EF2}"/>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CFA88802-A35C-844C-94E4-206618044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98456F3E-5673-2F41-BE94-CE4CEA949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373002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ástupný symbol pro obsah 2">
            <a:extLst>
              <a:ext uri="{FF2B5EF4-FFF2-40B4-BE49-F238E27FC236}">
                <a16:creationId xmlns:a16="http://schemas.microsoft.com/office/drawing/2014/main" id="{2092EDA4-330C-FB48-A1FE-BE6EDED3DAA9}"/>
              </a:ext>
            </a:extLst>
          </p:cNvPr>
          <p:cNvSpPr>
            <a:spLocks noGrp="1"/>
          </p:cNvSpPr>
          <p:nvPr>
            <p:ph sz="half" idx="1"/>
          </p:nvPr>
        </p:nvSpPr>
        <p:spPr>
          <a:xfrm>
            <a:off x="468313" y="981075"/>
            <a:ext cx="7829550" cy="4972050"/>
          </a:xfrm>
        </p:spPr>
        <p:txBody>
          <a:bodyPr/>
          <a:lstStyle/>
          <a:p>
            <a:r>
              <a:rPr lang="pl-PL" altLang="cs-CZ" sz="1800" dirty="0" err="1">
                <a:latin typeface="Avenir Roman" panose="02000503020000020003" pitchFamily="2" charset="0"/>
                <a:ea typeface="ＭＳ Ｐゴシック" panose="020B0600070205080204" pitchFamily="34" charset="-128"/>
              </a:rPr>
              <a:t>Krátkodobé</a:t>
            </a:r>
            <a:r>
              <a:rPr lang="pl-PL" altLang="cs-CZ" sz="1800" dirty="0">
                <a:latin typeface="Avenir Roman" panose="02000503020000020003" pitchFamily="2" charset="0"/>
                <a:ea typeface="ＭＳ Ｐゴシック" panose="020B0600070205080204" pitchFamily="34" charset="-128"/>
              </a:rPr>
              <a:t> i </a:t>
            </a:r>
            <a:r>
              <a:rPr lang="pl-PL" altLang="cs-CZ" sz="1800" dirty="0" err="1">
                <a:latin typeface="Avenir Roman" panose="02000503020000020003" pitchFamily="2" charset="0"/>
                <a:ea typeface="ＭＳ Ｐゴシック" panose="020B0600070205080204" pitchFamily="34" charset="-128"/>
              </a:rPr>
              <a:t>dlouhodobé</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expozice</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vedou</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ke</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zvýšení</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úmrtnosti</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zvýšení</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počtu</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příznaků</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onemocnění</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dýchacího</a:t>
            </a:r>
            <a:r>
              <a:rPr lang="pl-PL" altLang="cs-CZ" sz="1800" dirty="0">
                <a:latin typeface="Avenir Roman" panose="02000503020000020003" pitchFamily="2" charset="0"/>
                <a:ea typeface="ＭＳ Ｐゴシック" panose="020B0600070205080204" pitchFamily="34" charset="-128"/>
              </a:rPr>
              <a:t> a </a:t>
            </a:r>
            <a:r>
              <a:rPr lang="pl-PL" altLang="cs-CZ" sz="1800" dirty="0" err="1">
                <a:latin typeface="Avenir Roman" panose="02000503020000020003" pitchFamily="2" charset="0"/>
                <a:ea typeface="ＭＳ Ｐゴシック" panose="020B0600070205080204" pitchFamily="34" charset="-128"/>
              </a:rPr>
              <a:t>kardiovaskulárního</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systému</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zvýšení</a:t>
            </a:r>
            <a:r>
              <a:rPr lang="pl-PL" altLang="cs-CZ" sz="1800" dirty="0">
                <a:latin typeface="Avenir Roman" panose="02000503020000020003" pitchFamily="2" charset="0"/>
                <a:ea typeface="ＭＳ Ｐゴシック" panose="020B0600070205080204" pitchFamily="34" charset="-128"/>
              </a:rPr>
              <a:t> </a:t>
            </a:r>
            <a:r>
              <a:rPr lang="pl-PL" altLang="cs-CZ" sz="1800" dirty="0" err="1">
                <a:latin typeface="Avenir Roman" panose="02000503020000020003" pitchFamily="2" charset="0"/>
                <a:ea typeface="ＭＳ Ｐゴシック" panose="020B0600070205080204" pitchFamily="34" charset="-128"/>
              </a:rPr>
              <a:t>počtu</a:t>
            </a:r>
            <a:r>
              <a:rPr lang="pl-PL"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akutních</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hospitalizaci</a:t>
            </a:r>
            <a:r>
              <a:rPr altLang="cs-CZ" sz="1800" dirty="0">
                <a:latin typeface="Avenir Roman" panose="02000503020000020003" pitchFamily="2" charset="0"/>
                <a:ea typeface="ＭＳ Ｐゴシック" panose="020B0600070205080204" pitchFamily="34" charset="-128"/>
              </a:rPr>
              <a:t> a </a:t>
            </a:r>
            <a:r>
              <a:rPr altLang="cs-CZ" sz="1800" dirty="0" err="1">
                <a:latin typeface="Avenir Roman" panose="02000503020000020003" pitchFamily="2" charset="0"/>
                <a:ea typeface="ＭＳ Ｐゴシック" panose="020B0600070205080204" pitchFamily="34" charset="-128"/>
              </a:rPr>
              <a:t>zvýšené</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spotřebě</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léků</a:t>
            </a:r>
            <a:endParaRPr altLang="cs-CZ" sz="1800" dirty="0">
              <a:latin typeface="Avenir Roman" panose="02000503020000020003" pitchFamily="2" charset="0"/>
              <a:ea typeface="ＭＳ Ｐゴシック" panose="020B0600070205080204" pitchFamily="34" charset="-128"/>
            </a:endParaRPr>
          </a:p>
          <a:p>
            <a:endParaRPr altLang="cs-CZ" sz="1800" dirty="0">
              <a:latin typeface="Avenir Roman" panose="02000503020000020003" pitchFamily="2" charset="0"/>
              <a:ea typeface="ＭＳ Ｐゴシック" panose="020B0600070205080204" pitchFamily="34" charset="-128"/>
            </a:endParaRPr>
          </a:p>
          <a:p>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vzestup</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celkové</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úmrtnosti</a:t>
            </a:r>
            <a:r>
              <a:rPr altLang="cs-CZ" sz="1800" dirty="0">
                <a:latin typeface="Avenir Roman" panose="02000503020000020003" pitchFamily="2" charset="0"/>
                <a:ea typeface="ＭＳ Ｐゴシック" panose="020B0600070205080204" pitchFamily="34" charset="-128"/>
              </a:rPr>
              <a:t> o 0,5 % </a:t>
            </a:r>
            <a:r>
              <a:rPr altLang="cs-CZ" sz="1800" dirty="0" err="1">
                <a:latin typeface="Avenir Roman" panose="02000503020000020003" pitchFamily="2" charset="0"/>
                <a:ea typeface="ＭＳ Ｐゴシック" panose="020B0600070205080204" pitchFamily="34" charset="-128"/>
              </a:rPr>
              <a:t>při</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zvýšení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denní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průměrné</a:t>
            </a:r>
            <a:r>
              <a:rPr altLang="cs-CZ" sz="1800" dirty="0">
                <a:latin typeface="Avenir Roman" panose="02000503020000020003" pitchFamily="2" charset="0"/>
                <a:ea typeface="ＭＳ Ｐゴシック" panose="020B0600070205080204" pitchFamily="34" charset="-128"/>
              </a:rPr>
              <a:t>  </a:t>
            </a:r>
            <a:br>
              <a:rPr altLang="cs-CZ" sz="1800" dirty="0">
                <a:latin typeface="Avenir Roman" panose="02000503020000020003" pitchFamily="2" charset="0"/>
                <a:ea typeface="ＭＳ Ｐゴシック" panose="020B0600070205080204" pitchFamily="34" charset="-128"/>
              </a:rPr>
            </a:b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koncentrace</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částic</a:t>
            </a:r>
            <a:r>
              <a:rPr altLang="cs-CZ" sz="1800" dirty="0">
                <a:latin typeface="Avenir Roman" panose="02000503020000020003" pitchFamily="2" charset="0"/>
                <a:ea typeface="ＭＳ Ｐゴシック" panose="020B0600070205080204" pitchFamily="34" charset="-128"/>
              </a:rPr>
              <a:t> PM</a:t>
            </a:r>
            <a:r>
              <a:rPr altLang="cs-CZ" sz="1800" baseline="-25000" dirty="0">
                <a:latin typeface="Avenir Roman" panose="02000503020000020003" pitchFamily="2" charset="0"/>
                <a:ea typeface="ＭＳ Ｐゴシック" panose="020B0600070205080204" pitchFamily="34" charset="-128"/>
              </a:rPr>
              <a:t>10</a:t>
            </a:r>
            <a:r>
              <a:rPr altLang="cs-CZ" sz="1800" dirty="0">
                <a:latin typeface="Avenir Roman" panose="02000503020000020003" pitchFamily="2" charset="0"/>
                <a:ea typeface="ＭＳ Ｐゴシック" panose="020B0600070205080204" pitchFamily="34" charset="-128"/>
              </a:rPr>
              <a:t> o 10 µg/m</a:t>
            </a:r>
            <a:r>
              <a:rPr altLang="cs-CZ" sz="1800" baseline="30000" dirty="0">
                <a:latin typeface="Avenir Roman" panose="02000503020000020003" pitchFamily="2" charset="0"/>
                <a:ea typeface="ＭＳ Ｐゴシック" panose="020B0600070205080204" pitchFamily="34" charset="-128"/>
              </a:rPr>
              <a:t>3</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nad</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hodnotou</a:t>
            </a:r>
            <a:r>
              <a:rPr altLang="cs-CZ" sz="1800" dirty="0">
                <a:latin typeface="Avenir Roman" panose="02000503020000020003" pitchFamily="2" charset="0"/>
                <a:ea typeface="ＭＳ Ｐゴシック" panose="020B0600070205080204" pitchFamily="34" charset="-128"/>
              </a:rPr>
              <a:t> 50 µg/m</a:t>
            </a:r>
            <a:r>
              <a:rPr altLang="cs-CZ" sz="1800" baseline="30000" dirty="0">
                <a:latin typeface="Avenir Roman" panose="02000503020000020003" pitchFamily="2" charset="0"/>
                <a:ea typeface="ＭＳ Ｐゴシック" panose="020B0600070205080204" pitchFamily="34" charset="-128"/>
              </a:rPr>
              <a:t>3</a:t>
            </a:r>
            <a:r>
              <a:rPr altLang="cs-CZ" sz="1800" dirty="0">
                <a:latin typeface="Avenir Roman" panose="02000503020000020003" pitchFamily="2" charset="0"/>
                <a:ea typeface="ＭＳ Ｐゴシック" panose="020B0600070205080204" pitchFamily="34" charset="-128"/>
              </a:rPr>
              <a:t> </a:t>
            </a:r>
          </a:p>
          <a:p>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vzestup</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celkové</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úmrtnosti</a:t>
            </a:r>
            <a:r>
              <a:rPr altLang="cs-CZ" sz="1800" dirty="0">
                <a:latin typeface="Avenir Roman" panose="02000503020000020003" pitchFamily="2" charset="0"/>
                <a:ea typeface="ＭＳ Ｐゴシック" panose="020B0600070205080204" pitchFamily="34" charset="-128"/>
              </a:rPr>
              <a:t> o 3 % (6%) </a:t>
            </a:r>
            <a:r>
              <a:rPr altLang="cs-CZ" sz="1800" dirty="0" err="1">
                <a:latin typeface="Avenir Roman" panose="02000503020000020003" pitchFamily="2" charset="0"/>
                <a:ea typeface="ＭＳ Ｐゴシック" panose="020B0600070205080204" pitchFamily="34" charset="-128"/>
              </a:rPr>
              <a:t>při</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zvýšení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roční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průměrné</a:t>
            </a:r>
            <a:r>
              <a:rPr altLang="cs-CZ" sz="1800" dirty="0">
                <a:latin typeface="Avenir Roman" panose="02000503020000020003" pitchFamily="2" charset="0"/>
                <a:ea typeface="ＭＳ Ｐゴシック" panose="020B0600070205080204" pitchFamily="34" charset="-128"/>
              </a:rPr>
              <a:t>  </a:t>
            </a:r>
            <a:br>
              <a:rPr altLang="cs-CZ" sz="1800" dirty="0">
                <a:latin typeface="Avenir Roman" panose="02000503020000020003" pitchFamily="2" charset="0"/>
                <a:ea typeface="ＭＳ Ｐゴシック" panose="020B0600070205080204" pitchFamily="34" charset="-128"/>
              </a:rPr>
            </a:b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koncentrace</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částic</a:t>
            </a:r>
            <a:r>
              <a:rPr altLang="cs-CZ" sz="1800" dirty="0">
                <a:latin typeface="Avenir Roman" panose="02000503020000020003" pitchFamily="2" charset="0"/>
                <a:ea typeface="ＭＳ Ｐゴシック" panose="020B0600070205080204" pitchFamily="34" charset="-128"/>
              </a:rPr>
              <a:t> PM</a:t>
            </a:r>
            <a:r>
              <a:rPr altLang="cs-CZ" sz="1800" baseline="-25000" dirty="0">
                <a:latin typeface="Avenir Roman" panose="02000503020000020003" pitchFamily="2" charset="0"/>
                <a:ea typeface="ＭＳ Ｐゴシック" panose="020B0600070205080204" pitchFamily="34" charset="-128"/>
              </a:rPr>
              <a:t>10</a:t>
            </a:r>
            <a:r>
              <a:rPr altLang="cs-CZ" sz="1800" dirty="0">
                <a:latin typeface="Avenir Roman" panose="02000503020000020003" pitchFamily="2" charset="0"/>
                <a:ea typeface="ＭＳ Ｐゴシック" panose="020B0600070205080204" pitchFamily="34" charset="-128"/>
              </a:rPr>
              <a:t> (PM </a:t>
            </a:r>
            <a:r>
              <a:rPr altLang="cs-CZ" sz="1800" baseline="-25000" dirty="0">
                <a:latin typeface="Avenir Roman" panose="02000503020000020003" pitchFamily="2" charset="0"/>
                <a:ea typeface="ＭＳ Ｐゴシック" panose="020B0600070205080204" pitchFamily="34" charset="-128"/>
              </a:rPr>
              <a:t>2,5</a:t>
            </a:r>
            <a:r>
              <a:rPr altLang="cs-CZ" sz="1800" dirty="0">
                <a:latin typeface="Avenir Roman" panose="02000503020000020003" pitchFamily="2" charset="0"/>
                <a:ea typeface="ＭＳ Ｐゴシック" panose="020B0600070205080204" pitchFamily="34" charset="-128"/>
              </a:rPr>
              <a:t>) o 10 µg/m</a:t>
            </a:r>
            <a:r>
              <a:rPr altLang="cs-CZ" sz="1800" baseline="30000" dirty="0">
                <a:latin typeface="Avenir Roman" panose="02000503020000020003" pitchFamily="2" charset="0"/>
                <a:ea typeface="ＭＳ Ｐゴシック" panose="020B0600070205080204" pitchFamily="34" charset="-128"/>
              </a:rPr>
              <a:t>3</a:t>
            </a:r>
            <a:r>
              <a:rPr altLang="cs-CZ" sz="1800" dirty="0">
                <a:latin typeface="Avenir Roman" panose="02000503020000020003" pitchFamily="2" charset="0"/>
                <a:ea typeface="ＭＳ Ｐゴシック" panose="020B0600070205080204" pitchFamily="34" charset="-128"/>
              </a:rPr>
              <a:t> (WHO, 2006) </a:t>
            </a:r>
          </a:p>
          <a:p>
            <a:endParaRPr altLang="cs-CZ" sz="1800" dirty="0">
              <a:latin typeface="Avenir Roman" panose="02000503020000020003" pitchFamily="2" charset="0"/>
              <a:ea typeface="ＭＳ Ｐゴシック" panose="020B0600070205080204" pitchFamily="34" charset="-128"/>
            </a:endParaRPr>
          </a:p>
          <a:p>
            <a:r>
              <a:rPr altLang="cs-CZ" sz="1800" dirty="0" err="1">
                <a:latin typeface="Avenir Roman" panose="02000503020000020003" pitchFamily="2" charset="0"/>
                <a:ea typeface="ＭＳ Ｐゴシック" panose="020B0600070205080204" pitchFamily="34" charset="-128"/>
              </a:rPr>
              <a:t>Doporučené</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hodnoty</a:t>
            </a:r>
            <a:r>
              <a:rPr altLang="cs-CZ" sz="1800" dirty="0">
                <a:latin typeface="Avenir Roman" panose="02000503020000020003" pitchFamily="2" charset="0"/>
                <a:ea typeface="ＭＳ Ｐゴシック" panose="020B0600070205080204" pitchFamily="34" charset="-128"/>
              </a:rPr>
              <a:t> WHO </a:t>
            </a:r>
            <a:r>
              <a:rPr altLang="cs-CZ" sz="1800" dirty="0" err="1">
                <a:latin typeface="Avenir Roman" panose="02000503020000020003" pitchFamily="2" charset="0"/>
                <a:ea typeface="ＭＳ Ｐゴシック" panose="020B0600070205080204" pitchFamily="34" charset="-128"/>
              </a:rPr>
              <a:t>nepředstavují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bezpečný</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práh</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rizika</a:t>
            </a:r>
            <a:r>
              <a:rPr altLang="cs-CZ" sz="1800" dirty="0">
                <a:latin typeface="Avenir Roman" panose="02000503020000020003" pitchFamily="2" charset="0"/>
                <a:ea typeface="ＭＳ Ｐゴシック" panose="020B0600070205080204" pitchFamily="34" charset="-128"/>
              </a:rPr>
              <a:t>, ale </a:t>
            </a:r>
            <a:r>
              <a:rPr altLang="cs-CZ" sz="1800" dirty="0" err="1">
                <a:latin typeface="Avenir Roman" panose="02000503020000020003" pitchFamily="2" charset="0"/>
                <a:ea typeface="ＭＳ Ｐゴシック" panose="020B0600070205080204" pitchFamily="34" charset="-128"/>
              </a:rPr>
              <a:t>mez</a:t>
            </a:r>
            <a:r>
              <a:rPr altLang="cs-CZ" sz="1800" dirty="0">
                <a:latin typeface="Avenir Roman" panose="02000503020000020003" pitchFamily="2" charset="0"/>
                <a:ea typeface="ＭＳ Ｐゴシック" panose="020B0600070205080204" pitchFamily="34" charset="-128"/>
              </a:rPr>
              <a:t>  </a:t>
            </a:r>
            <a:br>
              <a:rPr altLang="cs-CZ" sz="1800" dirty="0">
                <a:latin typeface="Avenir Roman" panose="02000503020000020003" pitchFamily="2" charset="0"/>
                <a:ea typeface="ＭＳ Ｐゴシック" panose="020B0600070205080204" pitchFamily="34" charset="-128"/>
              </a:rPr>
            </a:br>
            <a:r>
              <a:rPr altLang="cs-CZ" sz="1800" dirty="0" err="1">
                <a:latin typeface="Avenir Roman" panose="02000503020000020003" pitchFamily="2" charset="0"/>
                <a:ea typeface="ＭＳ Ｐゴシック" panose="020B0600070205080204" pitchFamily="34" charset="-128"/>
              </a:rPr>
              <a:t>přijatelnosti</a:t>
            </a:r>
            <a:r>
              <a:rPr altLang="cs-CZ" sz="1800" dirty="0">
                <a:latin typeface="Avenir Roman" panose="02000503020000020003" pitchFamily="2" charset="0"/>
                <a:ea typeface="ＭＳ Ｐゴシック" panose="020B0600070205080204" pitchFamily="34" charset="-128"/>
              </a:rPr>
              <a:t>):</a:t>
            </a:r>
          </a:p>
          <a:p>
            <a:endParaRPr altLang="cs-CZ" sz="1800" dirty="0">
              <a:latin typeface="Avenir Roman" panose="02000503020000020003" pitchFamily="2" charset="0"/>
              <a:ea typeface="ＭＳ Ｐゴシック" panose="020B0600070205080204" pitchFamily="34" charset="-128"/>
            </a:endParaRPr>
          </a:p>
          <a:p>
            <a:r>
              <a:rPr altLang="cs-CZ" sz="1800" dirty="0">
                <a:latin typeface="Avenir Roman" panose="02000503020000020003" pitchFamily="2" charset="0"/>
                <a:ea typeface="ＭＳ Ｐゴシック" panose="020B0600070205080204" pitchFamily="34" charset="-128"/>
              </a:rPr>
              <a:t>PM</a:t>
            </a:r>
            <a:r>
              <a:rPr lang="en-US" altLang="cs-CZ" sz="1800" baseline="-25000" dirty="0">
                <a:latin typeface="Avenir Roman" panose="02000503020000020003" pitchFamily="2" charset="0"/>
                <a:ea typeface="ＭＳ Ｐゴシック" panose="020B0600070205080204" pitchFamily="34" charset="-128"/>
              </a:rPr>
              <a:t>2.5</a:t>
            </a:r>
            <a:r>
              <a:rPr altLang="cs-CZ" sz="1800" dirty="0">
                <a:latin typeface="Avenir Roman" panose="02000503020000020003" pitchFamily="2" charset="0"/>
                <a:ea typeface="ＭＳ Ｐゴシック" panose="020B0600070205080204" pitchFamily="34" charset="-128"/>
              </a:rPr>
              <a:t>:</a:t>
            </a:r>
            <a:r>
              <a:rPr lang="en-US" altLang="cs-CZ" sz="1800" dirty="0">
                <a:latin typeface="Avenir Roman" panose="02000503020000020003" pitchFamily="2" charset="0"/>
                <a:ea typeface="ＭＳ Ｐゴシック" panose="020B0600070205080204" pitchFamily="34" charset="-128"/>
              </a:rPr>
              <a:t> 10 </a:t>
            </a:r>
            <a:r>
              <a:rPr lang="en-US" altLang="cs-CZ" sz="1800" dirty="0" err="1">
                <a:latin typeface="Avenir Roman" panose="02000503020000020003" pitchFamily="2" charset="0"/>
                <a:ea typeface="ＭＳ Ｐゴシック" panose="020B0600070205080204" pitchFamily="34" charset="-128"/>
              </a:rPr>
              <a:t>μg</a:t>
            </a:r>
            <a:r>
              <a:rPr lang="en-US" altLang="cs-CZ" sz="1800" dirty="0">
                <a:latin typeface="Avenir Roman" panose="02000503020000020003" pitchFamily="2" charset="0"/>
                <a:ea typeface="ＭＳ Ｐゴシック" panose="020B0600070205080204" pitchFamily="34" charset="-128"/>
              </a:rPr>
              <a:t>/m</a:t>
            </a:r>
            <a:r>
              <a:rPr lang="en-US" altLang="cs-CZ" sz="1800" baseline="30000" dirty="0">
                <a:latin typeface="Avenir Roman" panose="02000503020000020003" pitchFamily="2" charset="0"/>
                <a:ea typeface="ＭＳ Ｐゴシック" panose="020B0600070205080204" pitchFamily="34" charset="-128"/>
              </a:rPr>
              <a:t>3</a:t>
            </a:r>
            <a:r>
              <a:rPr lang="en-US" altLang="cs-CZ" sz="1800" dirty="0">
                <a:latin typeface="Avenir Roman" panose="02000503020000020003" pitchFamily="2" charset="0"/>
                <a:ea typeface="ＭＳ Ｐゴシック" panose="020B0600070205080204" pitchFamily="34" charset="-128"/>
              </a:rPr>
              <a:t> </a:t>
            </a:r>
            <a:r>
              <a:rPr altLang="cs-CZ" sz="1800" dirty="0">
                <a:latin typeface="Avenir Roman" panose="02000503020000020003" pitchFamily="2" charset="0"/>
                <a:ea typeface="ＭＳ Ｐゴシック" panose="020B0600070205080204" pitchFamily="34" charset="-128"/>
              </a:rPr>
              <a:t>(</a:t>
            </a:r>
            <a:r>
              <a:rPr altLang="cs-CZ" sz="1800" dirty="0" err="1">
                <a:latin typeface="Avenir Roman" panose="02000503020000020003" pitchFamily="2" charset="0"/>
                <a:ea typeface="ＭＳ Ｐゴシック" panose="020B0600070205080204" pitchFamily="34" charset="-128"/>
              </a:rPr>
              <a:t>průměrná</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roční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koncentrace</a:t>
            </a:r>
            <a:r>
              <a:rPr altLang="cs-CZ" sz="1800" dirty="0">
                <a:latin typeface="Avenir Roman" panose="02000503020000020003" pitchFamily="2" charset="0"/>
                <a:ea typeface="ＭＳ Ｐゴシック" panose="020B0600070205080204" pitchFamily="34" charset="-128"/>
              </a:rPr>
              <a:t>)</a:t>
            </a:r>
            <a:br>
              <a:rPr altLang="cs-CZ" sz="1800" dirty="0">
                <a:latin typeface="Avenir Roman" panose="02000503020000020003" pitchFamily="2" charset="0"/>
                <a:ea typeface="ＭＳ Ｐゴシック" panose="020B0600070205080204" pitchFamily="34" charset="-128"/>
              </a:rPr>
            </a:br>
            <a:r>
              <a:rPr altLang="cs-CZ" sz="1800" dirty="0">
                <a:latin typeface="Avenir Roman" panose="02000503020000020003" pitchFamily="2" charset="0"/>
                <a:ea typeface="ＭＳ Ｐゴシック" panose="020B0600070205080204" pitchFamily="34" charset="-128"/>
              </a:rPr>
              <a:t>           </a:t>
            </a:r>
            <a:r>
              <a:rPr lang="el-GR" altLang="cs-CZ" sz="1800" dirty="0">
                <a:latin typeface="Avenir Roman" panose="02000503020000020003" pitchFamily="2" charset="0"/>
                <a:ea typeface="ＭＳ Ｐゴシック" panose="020B0600070205080204" pitchFamily="34" charset="-128"/>
              </a:rPr>
              <a:t>25 μ</a:t>
            </a:r>
            <a:r>
              <a:rPr altLang="cs-CZ" sz="1800" dirty="0">
                <a:latin typeface="Avenir Roman" panose="02000503020000020003" pitchFamily="2" charset="0"/>
                <a:ea typeface="ＭＳ Ｐゴシック" panose="020B0600070205080204" pitchFamily="34" charset="-128"/>
              </a:rPr>
              <a:t>g/m</a:t>
            </a:r>
            <a:r>
              <a:rPr altLang="cs-CZ" sz="1800" baseline="30000" dirty="0">
                <a:latin typeface="Avenir Roman" panose="02000503020000020003" pitchFamily="2" charset="0"/>
                <a:ea typeface="ＭＳ Ｐゴシック" panose="020B0600070205080204" pitchFamily="34" charset="-128"/>
              </a:rPr>
              <a:t>3</a:t>
            </a:r>
            <a:r>
              <a:rPr altLang="cs-CZ" sz="1800" dirty="0">
                <a:latin typeface="Avenir Roman" panose="02000503020000020003" pitchFamily="2" charset="0"/>
                <a:ea typeface="ＭＳ Ｐゴシック" panose="020B0600070205080204" pitchFamily="34" charset="-128"/>
              </a:rPr>
              <a:t> (24 </a:t>
            </a:r>
            <a:r>
              <a:rPr altLang="cs-CZ" sz="1800" dirty="0" err="1">
                <a:latin typeface="Avenir Roman" panose="02000503020000020003" pitchFamily="2" charset="0"/>
                <a:ea typeface="ＭＳ Ｐゴシック" panose="020B0600070205080204" pitchFamily="34" charset="-128"/>
              </a:rPr>
              <a:t>hodinová</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koncentrace</a:t>
            </a:r>
            <a:r>
              <a:rPr altLang="cs-CZ" sz="1800" dirty="0">
                <a:latin typeface="Avenir Roman" panose="02000503020000020003" pitchFamily="2" charset="0"/>
                <a:ea typeface="ＭＳ Ｐゴシック" panose="020B0600070205080204" pitchFamily="34" charset="-128"/>
              </a:rPr>
              <a:t>)</a:t>
            </a:r>
          </a:p>
          <a:p>
            <a:r>
              <a:rPr lang="en-US" altLang="cs-CZ" sz="1800" dirty="0">
                <a:latin typeface="Avenir Roman" panose="02000503020000020003" pitchFamily="2" charset="0"/>
                <a:ea typeface="ＭＳ Ｐゴシック" panose="020B0600070205080204" pitchFamily="34" charset="-128"/>
              </a:rPr>
              <a:t>PM</a:t>
            </a:r>
            <a:r>
              <a:rPr lang="en-US" altLang="cs-CZ" sz="1800" baseline="-25000" dirty="0">
                <a:latin typeface="Avenir Roman" panose="02000503020000020003" pitchFamily="2" charset="0"/>
                <a:ea typeface="ＭＳ Ｐゴシック" panose="020B0600070205080204" pitchFamily="34" charset="-128"/>
              </a:rPr>
              <a:t>10</a:t>
            </a:r>
            <a:r>
              <a:rPr lang="en-US" altLang="cs-CZ" sz="1800" dirty="0">
                <a:latin typeface="Avenir Roman" panose="02000503020000020003" pitchFamily="2" charset="0"/>
                <a:ea typeface="ＭＳ Ｐゴシック" panose="020B0600070205080204" pitchFamily="34" charset="-128"/>
              </a:rPr>
              <a:t>:  20 </a:t>
            </a:r>
            <a:r>
              <a:rPr lang="en-US" altLang="cs-CZ" sz="1800" dirty="0" err="1">
                <a:latin typeface="Avenir Roman" panose="02000503020000020003" pitchFamily="2" charset="0"/>
                <a:ea typeface="ＭＳ Ｐゴシック" panose="020B0600070205080204" pitchFamily="34" charset="-128"/>
              </a:rPr>
              <a:t>μg</a:t>
            </a:r>
            <a:r>
              <a:rPr lang="en-US" altLang="cs-CZ" sz="1800" dirty="0">
                <a:latin typeface="Avenir Roman" panose="02000503020000020003" pitchFamily="2" charset="0"/>
                <a:ea typeface="ＭＳ Ｐゴシック" panose="020B0600070205080204" pitchFamily="34" charset="-128"/>
              </a:rPr>
              <a:t>/m</a:t>
            </a:r>
            <a:r>
              <a:rPr lang="en-US" altLang="cs-CZ" sz="1800" baseline="30000" dirty="0">
                <a:latin typeface="Avenir Roman" panose="02000503020000020003" pitchFamily="2" charset="0"/>
                <a:ea typeface="ＭＳ Ｐゴシック" panose="020B0600070205080204" pitchFamily="34" charset="-128"/>
              </a:rPr>
              <a:t>3</a:t>
            </a:r>
            <a:r>
              <a:rPr lang="en-US" altLang="cs-CZ" sz="1800" dirty="0">
                <a:latin typeface="Avenir Roman" panose="02000503020000020003" pitchFamily="2" charset="0"/>
                <a:ea typeface="ＭＳ Ｐゴシック" panose="020B0600070205080204" pitchFamily="34" charset="-128"/>
              </a:rPr>
              <a:t> </a:t>
            </a:r>
            <a:r>
              <a:rPr altLang="cs-CZ" sz="1800" dirty="0">
                <a:latin typeface="Avenir Roman" panose="02000503020000020003" pitchFamily="2" charset="0"/>
                <a:ea typeface="ＭＳ Ｐゴシック" panose="020B0600070205080204" pitchFamily="34" charset="-128"/>
              </a:rPr>
              <a:t>(</a:t>
            </a:r>
            <a:r>
              <a:rPr altLang="cs-CZ" sz="1800" dirty="0" err="1">
                <a:latin typeface="Avenir Roman" panose="02000503020000020003" pitchFamily="2" charset="0"/>
                <a:ea typeface="ＭＳ Ｐゴシック" panose="020B0600070205080204" pitchFamily="34" charset="-128"/>
              </a:rPr>
              <a:t>průměrná</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roční</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koncentrace</a:t>
            </a:r>
            <a:r>
              <a:rPr altLang="cs-CZ" sz="1800" dirty="0">
                <a:latin typeface="Avenir Roman" panose="02000503020000020003" pitchFamily="2" charset="0"/>
                <a:ea typeface="ＭＳ Ｐゴシック" panose="020B0600070205080204" pitchFamily="34" charset="-128"/>
              </a:rPr>
              <a:t>)</a:t>
            </a:r>
            <a:br>
              <a:rPr altLang="cs-CZ" sz="1800" dirty="0">
                <a:latin typeface="Avenir Roman" panose="02000503020000020003" pitchFamily="2" charset="0"/>
                <a:ea typeface="ＭＳ Ｐゴシック" panose="020B0600070205080204" pitchFamily="34" charset="-128"/>
              </a:rPr>
            </a:br>
            <a:r>
              <a:rPr altLang="cs-CZ" sz="1800" dirty="0">
                <a:latin typeface="Avenir Roman" panose="02000503020000020003" pitchFamily="2" charset="0"/>
                <a:ea typeface="ＭＳ Ｐゴシック" panose="020B0600070205080204" pitchFamily="34" charset="-128"/>
              </a:rPr>
              <a:t>           </a:t>
            </a:r>
            <a:r>
              <a:rPr lang="el-GR" altLang="cs-CZ" sz="1800" dirty="0">
                <a:latin typeface="Avenir Roman" panose="02000503020000020003" pitchFamily="2" charset="0"/>
                <a:ea typeface="ＭＳ Ｐゴシック" panose="020B0600070205080204" pitchFamily="34" charset="-128"/>
              </a:rPr>
              <a:t>50 μ</a:t>
            </a:r>
            <a:r>
              <a:rPr altLang="cs-CZ" sz="1800" dirty="0">
                <a:latin typeface="Avenir Roman" panose="02000503020000020003" pitchFamily="2" charset="0"/>
                <a:ea typeface="ＭＳ Ｐゴシック" panose="020B0600070205080204" pitchFamily="34" charset="-128"/>
              </a:rPr>
              <a:t>g/m</a:t>
            </a:r>
            <a:r>
              <a:rPr altLang="cs-CZ" sz="1800" baseline="30000" dirty="0">
                <a:latin typeface="Avenir Roman" panose="02000503020000020003" pitchFamily="2" charset="0"/>
                <a:ea typeface="ＭＳ Ｐゴシック" panose="020B0600070205080204" pitchFamily="34" charset="-128"/>
              </a:rPr>
              <a:t>3</a:t>
            </a:r>
            <a:r>
              <a:rPr altLang="cs-CZ" sz="1800" dirty="0">
                <a:latin typeface="Avenir Roman" panose="02000503020000020003" pitchFamily="2" charset="0"/>
                <a:ea typeface="ＭＳ Ｐゴシック" panose="020B0600070205080204" pitchFamily="34" charset="-128"/>
              </a:rPr>
              <a:t> (24 </a:t>
            </a:r>
            <a:r>
              <a:rPr altLang="cs-CZ" sz="1800" dirty="0" err="1">
                <a:latin typeface="Avenir Roman" panose="02000503020000020003" pitchFamily="2" charset="0"/>
                <a:ea typeface="ＭＳ Ｐゴシック" panose="020B0600070205080204" pitchFamily="34" charset="-128"/>
              </a:rPr>
              <a:t>hodinová</a:t>
            </a:r>
            <a:r>
              <a:rPr altLang="cs-CZ" sz="1800" dirty="0">
                <a:latin typeface="Avenir Roman" panose="02000503020000020003" pitchFamily="2" charset="0"/>
                <a:ea typeface="ＭＳ Ｐゴシック" panose="020B0600070205080204" pitchFamily="34" charset="-128"/>
              </a:rPr>
              <a:t> </a:t>
            </a:r>
            <a:r>
              <a:rPr altLang="cs-CZ" sz="1800" dirty="0" err="1">
                <a:latin typeface="Avenir Roman" panose="02000503020000020003" pitchFamily="2" charset="0"/>
                <a:ea typeface="ＭＳ Ｐゴシック" panose="020B0600070205080204" pitchFamily="34" charset="-128"/>
              </a:rPr>
              <a:t>koncentrace</a:t>
            </a:r>
            <a:r>
              <a:rPr altLang="cs-CZ" sz="1800" dirty="0">
                <a:latin typeface="Avenir Roman" panose="02000503020000020003" pitchFamily="2" charset="0"/>
                <a:ea typeface="ＭＳ Ｐゴシック" panose="020B0600070205080204" pitchFamily="34" charset="-128"/>
              </a:rPr>
              <a:t>) </a:t>
            </a:r>
          </a:p>
          <a:p>
            <a:endParaRPr altLang="cs-CZ" sz="1800" dirty="0">
              <a:latin typeface="Avenir Roman" panose="02000503020000020003" pitchFamily="2" charset="0"/>
              <a:ea typeface="ＭＳ Ｐゴシック" panose="020B0600070205080204" pitchFamily="34" charset="-128"/>
            </a:endParaRPr>
          </a:p>
        </p:txBody>
      </p:sp>
      <p:sp>
        <p:nvSpPr>
          <p:cNvPr id="69634" name="Obdélník 7">
            <a:extLst>
              <a:ext uri="{FF2B5EF4-FFF2-40B4-BE49-F238E27FC236}">
                <a16:creationId xmlns:a16="http://schemas.microsoft.com/office/drawing/2014/main" id="{C7D332D7-B3FC-384D-8F43-C191AA6AB82F}"/>
              </a:ext>
            </a:extLst>
          </p:cNvPr>
          <p:cNvSpPr>
            <a:spLocks noChangeArrowheads="1"/>
          </p:cNvSpPr>
          <p:nvPr/>
        </p:nvSpPr>
        <p:spPr bwMode="auto">
          <a:xfrm>
            <a:off x="395288" y="260350"/>
            <a:ext cx="616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Látky „známé</a:t>
            </a:r>
            <a:r>
              <a:rPr lang="ja-JP" altLang="cs-CZ" sz="2800" b="1">
                <a:latin typeface="Avenir Roman" panose="02000503020000020003" pitchFamily="2" charset="0"/>
              </a:rPr>
              <a:t>“</a:t>
            </a:r>
            <a:r>
              <a:rPr lang="cs-CZ" altLang="ja-JP" sz="2800" b="1" dirty="0">
                <a:latin typeface="Avenir Roman" panose="02000503020000020003" pitchFamily="2" charset="0"/>
              </a:rPr>
              <a:t> z ovzduší  - Aerosol</a:t>
            </a:r>
            <a:endParaRPr lang="cs-CZ" altLang="cs-CZ" sz="2800" b="1" dirty="0">
              <a:latin typeface="Avenir Roman" panose="02000503020000020003" pitchFamily="2" charset="0"/>
            </a:endParaRPr>
          </a:p>
        </p:txBody>
      </p:sp>
      <p:grpSp>
        <p:nvGrpSpPr>
          <p:cNvPr id="4" name="Skupina 3">
            <a:extLst>
              <a:ext uri="{FF2B5EF4-FFF2-40B4-BE49-F238E27FC236}">
                <a16:creationId xmlns:a16="http://schemas.microsoft.com/office/drawing/2014/main" id="{8FAEE48B-FBD2-2B40-9A0B-44B7BDAAC662}"/>
              </a:ext>
            </a:extLst>
          </p:cNvPr>
          <p:cNvGrpSpPr/>
          <p:nvPr/>
        </p:nvGrpSpPr>
        <p:grpSpPr>
          <a:xfrm>
            <a:off x="0" y="6044980"/>
            <a:ext cx="9144000" cy="813020"/>
            <a:chOff x="0" y="6044980"/>
            <a:chExt cx="9144000" cy="813020"/>
          </a:xfrm>
        </p:grpSpPr>
        <p:pic>
          <p:nvPicPr>
            <p:cNvPr id="5" name="Obrázek 4">
              <a:extLst>
                <a:ext uri="{FF2B5EF4-FFF2-40B4-BE49-F238E27FC236}">
                  <a16:creationId xmlns:a16="http://schemas.microsoft.com/office/drawing/2014/main" id="{A4C5F8D1-AB66-4748-951B-63AB2A710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a16="http://schemas.microsoft.com/office/drawing/2014/main" id="{A8EA2B92-0F2F-8D48-B515-6E3D3D794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164381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ovéPole 2">
            <a:extLst>
              <a:ext uri="{FF2B5EF4-FFF2-40B4-BE49-F238E27FC236}">
                <a16:creationId xmlns:a16="http://schemas.microsoft.com/office/drawing/2014/main" id="{465F69AC-A896-DD42-8430-02B8698C4213}"/>
              </a:ext>
            </a:extLst>
          </p:cNvPr>
          <p:cNvSpPr txBox="1">
            <a:spLocks noChangeArrowheads="1"/>
          </p:cNvSpPr>
          <p:nvPr/>
        </p:nvSpPr>
        <p:spPr bwMode="auto">
          <a:xfrm>
            <a:off x="395288" y="836613"/>
            <a:ext cx="8207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a:t>Benzo</a:t>
            </a:r>
            <a:r>
              <a:rPr lang="cs-CZ" altLang="cs-CZ" sz="1800" b="1" dirty="0"/>
              <a:t>[a]pyren</a:t>
            </a:r>
          </a:p>
          <a:p>
            <a:pPr eaLnBrk="1" hangingPunct="1"/>
            <a:endParaRPr lang="cs-CZ" altLang="cs-CZ" sz="800" b="1" dirty="0"/>
          </a:p>
          <a:p>
            <a:pPr algn="just" eaLnBrk="1" hangingPunct="1"/>
            <a:r>
              <a:rPr lang="cs-CZ" altLang="cs-CZ" sz="1800" dirty="0"/>
              <a:t>je polycyklický aromatický uhlovodík s pěti benzenovými kruhy. Je silně karcinogenní a mutagenní. Za běžných podmínek jde o žlutě zbarvenou krystalickou pevnou látku. </a:t>
            </a:r>
            <a:r>
              <a:rPr lang="cs-CZ" altLang="cs-CZ" sz="1800" dirty="0" err="1"/>
              <a:t>Benzo</a:t>
            </a:r>
            <a:r>
              <a:rPr lang="cs-CZ" altLang="cs-CZ" sz="1800" dirty="0"/>
              <a:t>[</a:t>
            </a:r>
            <a:r>
              <a:rPr lang="cs-CZ" altLang="cs-CZ" sz="1800" i="1" dirty="0"/>
              <a:t>a</a:t>
            </a:r>
            <a:r>
              <a:rPr lang="cs-CZ" altLang="cs-CZ" sz="1800" dirty="0"/>
              <a:t>]pyren je produktem nedokonalého spalování při teplotách 300 až 600 °C. Byl identifikován v roce 1933 jakožto složka uhelného dehtu odpovědná za první rozpoznané nádory způsobené pracovním prostředí.</a:t>
            </a:r>
            <a:endParaRPr lang="cs-CZ" altLang="cs-CZ" sz="1800" b="1" dirty="0"/>
          </a:p>
          <a:p>
            <a:pPr algn="just" eaLnBrk="1" hangingPunct="1"/>
            <a:r>
              <a:rPr lang="cs-CZ" altLang="cs-CZ" sz="1800" dirty="0"/>
              <a:t>Může vyvolat rakovinu. Může vyvolat poškození dědičných vlastností. Může poškodit reprodukční schopnost. Může poškodit plod v těle matky. Může vyvolat senzibilizaci při styku s kůží. Vysoce toxický pro vodní organismy, může vyvolat dlouhodobé nepříznivé účinky ve vodním prostředí.</a:t>
            </a:r>
            <a:br>
              <a:rPr lang="cs-CZ" altLang="cs-CZ" sz="1800" dirty="0"/>
            </a:br>
            <a:endParaRPr lang="cs-CZ" altLang="cs-CZ" sz="1800" dirty="0"/>
          </a:p>
        </p:txBody>
      </p:sp>
      <p:pic>
        <p:nvPicPr>
          <p:cNvPr id="70658" name="Picture 4" descr="http://upload.wikimedia.org/wikipedia/commons/thumb/f/fa/Benzo-a-pyrene.svg/200px-Benzo-a-pyrene.svg.png">
            <a:extLst>
              <a:ext uri="{FF2B5EF4-FFF2-40B4-BE49-F238E27FC236}">
                <a16:creationId xmlns:a16="http://schemas.microsoft.com/office/drawing/2014/main" id="{5D82652C-648E-E942-A263-3E2349228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149725"/>
            <a:ext cx="264953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Obdélník 4">
            <a:extLst>
              <a:ext uri="{FF2B5EF4-FFF2-40B4-BE49-F238E27FC236}">
                <a16:creationId xmlns:a16="http://schemas.microsoft.com/office/drawing/2014/main" id="{1118FD65-6B88-224F-B9B0-08AD79D98F23}"/>
              </a:ext>
            </a:extLst>
          </p:cNvPr>
          <p:cNvSpPr>
            <a:spLocks noChangeArrowheads="1"/>
          </p:cNvSpPr>
          <p:nvPr/>
        </p:nvSpPr>
        <p:spPr bwMode="auto">
          <a:xfrm>
            <a:off x="323850"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Látky „známé</a:t>
            </a:r>
            <a:r>
              <a:rPr lang="ja-JP" altLang="cs-CZ" sz="2800" b="1">
                <a:latin typeface="Avenir Roman" panose="02000503020000020003" pitchFamily="2" charset="0"/>
              </a:rPr>
              <a:t>“</a:t>
            </a:r>
            <a:r>
              <a:rPr lang="cs-CZ" altLang="ja-JP" sz="2800" b="1" dirty="0">
                <a:latin typeface="Avenir Roman" panose="02000503020000020003" pitchFamily="2" charset="0"/>
              </a:rPr>
              <a:t> z ovzduší</a:t>
            </a:r>
            <a:endParaRPr lang="cs-CZ" altLang="cs-CZ" sz="2800" b="1" dirty="0">
              <a:latin typeface="Avenir Roman" panose="02000503020000020003" pitchFamily="2" charset="0"/>
            </a:endParaRPr>
          </a:p>
        </p:txBody>
      </p:sp>
      <p:grpSp>
        <p:nvGrpSpPr>
          <p:cNvPr id="5" name="Skupina 4">
            <a:extLst>
              <a:ext uri="{FF2B5EF4-FFF2-40B4-BE49-F238E27FC236}">
                <a16:creationId xmlns:a16="http://schemas.microsoft.com/office/drawing/2014/main" id="{25322A62-9737-C24C-A67D-9F6D4FD5BB23}"/>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3E080D39-5779-9D41-8148-D1841A0A0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C99E0C42-2624-3F45-B043-E99007ECD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358067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Zástupný symbol pro obsah 2">
            <a:extLst>
              <a:ext uri="{FF2B5EF4-FFF2-40B4-BE49-F238E27FC236}">
                <a16:creationId xmlns:a16="http://schemas.microsoft.com/office/drawing/2014/main" id="{D1819C5C-37C0-CF47-906D-BBEC350C6B5C}"/>
              </a:ext>
            </a:extLst>
          </p:cNvPr>
          <p:cNvSpPr>
            <a:spLocks noGrp="1"/>
          </p:cNvSpPr>
          <p:nvPr>
            <p:ph sz="half" idx="1"/>
          </p:nvPr>
        </p:nvSpPr>
        <p:spPr>
          <a:xfrm>
            <a:off x="323850" y="1268413"/>
            <a:ext cx="8401050" cy="3073400"/>
          </a:xfrm>
        </p:spPr>
        <p:txBody>
          <a:bodyPr/>
          <a:lstStyle/>
          <a:p>
            <a:r>
              <a:rPr lang="en-US" altLang="cs-CZ" sz="2400">
                <a:ea typeface="ＭＳ Ｐゴシック" panose="020B0600070205080204" pitchFamily="34" charset="-128"/>
              </a:rPr>
              <a:t>Genotoxick</a:t>
            </a:r>
            <a:r>
              <a:rPr altLang="cs-CZ" sz="2400">
                <a:ea typeface="ＭＳ Ｐゴシック" panose="020B0600070205080204" pitchFamily="34" charset="-128"/>
              </a:rPr>
              <a:t>é, karcinogenní a imunotoxické účinky, endokrinní disruptory, reprodukční toxicita benzo(a)pyren: prokázaný karcinogen;</a:t>
            </a:r>
            <a:br>
              <a:rPr altLang="cs-CZ" sz="2400">
                <a:ea typeface="ＭＳ Ｐゴシック" panose="020B0600070205080204" pitchFamily="34" charset="-128"/>
              </a:rPr>
            </a:br>
            <a:r>
              <a:rPr altLang="cs-CZ" sz="2400">
                <a:ea typeface="ＭＳ Ｐゴシック" panose="020B0600070205080204" pitchFamily="34" charset="-128"/>
              </a:rPr>
              <a:t>- UR (1 ng/m</a:t>
            </a:r>
            <a:r>
              <a:rPr altLang="cs-CZ" sz="2400" baseline="30000">
                <a:ea typeface="ＭＳ Ｐゴシック" panose="020B0600070205080204" pitchFamily="34" charset="-128"/>
              </a:rPr>
              <a:t>3</a:t>
            </a:r>
            <a:r>
              <a:rPr altLang="cs-CZ" sz="2400">
                <a:ea typeface="ＭＳ Ｐゴシック" panose="020B0600070205080204" pitchFamily="34" charset="-128"/>
              </a:rPr>
              <a:t>)  0,000087 (WHO) </a:t>
            </a:r>
          </a:p>
          <a:p>
            <a:pPr>
              <a:spcBef>
                <a:spcPct val="0"/>
              </a:spcBef>
              <a:buFont typeface="Arial" panose="020B0604020202020204" pitchFamily="34" charset="0"/>
              <a:buNone/>
            </a:pPr>
            <a:r>
              <a:rPr altLang="cs-CZ" sz="2400">
                <a:ea typeface="ＭＳ Ｐゴシック" panose="020B0600070205080204" pitchFamily="34" charset="-128"/>
              </a:rPr>
              <a:t>      </a:t>
            </a:r>
            <a:r>
              <a:rPr altLang="cs-CZ" sz="1800">
                <a:ea typeface="ＭＳ Ｐゴシック" panose="020B0600070205080204" pitchFamily="34" charset="-128"/>
              </a:rPr>
              <a:t>UR – odhad ca rizika pro celoživotní expozici koncentraci 1 ng/m</a:t>
            </a:r>
            <a:r>
              <a:rPr altLang="cs-CZ" sz="1800" baseline="30000">
                <a:ea typeface="ＭＳ Ｐゴシック" panose="020B0600070205080204" pitchFamily="34" charset="-128"/>
              </a:rPr>
              <a:t>3</a:t>
            </a:r>
            <a:r>
              <a:rPr altLang="cs-CZ" sz="1800">
                <a:ea typeface="ＭＳ Ｐゴシック" panose="020B0600070205080204" pitchFamily="34" charset="-128"/>
              </a:rPr>
              <a:t> </a:t>
            </a:r>
            <a:br>
              <a:rPr altLang="cs-CZ" sz="2400">
                <a:ea typeface="ＭＳ Ｐゴシック" panose="020B0600070205080204" pitchFamily="34" charset="-128"/>
              </a:rPr>
            </a:br>
            <a:r>
              <a:rPr altLang="cs-CZ" sz="2400">
                <a:ea typeface="ＭＳ Ｐゴシック" panose="020B0600070205080204" pitchFamily="34" charset="-128"/>
              </a:rPr>
              <a:t>- Imisní limit 1 ng/m</a:t>
            </a:r>
            <a:r>
              <a:rPr altLang="cs-CZ" sz="2400" baseline="30000">
                <a:ea typeface="ＭＳ Ｐゴシック" panose="020B0600070205080204" pitchFamily="34" charset="-128"/>
              </a:rPr>
              <a:t>3</a:t>
            </a:r>
            <a:r>
              <a:rPr altLang="cs-CZ" sz="2400">
                <a:ea typeface="ＭＳ Ｐゴシック" panose="020B0600070205080204" pitchFamily="34" charset="-128"/>
              </a:rPr>
              <a:t> = míra ca rizika 2,2x10</a:t>
            </a:r>
            <a:r>
              <a:rPr altLang="cs-CZ" sz="2400" baseline="30000">
                <a:ea typeface="ＭＳ Ｐゴシック" panose="020B0600070205080204" pitchFamily="34" charset="-128"/>
              </a:rPr>
              <a:t>-5</a:t>
            </a:r>
          </a:p>
          <a:p>
            <a:pPr>
              <a:spcBef>
                <a:spcPct val="0"/>
              </a:spcBef>
              <a:buFont typeface="Arial" panose="020B0604020202020204" pitchFamily="34" charset="0"/>
              <a:buNone/>
            </a:pPr>
            <a:r>
              <a:rPr altLang="cs-CZ" sz="2400" baseline="30000">
                <a:ea typeface="ＭＳ Ｐゴシック" panose="020B0600070205080204" pitchFamily="34" charset="-128"/>
              </a:rPr>
              <a:t>         </a:t>
            </a:r>
          </a:p>
          <a:p>
            <a:pPr>
              <a:spcBef>
                <a:spcPct val="0"/>
              </a:spcBef>
              <a:buFont typeface="Arial" panose="020B0604020202020204" pitchFamily="34" charset="0"/>
              <a:buNone/>
            </a:pPr>
            <a:r>
              <a:rPr altLang="cs-CZ" sz="2400" baseline="30000">
                <a:ea typeface="ＭＳ Ｐゴシック" panose="020B0600070205080204" pitchFamily="34" charset="-128"/>
              </a:rPr>
              <a:t>	 Všeobecně přijatelná hodnota rizika 1x10-6</a:t>
            </a:r>
          </a:p>
          <a:p>
            <a:endParaRPr altLang="cs-CZ" sz="2000">
              <a:ea typeface="ＭＳ Ｐゴシック" panose="020B0600070205080204" pitchFamily="34" charset="-128"/>
            </a:endParaRPr>
          </a:p>
        </p:txBody>
      </p:sp>
      <p:sp>
        <p:nvSpPr>
          <p:cNvPr id="72706" name="Obdélník 4">
            <a:extLst>
              <a:ext uri="{FF2B5EF4-FFF2-40B4-BE49-F238E27FC236}">
                <a16:creationId xmlns:a16="http://schemas.microsoft.com/office/drawing/2014/main" id="{24CB7B23-305E-5748-8CFA-28721728B563}"/>
              </a:ext>
            </a:extLst>
          </p:cNvPr>
          <p:cNvSpPr>
            <a:spLocks noChangeArrowheads="1"/>
          </p:cNvSpPr>
          <p:nvPr/>
        </p:nvSpPr>
        <p:spPr bwMode="auto">
          <a:xfrm>
            <a:off x="323850" y="260350"/>
            <a:ext cx="547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PAU</a:t>
            </a:r>
            <a:endParaRPr lang="cs-CZ" altLang="cs-CZ" sz="2800" b="1"/>
          </a:p>
        </p:txBody>
      </p:sp>
      <p:pic>
        <p:nvPicPr>
          <p:cNvPr id="72707" name="Picture 6" descr="http://upload.wikimedia.org/wikipedia/commons/thumb/d/d8/Benzopyrene_DNA_adduct_1JDG.png/200px-Benzopyrene_DNA_adduct_1JDG.png">
            <a:extLst>
              <a:ext uri="{FF2B5EF4-FFF2-40B4-BE49-F238E27FC236}">
                <a16:creationId xmlns:a16="http://schemas.microsoft.com/office/drawing/2014/main" id="{F872B312-8C25-DA4B-BB77-10F779FCA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500438"/>
            <a:ext cx="15843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kupina 4">
            <a:extLst>
              <a:ext uri="{FF2B5EF4-FFF2-40B4-BE49-F238E27FC236}">
                <a16:creationId xmlns:a16="http://schemas.microsoft.com/office/drawing/2014/main" id="{B0C479C1-6029-D445-BEA6-D4F5637855A7}"/>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38E90630-2925-4246-AB73-5B00689AE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D58B408C-EF7A-404C-89A5-26CC896A8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106419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ovéPole 1">
            <a:extLst>
              <a:ext uri="{FF2B5EF4-FFF2-40B4-BE49-F238E27FC236}">
                <a16:creationId xmlns:a16="http://schemas.microsoft.com/office/drawing/2014/main" id="{51824871-985D-B548-A339-606AF8B3C22A}"/>
              </a:ext>
            </a:extLst>
          </p:cNvPr>
          <p:cNvSpPr txBox="1">
            <a:spLocks noChangeArrowheads="1"/>
          </p:cNvSpPr>
          <p:nvPr/>
        </p:nvSpPr>
        <p:spPr bwMode="auto">
          <a:xfrm>
            <a:off x="250825" y="908050"/>
            <a:ext cx="49688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600" b="1" dirty="0"/>
              <a:t>Oxid siřičitý SO</a:t>
            </a:r>
            <a:r>
              <a:rPr lang="cs-CZ" altLang="cs-CZ" sz="1600" b="1" baseline="-25000" dirty="0"/>
              <a:t>2</a:t>
            </a:r>
          </a:p>
          <a:p>
            <a:pPr eaLnBrk="1" hangingPunct="1"/>
            <a:endParaRPr lang="cs-CZ" altLang="cs-CZ" sz="1600" b="1" dirty="0"/>
          </a:p>
          <a:p>
            <a:pPr eaLnBrk="1" hangingPunct="1"/>
            <a:r>
              <a:rPr lang="cs-CZ" altLang="cs-CZ" sz="1600" dirty="0"/>
              <a:t>Oxid siřičitý je dráždivý plyn, který se dostává do vzduchu zejména při spalování méně kvalitního uhlí. Působí dráždivě zejména na horní cesty dýchací, dostavuje se kašel, v těžších případech může vzniknout až edém plic. Menší koncentrace vyvolávají záněty průdušek, astma a záněty průdušek. </a:t>
            </a:r>
          </a:p>
          <a:p>
            <a:pPr eaLnBrk="1" hangingPunct="1"/>
            <a:endParaRPr lang="cs-CZ" altLang="cs-CZ" sz="1800" dirty="0"/>
          </a:p>
        </p:txBody>
      </p:sp>
      <p:sp>
        <p:nvSpPr>
          <p:cNvPr id="73730" name="Obdélník 2">
            <a:extLst>
              <a:ext uri="{FF2B5EF4-FFF2-40B4-BE49-F238E27FC236}">
                <a16:creationId xmlns:a16="http://schemas.microsoft.com/office/drawing/2014/main" id="{8F585A01-A5D0-AA4C-B691-9E1A165639FF}"/>
              </a:ext>
            </a:extLst>
          </p:cNvPr>
          <p:cNvSpPr>
            <a:spLocks noChangeArrowheads="1"/>
          </p:cNvSpPr>
          <p:nvPr/>
        </p:nvSpPr>
        <p:spPr bwMode="auto">
          <a:xfrm>
            <a:off x="250825" y="260350"/>
            <a:ext cx="442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pic>
        <p:nvPicPr>
          <p:cNvPr id="73731" name="Picture 4" descr="http://chemie-kvarta.wz.cz/obrazky/kysely-dest/kysely-dest9.jpg">
            <a:extLst>
              <a:ext uri="{FF2B5EF4-FFF2-40B4-BE49-F238E27FC236}">
                <a16:creationId xmlns:a16="http://schemas.microsoft.com/office/drawing/2014/main" id="{C8E0FD80-39F4-E340-8438-7B37A9504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765175"/>
            <a:ext cx="361632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ovéPole 4">
            <a:extLst>
              <a:ext uri="{FF2B5EF4-FFF2-40B4-BE49-F238E27FC236}">
                <a16:creationId xmlns:a16="http://schemas.microsoft.com/office/drawing/2014/main" id="{09D945EA-F0F8-DB4C-853E-523925EFC6EB}"/>
              </a:ext>
            </a:extLst>
          </p:cNvPr>
          <p:cNvSpPr txBox="1">
            <a:spLocks noChangeArrowheads="1"/>
          </p:cNvSpPr>
          <p:nvPr/>
        </p:nvSpPr>
        <p:spPr bwMode="auto">
          <a:xfrm>
            <a:off x="250825" y="3199810"/>
            <a:ext cx="84248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600" dirty="0"/>
              <a:t>Chronická expozice oxidu siřičitému negativně ovlivňuje krvetvorbu, způsobuje rozedmu plic, poškozuje srdeční sval, negativně působí na menstruační cyklus. Značně toxický je oxid siřičitý pro rostliny, neboť reaguje s chlorofylem a narušuje tak fotosyntézu. Nejvyšší přípustné koncentrace oxidu siřičitého ve vzduchu v průběhu 24 hodin jsou 0,15 µg/m</a:t>
            </a:r>
            <a:r>
              <a:rPr lang="cs-CZ" altLang="cs-CZ" sz="1600" baseline="30000" dirty="0"/>
              <a:t>3</a:t>
            </a:r>
            <a:r>
              <a:rPr lang="cs-CZ" altLang="cs-CZ" sz="1600" dirty="0"/>
              <a:t> a krátkodobě 0,5 µg/m</a:t>
            </a:r>
            <a:r>
              <a:rPr lang="cs-CZ" altLang="cs-CZ" sz="1600" baseline="30000" dirty="0"/>
              <a:t>3</a:t>
            </a:r>
            <a:r>
              <a:rPr lang="cs-CZ" altLang="cs-CZ" sz="1600" dirty="0"/>
              <a:t>. </a:t>
            </a:r>
          </a:p>
          <a:p>
            <a:pPr algn="just" eaLnBrk="1" hangingPunct="1"/>
            <a:endParaRPr lang="cs-CZ" altLang="cs-CZ" sz="1600" b="1" dirty="0"/>
          </a:p>
          <a:p>
            <a:pPr algn="just" eaLnBrk="1" hangingPunct="1"/>
            <a:r>
              <a:rPr lang="cs-CZ" altLang="cs-CZ" sz="1600" b="1" dirty="0"/>
              <a:t>Oxid sírový SO</a:t>
            </a:r>
            <a:r>
              <a:rPr lang="cs-CZ" altLang="cs-CZ" sz="1600" b="1" baseline="-25000" dirty="0"/>
              <a:t>3</a:t>
            </a:r>
          </a:p>
          <a:p>
            <a:pPr algn="just" eaLnBrk="1" hangingPunct="1"/>
            <a:endParaRPr lang="cs-CZ" altLang="cs-CZ" sz="1600" b="1" dirty="0"/>
          </a:p>
          <a:p>
            <a:pPr algn="just" eaLnBrk="1" hangingPunct="1"/>
            <a:r>
              <a:rPr lang="cs-CZ" altLang="cs-CZ" sz="1600" dirty="0"/>
              <a:t>Oxid sírový má silnější dráždivé účinky než oxid siřičitý. Vzniká i v atmosféře oxidací oxidu siřičitého za spoluúčastí pevných částic. Ve vlhkém vzduchu tvoří mlhu kyseliny sírové, která leptá dýchací cesty. </a:t>
            </a:r>
          </a:p>
          <a:p>
            <a:pPr eaLnBrk="1" hangingPunct="1"/>
            <a:endParaRPr lang="cs-CZ" altLang="cs-CZ" sz="1600" dirty="0"/>
          </a:p>
        </p:txBody>
      </p:sp>
      <p:sp>
        <p:nvSpPr>
          <p:cNvPr id="2" name="TextovéPole 1">
            <a:extLst>
              <a:ext uri="{FF2B5EF4-FFF2-40B4-BE49-F238E27FC236}">
                <a16:creationId xmlns:a16="http://schemas.microsoft.com/office/drawing/2014/main" id="{611B8534-C892-074A-B7AA-3D69F2930D0F}"/>
              </a:ext>
            </a:extLst>
          </p:cNvPr>
          <p:cNvSpPr txBox="1"/>
          <p:nvPr/>
        </p:nvSpPr>
        <p:spPr>
          <a:xfrm>
            <a:off x="127591" y="6772940"/>
            <a:ext cx="0" cy="0"/>
          </a:xfrm>
          <a:prstGeom prst="rect">
            <a:avLst/>
          </a:prstGeom>
        </p:spPr>
        <p:txBody>
          <a:bodyPr vert="horz" wrap="none" lIns="91440" tIns="45720" rIns="91440" bIns="45720" rtlCol="0" anchor="ctr">
            <a:normAutofit fontScale="2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cs-CZ"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grpSp>
        <p:nvGrpSpPr>
          <p:cNvPr id="7" name="Skupina 6">
            <a:extLst>
              <a:ext uri="{FF2B5EF4-FFF2-40B4-BE49-F238E27FC236}">
                <a16:creationId xmlns:a16="http://schemas.microsoft.com/office/drawing/2014/main" id="{4C5DC71A-BB09-1841-9434-354324DF1047}"/>
              </a:ext>
            </a:extLst>
          </p:cNvPr>
          <p:cNvGrpSpPr/>
          <p:nvPr/>
        </p:nvGrpSpPr>
        <p:grpSpPr>
          <a:xfrm>
            <a:off x="0" y="6044980"/>
            <a:ext cx="9144000" cy="813020"/>
            <a:chOff x="0" y="6044980"/>
            <a:chExt cx="9144000" cy="813020"/>
          </a:xfrm>
        </p:grpSpPr>
        <p:pic>
          <p:nvPicPr>
            <p:cNvPr id="8" name="Obrázek 7">
              <a:extLst>
                <a:ext uri="{FF2B5EF4-FFF2-40B4-BE49-F238E27FC236}">
                  <a16:creationId xmlns:a16="http://schemas.microsoft.com/office/drawing/2014/main" id="{AED32779-FA6B-E24C-BB8F-00B7D5D76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9" name="Obrázek 8">
              <a:extLst>
                <a:ext uri="{FF2B5EF4-FFF2-40B4-BE49-F238E27FC236}">
                  <a16:creationId xmlns:a16="http://schemas.microsoft.com/office/drawing/2014/main" id="{57934167-3B8F-4747-85E1-DF6F18A1C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401863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ovéPole 1">
            <a:extLst>
              <a:ext uri="{FF2B5EF4-FFF2-40B4-BE49-F238E27FC236}">
                <a16:creationId xmlns:a16="http://schemas.microsoft.com/office/drawing/2014/main" id="{3DBFB832-5E8D-4E4F-82AB-F76ED179054F}"/>
              </a:ext>
            </a:extLst>
          </p:cNvPr>
          <p:cNvSpPr txBox="1">
            <a:spLocks noChangeArrowheads="1"/>
          </p:cNvSpPr>
          <p:nvPr/>
        </p:nvSpPr>
        <p:spPr bwMode="auto">
          <a:xfrm>
            <a:off x="468313" y="981075"/>
            <a:ext cx="8280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t>Oxid dusnatý NO</a:t>
            </a:r>
          </a:p>
          <a:p>
            <a:pPr algn="just" eaLnBrk="1" hangingPunct="1"/>
            <a:r>
              <a:rPr lang="cs-CZ" altLang="cs-CZ" sz="1800" dirty="0"/>
              <a:t>Oxid dusnatý silně dráždí dýchací cesty, způsobuje </a:t>
            </a:r>
            <a:r>
              <a:rPr lang="cs-CZ" altLang="cs-CZ" sz="1800" dirty="0" err="1"/>
              <a:t>cyanosu</a:t>
            </a:r>
            <a:r>
              <a:rPr lang="cs-CZ" altLang="cs-CZ" sz="1800" dirty="0"/>
              <a:t> a hemoglobin mění na oxidovaný </a:t>
            </a:r>
            <a:r>
              <a:rPr lang="cs-CZ" altLang="cs-CZ" sz="1800" dirty="0" err="1"/>
              <a:t>methemoglobin</a:t>
            </a:r>
            <a:r>
              <a:rPr lang="cs-CZ" altLang="cs-CZ" sz="1800" dirty="0"/>
              <a:t>. Oxid dusnatý plní v našem těle též funkci jednoduchého plynného hormonu, způsobujícího rozšiřování cév. Oxid dusnatý se na vzduchu snadno oxiduje, a proto se vyskytuje většinou ve směsi s oxidem dusičitým, jako tzv. </a:t>
            </a:r>
            <a:r>
              <a:rPr lang="cs-CZ" altLang="cs-CZ" sz="1800" dirty="0" err="1"/>
              <a:t>nitrosní</a:t>
            </a:r>
            <a:r>
              <a:rPr lang="cs-CZ" altLang="cs-CZ" sz="1800" dirty="0"/>
              <a:t> plyny </a:t>
            </a:r>
            <a:r>
              <a:rPr lang="cs-CZ" altLang="cs-CZ" sz="1800" dirty="0" err="1"/>
              <a:t>NO</a:t>
            </a:r>
            <a:r>
              <a:rPr lang="cs-CZ" altLang="cs-CZ" sz="1800" baseline="-25000" dirty="0" err="1"/>
              <a:t>x</a:t>
            </a:r>
            <a:r>
              <a:rPr lang="cs-CZ" altLang="cs-CZ" sz="1800" dirty="0"/>
              <a:t>. Nejvyšší přípustnou koncentrací </a:t>
            </a:r>
            <a:r>
              <a:rPr lang="cs-CZ" altLang="cs-CZ" sz="1800" dirty="0" err="1"/>
              <a:t>nitrosních</a:t>
            </a:r>
            <a:r>
              <a:rPr lang="cs-CZ" altLang="cs-CZ" sz="1800" dirty="0"/>
              <a:t> plynů ve vzduchu je 0,1 mg/m</a:t>
            </a:r>
            <a:r>
              <a:rPr lang="cs-CZ" altLang="cs-CZ" sz="1800" baseline="30000" dirty="0"/>
              <a:t>3</a:t>
            </a:r>
            <a:r>
              <a:rPr lang="cs-CZ" altLang="cs-CZ" sz="1800" dirty="0"/>
              <a:t> během 24 hodin. </a:t>
            </a:r>
          </a:p>
          <a:p>
            <a:pPr eaLnBrk="1" hangingPunct="1"/>
            <a:endParaRPr lang="cs-CZ" altLang="cs-CZ" sz="1800" b="1" dirty="0"/>
          </a:p>
          <a:p>
            <a:pPr eaLnBrk="1" hangingPunct="1"/>
            <a:endParaRPr lang="cs-CZ" altLang="cs-CZ" sz="1800" b="1" dirty="0"/>
          </a:p>
          <a:p>
            <a:pPr eaLnBrk="1" hangingPunct="1"/>
            <a:r>
              <a:rPr lang="cs-CZ" altLang="cs-CZ" sz="1800" b="1" dirty="0"/>
              <a:t>Oxid dusičitý NO</a:t>
            </a:r>
            <a:r>
              <a:rPr lang="cs-CZ" altLang="cs-CZ" sz="1800" b="1" baseline="-25000" dirty="0"/>
              <a:t>2</a:t>
            </a:r>
            <a:endParaRPr lang="cs-CZ" altLang="cs-CZ" sz="1800" b="1" dirty="0"/>
          </a:p>
          <a:p>
            <a:pPr algn="just" eaLnBrk="1" hangingPunct="1"/>
            <a:r>
              <a:rPr lang="cs-CZ" altLang="cs-CZ" sz="1800" dirty="0"/>
              <a:t>Oxid dusičitý lze snadno odhalit čichem podle typického odporně nasládlého zápachu. Již ve velmi nízkých koncentracích působí dráždivě na dýchací cesty. Akutní otrava se projevuje úporným kašlem, může vznikat edém plic či jiná plicní poškození. V krvi se objevuje </a:t>
            </a:r>
            <a:r>
              <a:rPr lang="cs-CZ" altLang="cs-CZ" sz="1800" dirty="0" err="1"/>
              <a:t>methemoglobin</a:t>
            </a:r>
            <a:r>
              <a:rPr lang="cs-CZ" altLang="cs-CZ" sz="1800" dirty="0"/>
              <a:t>, což se projevuje </a:t>
            </a:r>
            <a:r>
              <a:rPr lang="cs-CZ" altLang="cs-CZ" sz="1800" dirty="0" err="1"/>
              <a:t>cyanosou</a:t>
            </a:r>
            <a:r>
              <a:rPr lang="cs-CZ" altLang="cs-CZ" sz="1800" dirty="0"/>
              <a:t>. V těžších případech to vede až k šoku, křečím, zástavě dechu a smrti. </a:t>
            </a:r>
            <a:r>
              <a:rPr lang="cs-CZ" altLang="cs-CZ" sz="1800" dirty="0" err="1"/>
              <a:t>Nitrosní</a:t>
            </a:r>
            <a:r>
              <a:rPr lang="cs-CZ" altLang="cs-CZ" sz="1800" dirty="0"/>
              <a:t> plyny jsou podezřelé z </a:t>
            </a:r>
            <a:r>
              <a:rPr lang="cs-CZ" altLang="cs-CZ" sz="1800" dirty="0" err="1"/>
              <a:t>karcinogenity</a:t>
            </a:r>
            <a:r>
              <a:rPr lang="cs-CZ" altLang="cs-CZ" sz="1800" dirty="0"/>
              <a:t>. Jejich obsah v ovzduší se sleduje. Poškozují rostliny, účastní se na vzniku smogu a poškozují ozonovou vrstvu. </a:t>
            </a:r>
          </a:p>
          <a:p>
            <a:pPr eaLnBrk="1" hangingPunct="1"/>
            <a:endParaRPr lang="cs-CZ" altLang="cs-CZ" sz="1800" dirty="0"/>
          </a:p>
        </p:txBody>
      </p:sp>
      <p:sp>
        <p:nvSpPr>
          <p:cNvPr id="74754" name="Obdélník 2">
            <a:extLst>
              <a:ext uri="{FF2B5EF4-FFF2-40B4-BE49-F238E27FC236}">
                <a16:creationId xmlns:a16="http://schemas.microsoft.com/office/drawing/2014/main" id="{7E3F3F58-9038-A34D-94D1-E516D7535351}"/>
              </a:ext>
            </a:extLst>
          </p:cNvPr>
          <p:cNvSpPr>
            <a:spLocks noChangeArrowheads="1"/>
          </p:cNvSpPr>
          <p:nvPr/>
        </p:nvSpPr>
        <p:spPr bwMode="auto">
          <a:xfrm>
            <a:off x="468313"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grpSp>
        <p:nvGrpSpPr>
          <p:cNvPr id="4" name="Skupina 3">
            <a:extLst>
              <a:ext uri="{FF2B5EF4-FFF2-40B4-BE49-F238E27FC236}">
                <a16:creationId xmlns:a16="http://schemas.microsoft.com/office/drawing/2014/main" id="{704FF386-CB30-FD41-95C6-2C2A6A0A71D9}"/>
              </a:ext>
            </a:extLst>
          </p:cNvPr>
          <p:cNvGrpSpPr/>
          <p:nvPr/>
        </p:nvGrpSpPr>
        <p:grpSpPr>
          <a:xfrm>
            <a:off x="0" y="6044980"/>
            <a:ext cx="9144000" cy="813020"/>
            <a:chOff x="0" y="6044980"/>
            <a:chExt cx="9144000" cy="813020"/>
          </a:xfrm>
        </p:grpSpPr>
        <p:pic>
          <p:nvPicPr>
            <p:cNvPr id="5" name="Obrázek 4">
              <a:extLst>
                <a:ext uri="{FF2B5EF4-FFF2-40B4-BE49-F238E27FC236}">
                  <a16:creationId xmlns:a16="http://schemas.microsoft.com/office/drawing/2014/main" id="{2B950495-6AAD-D248-A84E-B46556FD1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a16="http://schemas.microsoft.com/office/drawing/2014/main" id="{7BBA4ED9-270E-314B-9C98-5AEF70722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74046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ástupný symbol pro obsah 2">
            <a:extLst>
              <a:ext uri="{FF2B5EF4-FFF2-40B4-BE49-F238E27FC236}">
                <a16:creationId xmlns:a16="http://schemas.microsoft.com/office/drawing/2014/main" id="{220FA3AA-8282-B742-9CEE-D55C243C40C5}"/>
              </a:ext>
            </a:extLst>
          </p:cNvPr>
          <p:cNvSpPr>
            <a:spLocks noGrp="1"/>
          </p:cNvSpPr>
          <p:nvPr>
            <p:ph sz="half" idx="1"/>
          </p:nvPr>
        </p:nvSpPr>
        <p:spPr>
          <a:xfrm>
            <a:off x="323850" y="981075"/>
            <a:ext cx="8258175" cy="5626100"/>
          </a:xfrm>
        </p:spPr>
        <p:txBody>
          <a:bodyPr>
            <a:normAutofit/>
          </a:bodyPr>
          <a:lstStyle/>
          <a:p>
            <a:pPr>
              <a:buFont typeface="Arial" panose="020B0604020202020204" pitchFamily="34" charset="0"/>
              <a:buNone/>
            </a:pPr>
            <a:r>
              <a:rPr altLang="cs-CZ" sz="2000" dirty="0" err="1">
                <a:solidFill>
                  <a:schemeClr val="tx1"/>
                </a:solidFill>
                <a:latin typeface="Avenir Roman" panose="02000503020000020003" pitchFamily="2" charset="0"/>
                <a:ea typeface="ＭＳ Ｐゴシック" panose="020B0600070205080204" pitchFamily="34" charset="-128"/>
              </a:rPr>
              <a:t>Akutní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i</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chronické</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účinky</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zvýšené</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riziko</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respiračních</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onemocnění</a:t>
            </a:r>
            <a:r>
              <a:rPr altLang="cs-CZ" sz="2000" dirty="0">
                <a:solidFill>
                  <a:schemeClr val="tx1"/>
                </a:solidFill>
                <a:latin typeface="Avenir Roman" panose="02000503020000020003" pitchFamily="2" charset="0"/>
                <a:ea typeface="ＭＳ Ｐゴシック" panose="020B0600070205080204" pitchFamily="34" charset="-128"/>
              </a:rPr>
              <a:t> v </a:t>
            </a:r>
            <a:r>
              <a:rPr altLang="cs-CZ" sz="2000" dirty="0" err="1">
                <a:solidFill>
                  <a:schemeClr val="tx1"/>
                </a:solidFill>
                <a:latin typeface="Avenir Roman" panose="02000503020000020003" pitchFamily="2" charset="0"/>
                <a:ea typeface="ＭＳ Ｐゴシック" panose="020B0600070205080204" pitchFamily="34" charset="-128"/>
              </a:rPr>
              <a:t>důsledku</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snížené</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obranyschopnosti</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vůči</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infekci</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snížení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plicních</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funkcí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hlavním</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efektem</a:t>
            </a:r>
            <a:r>
              <a:rPr altLang="cs-CZ" sz="2000" dirty="0">
                <a:solidFill>
                  <a:schemeClr val="tx1"/>
                </a:solidFill>
                <a:latin typeface="Avenir Roman" panose="02000503020000020003" pitchFamily="2" charset="0"/>
                <a:ea typeface="ＭＳ Ｐゴシック" panose="020B0600070205080204" pitchFamily="34" charset="-128"/>
              </a:rPr>
              <a:t> NO</a:t>
            </a:r>
            <a:r>
              <a:rPr altLang="cs-CZ" sz="2000" baseline="-25000" dirty="0">
                <a:solidFill>
                  <a:schemeClr val="tx1"/>
                </a:solidFill>
                <a:latin typeface="Avenir Roman" panose="02000503020000020003" pitchFamily="2" charset="0"/>
                <a:ea typeface="ＭＳ Ｐゴシック" panose="020B0600070205080204" pitchFamily="34" charset="-128"/>
              </a:rPr>
              <a:t>2</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je</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nárůst</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reaktivity</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dýchacích</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cest</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Účinek</a:t>
            </a:r>
            <a:r>
              <a:rPr altLang="cs-CZ" sz="2000" dirty="0">
                <a:solidFill>
                  <a:schemeClr val="tx1"/>
                </a:solidFill>
                <a:latin typeface="Avenir Roman" panose="02000503020000020003" pitchFamily="2" charset="0"/>
                <a:ea typeface="ＭＳ Ｐゴシック" panose="020B0600070205080204" pitchFamily="34" charset="-128"/>
              </a:rPr>
              <a:t> NO</a:t>
            </a:r>
            <a:r>
              <a:rPr altLang="cs-CZ" sz="2000" baseline="-25000" dirty="0">
                <a:solidFill>
                  <a:schemeClr val="tx1"/>
                </a:solidFill>
                <a:latin typeface="Avenir Roman" panose="02000503020000020003" pitchFamily="2" charset="0"/>
                <a:ea typeface="ＭＳ Ｐゴシック" panose="020B0600070205080204" pitchFamily="34" charset="-128"/>
              </a:rPr>
              <a:t>2 </a:t>
            </a:r>
            <a:r>
              <a:rPr altLang="cs-CZ" sz="2000" dirty="0" err="1">
                <a:solidFill>
                  <a:schemeClr val="tx1"/>
                </a:solidFill>
                <a:latin typeface="Avenir Roman" panose="02000503020000020003" pitchFamily="2" charset="0"/>
                <a:ea typeface="ＭＳ Ｐゴシック" panose="020B0600070205080204" pitchFamily="34" charset="-128"/>
              </a:rPr>
              <a:t>těžko</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odlišitelný</a:t>
            </a:r>
            <a:r>
              <a:rPr altLang="cs-CZ" sz="2000" dirty="0">
                <a:solidFill>
                  <a:schemeClr val="tx1"/>
                </a:solidFill>
                <a:latin typeface="Avenir Roman" panose="02000503020000020003" pitchFamily="2" charset="0"/>
                <a:ea typeface="ＭＳ Ｐゴシック" panose="020B0600070205080204" pitchFamily="34" charset="-128"/>
              </a:rPr>
              <a:t> od </a:t>
            </a:r>
            <a:r>
              <a:rPr altLang="cs-CZ" sz="2000" dirty="0" err="1">
                <a:solidFill>
                  <a:schemeClr val="tx1"/>
                </a:solidFill>
                <a:latin typeface="Avenir Roman" panose="02000503020000020003" pitchFamily="2" charset="0"/>
                <a:ea typeface="ＭＳ Ｐゴシック" panose="020B0600070205080204" pitchFamily="34" charset="-128"/>
              </a:rPr>
              <a:t>účinku</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dalších</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škodlivin</a:t>
            </a:r>
            <a:r>
              <a:rPr altLang="cs-CZ" sz="2000" dirty="0">
                <a:solidFill>
                  <a:schemeClr val="tx1"/>
                </a:solidFill>
                <a:latin typeface="Avenir Roman" panose="02000503020000020003" pitchFamily="2" charset="0"/>
                <a:ea typeface="ＭＳ Ｐゴシック" panose="020B0600070205080204" pitchFamily="34" charset="-128"/>
              </a:rPr>
              <a:t>, se </a:t>
            </a:r>
            <a:r>
              <a:rPr altLang="cs-CZ" sz="2000" dirty="0" err="1">
                <a:solidFill>
                  <a:schemeClr val="tx1"/>
                </a:solidFill>
                <a:latin typeface="Avenir Roman" panose="02000503020000020003" pitchFamily="2" charset="0"/>
                <a:ea typeface="ＭＳ Ｐゴシック" panose="020B0600070205080204" pitchFamily="34" charset="-128"/>
              </a:rPr>
              <a:t>kterými</a:t>
            </a:r>
            <a:r>
              <a:rPr altLang="cs-CZ" sz="2000" dirty="0">
                <a:solidFill>
                  <a:schemeClr val="tx1"/>
                </a:solidFill>
                <a:latin typeface="Avenir Roman" panose="02000503020000020003" pitchFamily="2" charset="0"/>
                <a:ea typeface="ＭＳ Ｐゴシック" panose="020B0600070205080204" pitchFamily="34" charset="-128"/>
              </a:rPr>
              <a:t> se </a:t>
            </a:r>
            <a:r>
              <a:rPr altLang="cs-CZ" sz="2000" dirty="0" err="1">
                <a:solidFill>
                  <a:schemeClr val="tx1"/>
                </a:solidFill>
                <a:latin typeface="Avenir Roman" panose="02000503020000020003" pitchFamily="2" charset="0"/>
                <a:ea typeface="ＭＳ Ｐゴシック" panose="020B0600070205080204" pitchFamily="34" charset="-128"/>
              </a:rPr>
              <a:t>obvykle</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vyskytuje</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ve</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směsích</a:t>
            </a:r>
            <a:r>
              <a:rPr altLang="cs-CZ" sz="2000" dirty="0">
                <a:solidFill>
                  <a:schemeClr val="tx1"/>
                </a:solidFill>
                <a:latin typeface="Avenir Roman" panose="02000503020000020003" pitchFamily="2" charset="0"/>
                <a:ea typeface="ＭＳ Ｐゴシック" panose="020B0600070205080204" pitchFamily="34" charset="-128"/>
              </a:rPr>
              <a:t>.</a:t>
            </a: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 </a:t>
            </a:r>
            <a:r>
              <a:rPr altLang="cs-CZ" sz="2000" dirty="0" err="1">
                <a:solidFill>
                  <a:schemeClr val="tx1"/>
                </a:solidFill>
                <a:latin typeface="Avenir Roman" panose="02000503020000020003" pitchFamily="2" charset="0"/>
                <a:ea typeface="ＭＳ Ｐゴシック" panose="020B0600070205080204" pitchFamily="34" charset="-128"/>
              </a:rPr>
              <a:t>Doporučené</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hodnoty</a:t>
            </a:r>
            <a:r>
              <a:rPr altLang="cs-CZ" sz="2000" dirty="0">
                <a:solidFill>
                  <a:schemeClr val="tx1"/>
                </a:solidFill>
                <a:latin typeface="Avenir Roman" panose="02000503020000020003" pitchFamily="2" charset="0"/>
                <a:ea typeface="ＭＳ Ｐゴシック" panose="020B0600070205080204" pitchFamily="34" charset="-128"/>
              </a:rPr>
              <a:t> WHO:</a:t>
            </a: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r>
              <a:rPr lang="en-US" altLang="cs-CZ" sz="2000" dirty="0">
                <a:solidFill>
                  <a:schemeClr val="tx1"/>
                </a:solidFill>
                <a:latin typeface="Avenir Roman" panose="02000503020000020003" pitchFamily="2" charset="0"/>
                <a:ea typeface="ＭＳ Ｐゴシック" panose="020B0600070205080204" pitchFamily="34" charset="-128"/>
              </a:rPr>
              <a:t>40 </a:t>
            </a:r>
            <a:r>
              <a:rPr lang="en-US" altLang="cs-CZ" sz="2000" dirty="0" err="1">
                <a:solidFill>
                  <a:schemeClr val="tx1"/>
                </a:solidFill>
                <a:latin typeface="Avenir Roman" panose="02000503020000020003" pitchFamily="2" charset="0"/>
                <a:ea typeface="ＭＳ Ｐゴシック" panose="020B0600070205080204" pitchFamily="34" charset="-128"/>
              </a:rPr>
              <a:t>μg</a:t>
            </a:r>
            <a:r>
              <a:rPr lang="en-US" altLang="cs-CZ" sz="2000" dirty="0">
                <a:solidFill>
                  <a:schemeClr val="tx1"/>
                </a:solidFill>
                <a:latin typeface="Avenir Roman" panose="02000503020000020003" pitchFamily="2" charset="0"/>
                <a:ea typeface="ＭＳ Ｐゴシック" panose="020B0600070205080204" pitchFamily="34" charset="-128"/>
              </a:rPr>
              <a:t>/m</a:t>
            </a:r>
            <a:r>
              <a:rPr lang="en-US" altLang="cs-CZ" sz="2000" baseline="30000" dirty="0">
                <a:solidFill>
                  <a:schemeClr val="tx1"/>
                </a:solidFill>
                <a:latin typeface="Avenir Roman" panose="02000503020000020003" pitchFamily="2" charset="0"/>
                <a:ea typeface="ＭＳ Ｐゴシック" panose="020B0600070205080204" pitchFamily="34" charset="-128"/>
              </a:rPr>
              <a:t>3</a:t>
            </a:r>
            <a:r>
              <a:rPr lang="en-US" altLang="cs-CZ" sz="2000" dirty="0">
                <a:solidFill>
                  <a:schemeClr val="tx1"/>
                </a:solidFill>
                <a:latin typeface="Avenir Roman" panose="02000503020000020003" pitchFamily="2" charset="0"/>
                <a:ea typeface="ＭＳ Ｐゴシック" panose="020B0600070205080204" pitchFamily="34" charset="-128"/>
              </a:rPr>
              <a:t> (</a:t>
            </a:r>
            <a:r>
              <a:rPr lang="en-US" altLang="cs-CZ" sz="2000" dirty="0" err="1">
                <a:solidFill>
                  <a:schemeClr val="tx1"/>
                </a:solidFill>
                <a:latin typeface="Avenir Roman" panose="02000503020000020003" pitchFamily="2" charset="0"/>
                <a:ea typeface="ＭＳ Ｐゴシック" panose="020B0600070205080204" pitchFamily="34" charset="-128"/>
              </a:rPr>
              <a:t>průměrná</a:t>
            </a:r>
            <a:r>
              <a:rPr lang="en-US" altLang="cs-CZ" sz="2000" dirty="0">
                <a:solidFill>
                  <a:schemeClr val="tx1"/>
                </a:solidFill>
                <a:latin typeface="Avenir Roman" panose="02000503020000020003" pitchFamily="2" charset="0"/>
                <a:ea typeface="ＭＳ Ｐゴシック" panose="020B0600070205080204" pitchFamily="34" charset="-128"/>
              </a:rPr>
              <a:t> </a:t>
            </a:r>
            <a:r>
              <a:rPr lang="en-US" altLang="cs-CZ" sz="2000" dirty="0" err="1">
                <a:solidFill>
                  <a:schemeClr val="tx1"/>
                </a:solidFill>
                <a:latin typeface="Avenir Roman" panose="02000503020000020003" pitchFamily="2" charset="0"/>
                <a:ea typeface="ＭＳ Ｐゴシック" panose="020B0600070205080204" pitchFamily="34" charset="-128"/>
              </a:rPr>
              <a:t>roční</a:t>
            </a:r>
            <a:r>
              <a:rPr lang="en-US" altLang="cs-CZ" sz="2000" dirty="0">
                <a:solidFill>
                  <a:schemeClr val="tx1"/>
                </a:solidFill>
                <a:latin typeface="Avenir Roman" panose="02000503020000020003" pitchFamily="2" charset="0"/>
                <a:ea typeface="ＭＳ Ｐゴシック" panose="020B0600070205080204" pitchFamily="34" charset="-128"/>
              </a:rPr>
              <a:t> </a:t>
            </a:r>
            <a:r>
              <a:rPr lang="en-US" altLang="cs-CZ" sz="2000" dirty="0" err="1">
                <a:solidFill>
                  <a:schemeClr val="tx1"/>
                </a:solidFill>
                <a:latin typeface="Avenir Roman" panose="02000503020000020003" pitchFamily="2" charset="0"/>
                <a:ea typeface="ＭＳ Ｐゴシック" panose="020B0600070205080204" pitchFamily="34" charset="-128"/>
              </a:rPr>
              <a:t>koncentrace</a:t>
            </a:r>
            <a:r>
              <a:rPr lang="en-US" altLang="cs-CZ" sz="2000" dirty="0">
                <a:solidFill>
                  <a:schemeClr val="tx1"/>
                </a:solidFill>
                <a:latin typeface="Avenir Roman" panose="02000503020000020003" pitchFamily="2" charset="0"/>
                <a:ea typeface="ＭＳ Ｐゴシック" panose="020B0600070205080204" pitchFamily="34" charset="-128"/>
              </a:rPr>
              <a:t>)</a:t>
            </a:r>
            <a:br>
              <a:rPr lang="en-US" altLang="cs-CZ" sz="2000" dirty="0">
                <a:solidFill>
                  <a:schemeClr val="tx1"/>
                </a:solidFill>
                <a:latin typeface="Avenir Roman" panose="02000503020000020003" pitchFamily="2" charset="0"/>
                <a:ea typeface="ＭＳ Ｐゴシック" panose="020B0600070205080204" pitchFamily="34" charset="-128"/>
              </a:rPr>
            </a:br>
            <a:r>
              <a:rPr altLang="cs-CZ" sz="2000" dirty="0">
                <a:solidFill>
                  <a:schemeClr val="tx1"/>
                </a:solidFill>
                <a:latin typeface="Avenir Roman" panose="02000503020000020003" pitchFamily="2" charset="0"/>
                <a:ea typeface="ＭＳ Ｐゴシック" panose="020B0600070205080204" pitchFamily="34" charset="-128"/>
              </a:rPr>
              <a:t> 2</a:t>
            </a:r>
            <a:r>
              <a:rPr lang="el-GR" altLang="cs-CZ" sz="2000" dirty="0">
                <a:solidFill>
                  <a:schemeClr val="tx1"/>
                </a:solidFill>
                <a:latin typeface="Avenir Roman" panose="02000503020000020003" pitchFamily="2" charset="0"/>
                <a:ea typeface="ＭＳ Ｐゴシック" panose="020B0600070205080204" pitchFamily="34" charset="-128"/>
              </a:rPr>
              <a:t>00 μ</a:t>
            </a:r>
            <a:r>
              <a:rPr altLang="cs-CZ" sz="2000" dirty="0">
                <a:solidFill>
                  <a:schemeClr val="tx1"/>
                </a:solidFill>
                <a:latin typeface="Avenir Roman" panose="02000503020000020003" pitchFamily="2" charset="0"/>
                <a:ea typeface="ＭＳ Ｐゴシック" panose="020B0600070205080204" pitchFamily="34" charset="-128"/>
              </a:rPr>
              <a:t>g/m</a:t>
            </a:r>
            <a:r>
              <a:rPr altLang="cs-CZ" sz="2000" baseline="30000" dirty="0">
                <a:solidFill>
                  <a:schemeClr val="tx1"/>
                </a:solidFill>
                <a:latin typeface="Avenir Roman" panose="02000503020000020003" pitchFamily="2" charset="0"/>
                <a:ea typeface="ＭＳ Ｐゴシック" panose="020B0600070205080204" pitchFamily="34" charset="-128"/>
              </a:rPr>
              <a:t>3</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průměrná</a:t>
            </a:r>
            <a:r>
              <a:rPr altLang="cs-CZ" sz="2000" dirty="0">
                <a:solidFill>
                  <a:schemeClr val="tx1"/>
                </a:solidFill>
                <a:latin typeface="Avenir Roman" panose="02000503020000020003" pitchFamily="2" charset="0"/>
                <a:ea typeface="ＭＳ Ｐゴシック" panose="020B0600070205080204" pitchFamily="34" charset="-128"/>
              </a:rPr>
              <a:t> 1- </a:t>
            </a:r>
            <a:r>
              <a:rPr altLang="cs-CZ" sz="2000" dirty="0" err="1">
                <a:solidFill>
                  <a:schemeClr val="tx1"/>
                </a:solidFill>
                <a:latin typeface="Avenir Roman" panose="02000503020000020003" pitchFamily="2" charset="0"/>
                <a:ea typeface="ＭＳ Ｐゴシック" panose="020B0600070205080204" pitchFamily="34" charset="-128"/>
              </a:rPr>
              <a:t>hodinová</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koncentrace</a:t>
            </a:r>
            <a:r>
              <a:rPr altLang="cs-CZ" sz="2000" dirty="0">
                <a:solidFill>
                  <a:schemeClr val="tx1"/>
                </a:solidFill>
                <a:latin typeface="Avenir Roman" panose="02000503020000020003" pitchFamily="2" charset="0"/>
                <a:ea typeface="ＭＳ Ｐゴシック" panose="020B0600070205080204" pitchFamily="34" charset="-128"/>
              </a:rPr>
              <a:t>)</a:t>
            </a: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baseline="-25000" dirty="0">
                <a:solidFill>
                  <a:schemeClr val="tx1"/>
                </a:solidFill>
                <a:latin typeface="Avenir Roman" panose="02000503020000020003" pitchFamily="2" charset="0"/>
                <a:ea typeface="ＭＳ Ｐゴシック" panose="020B0600070205080204" pitchFamily="34" charset="-128"/>
              </a:rPr>
              <a:t> </a:t>
            </a: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p>
          <a:p>
            <a:endParaRPr altLang="cs-CZ" sz="2000" dirty="0">
              <a:solidFill>
                <a:schemeClr val="tx1"/>
              </a:solidFill>
              <a:latin typeface="Avenir Roman" panose="02000503020000020003" pitchFamily="2" charset="0"/>
              <a:ea typeface="ＭＳ Ｐゴシック" panose="020B0600070205080204" pitchFamily="34" charset="-128"/>
            </a:endParaRPr>
          </a:p>
        </p:txBody>
      </p:sp>
      <p:sp>
        <p:nvSpPr>
          <p:cNvPr id="75778" name="Obdélník 2">
            <a:extLst>
              <a:ext uri="{FF2B5EF4-FFF2-40B4-BE49-F238E27FC236}">
                <a16:creationId xmlns:a16="http://schemas.microsoft.com/office/drawing/2014/main" id="{7DAF9339-61C8-0A46-8A72-75D0FA03CB7A}"/>
              </a:ext>
            </a:extLst>
          </p:cNvPr>
          <p:cNvSpPr>
            <a:spLocks noChangeArrowheads="1"/>
          </p:cNvSpPr>
          <p:nvPr/>
        </p:nvSpPr>
        <p:spPr bwMode="auto">
          <a:xfrm>
            <a:off x="468313" y="260350"/>
            <a:ext cx="567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a:t>
            </a:r>
            <a:r>
              <a:rPr lang="cs-CZ" altLang="ja-JP" sz="2800">
                <a:cs typeface="Arial" panose="020B0604020202020204" pitchFamily="34" charset="0"/>
              </a:rPr>
              <a:t>NO</a:t>
            </a:r>
            <a:r>
              <a:rPr lang="cs-CZ" altLang="ja-JP" sz="2800" baseline="-25000">
                <a:cs typeface="Arial" panose="020B0604020202020204" pitchFamily="34" charset="0"/>
              </a:rPr>
              <a:t>2 </a:t>
            </a:r>
            <a:endParaRPr lang="cs-CZ" altLang="cs-CZ" sz="2800">
              <a:cs typeface="Arial" panose="020B0604020202020204" pitchFamily="34" charset="0"/>
            </a:endParaRPr>
          </a:p>
        </p:txBody>
      </p:sp>
      <p:grpSp>
        <p:nvGrpSpPr>
          <p:cNvPr id="4" name="Skupina 3">
            <a:extLst>
              <a:ext uri="{FF2B5EF4-FFF2-40B4-BE49-F238E27FC236}">
                <a16:creationId xmlns:a16="http://schemas.microsoft.com/office/drawing/2014/main" id="{E6F85FC0-5CA8-DB4C-A40D-80F3C2E9BFFE}"/>
              </a:ext>
            </a:extLst>
          </p:cNvPr>
          <p:cNvGrpSpPr/>
          <p:nvPr/>
        </p:nvGrpSpPr>
        <p:grpSpPr>
          <a:xfrm>
            <a:off x="0" y="6044980"/>
            <a:ext cx="9144000" cy="813020"/>
            <a:chOff x="0" y="6044980"/>
            <a:chExt cx="9144000" cy="813020"/>
          </a:xfrm>
        </p:grpSpPr>
        <p:pic>
          <p:nvPicPr>
            <p:cNvPr id="5" name="Obrázek 4">
              <a:extLst>
                <a:ext uri="{FF2B5EF4-FFF2-40B4-BE49-F238E27FC236}">
                  <a16:creationId xmlns:a16="http://schemas.microsoft.com/office/drawing/2014/main" id="{6F682088-57AE-FF46-A0B2-5C7BFEA36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a16="http://schemas.microsoft.com/office/drawing/2014/main" id="{623EB9E1-F357-6B43-8F5C-6E66C6878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pic>
        <p:nvPicPr>
          <p:cNvPr id="2" name="Obrázek 1">
            <a:extLst>
              <a:ext uri="{FF2B5EF4-FFF2-40B4-BE49-F238E27FC236}">
                <a16:creationId xmlns:a16="http://schemas.microsoft.com/office/drawing/2014/main" id="{02EA6ED1-AE89-324A-B3BC-2C4792BEA410}"/>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67151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ovéPole 1">
            <a:extLst>
              <a:ext uri="{FF2B5EF4-FFF2-40B4-BE49-F238E27FC236}">
                <a16:creationId xmlns:a16="http://schemas.microsoft.com/office/drawing/2014/main" id="{BCB12AB4-9D95-9347-AAD2-A5BB210467B8}"/>
              </a:ext>
            </a:extLst>
          </p:cNvPr>
          <p:cNvSpPr txBox="1">
            <a:spLocks noChangeArrowheads="1"/>
          </p:cNvSpPr>
          <p:nvPr/>
        </p:nvSpPr>
        <p:spPr bwMode="auto">
          <a:xfrm>
            <a:off x="395288" y="908050"/>
            <a:ext cx="8424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t>Arsen</a:t>
            </a:r>
          </a:p>
          <a:p>
            <a:pPr algn="just" eaLnBrk="1" hangingPunct="1"/>
            <a:r>
              <a:rPr lang="cs-CZ" altLang="cs-CZ" sz="1800" dirty="0"/>
              <a:t>Sloučeniny arsenu jsou vysoce jedovaté, a to jak akutně, tak chronicky. Některé jsou též prokázanými mutageny, karcinogeny a teratogeny. Za netoxický bývá považován kovový arsen, který je však v organismu přeměněn ve své toxické sloučeniny. Sloučeniny trojmocného arsenu jsou všeobecně jedovatější než sloučeniny arsenu pětimocného, neboť mohou lépe vnikat do těla. Mezi nejjedovatější sloučeniny arsenu patří oxid arsenitý As</a:t>
            </a:r>
            <a:r>
              <a:rPr lang="cs-CZ" altLang="cs-CZ" sz="1800" baseline="-25000" dirty="0"/>
              <a:t>2</a:t>
            </a:r>
            <a:r>
              <a:rPr lang="cs-CZ" altLang="cs-CZ" sz="1800" dirty="0"/>
              <a:t>O</a:t>
            </a:r>
            <a:r>
              <a:rPr lang="cs-CZ" altLang="cs-CZ" sz="1800" baseline="-25000" dirty="0"/>
              <a:t>3</a:t>
            </a:r>
            <a:r>
              <a:rPr lang="cs-CZ" altLang="cs-CZ" sz="1800" dirty="0"/>
              <a:t> (arsenik, </a:t>
            </a:r>
            <a:r>
              <a:rPr lang="cs-CZ" altLang="cs-CZ" sz="1800" dirty="0" err="1"/>
              <a:t>otrušík</a:t>
            </a:r>
            <a:r>
              <a:rPr lang="cs-CZ" altLang="cs-CZ" sz="1800" dirty="0"/>
              <a:t>), chlorid arsenitý AsCl</a:t>
            </a:r>
            <a:r>
              <a:rPr lang="cs-CZ" altLang="cs-CZ" sz="1800" baseline="-25000" dirty="0"/>
              <a:t>3</a:t>
            </a:r>
            <a:r>
              <a:rPr lang="cs-CZ" altLang="cs-CZ" sz="1800" dirty="0"/>
              <a:t>, dále arsenovodík AsH</a:t>
            </a:r>
            <a:r>
              <a:rPr lang="cs-CZ" altLang="cs-CZ" sz="1800" baseline="-25000" dirty="0"/>
              <a:t>3</a:t>
            </a:r>
            <a:r>
              <a:rPr lang="cs-CZ" altLang="cs-CZ" sz="1800" dirty="0"/>
              <a:t>, z organických sloučenin je nejvýznamnější bojový lewisit. </a:t>
            </a:r>
          </a:p>
          <a:p>
            <a:pPr eaLnBrk="1" hangingPunct="1"/>
            <a:endParaRPr lang="cs-CZ" altLang="cs-CZ" sz="1800" dirty="0"/>
          </a:p>
        </p:txBody>
      </p:sp>
      <p:sp>
        <p:nvSpPr>
          <p:cNvPr id="76802" name="Obdélník 2">
            <a:extLst>
              <a:ext uri="{FF2B5EF4-FFF2-40B4-BE49-F238E27FC236}">
                <a16:creationId xmlns:a16="http://schemas.microsoft.com/office/drawing/2014/main" id="{6DF7246F-1665-3B42-8042-6327307A9F18}"/>
              </a:ext>
            </a:extLst>
          </p:cNvPr>
          <p:cNvSpPr>
            <a:spLocks noChangeArrowheads="1"/>
          </p:cNvSpPr>
          <p:nvPr/>
        </p:nvSpPr>
        <p:spPr bwMode="auto">
          <a:xfrm>
            <a:off x="323850" y="260350"/>
            <a:ext cx="565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kovy</a:t>
            </a:r>
            <a:endParaRPr lang="cs-CZ" altLang="cs-CZ" sz="2800" b="1"/>
          </a:p>
        </p:txBody>
      </p:sp>
      <p:pic>
        <p:nvPicPr>
          <p:cNvPr id="76803" name="Picture 4" descr="http://geologie.vsb.cz/loziska/suroviny/rudy/arsen%2003_resize.jpg">
            <a:extLst>
              <a:ext uri="{FF2B5EF4-FFF2-40B4-BE49-F238E27FC236}">
                <a16:creationId xmlns:a16="http://schemas.microsoft.com/office/drawing/2014/main" id="{1EB27D3F-C7BE-FB40-A454-9C6C95E7A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425816"/>
            <a:ext cx="3008313" cy="240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6" descr="http://geologie.vsb.cz/loziska/suroviny/rudy/arsen%2002_resize.jpg">
            <a:extLst>
              <a:ext uri="{FF2B5EF4-FFF2-40B4-BE49-F238E27FC236}">
                <a16:creationId xmlns:a16="http://schemas.microsoft.com/office/drawing/2014/main" id="{2C2C5E92-6C5E-294C-B4F1-24BAC31E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52935"/>
            <a:ext cx="3031979" cy="227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Skupina 5">
            <a:extLst>
              <a:ext uri="{FF2B5EF4-FFF2-40B4-BE49-F238E27FC236}">
                <a16:creationId xmlns:a16="http://schemas.microsoft.com/office/drawing/2014/main" id="{CDD34016-0132-4544-9507-37CCEFA4FC21}"/>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481A349D-A4B5-904D-9BE7-A969F34D5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BD1526BC-F2E3-8C49-91B2-F155427215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376794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Zástupný symbol pro obsah 2">
            <a:extLst>
              <a:ext uri="{FF2B5EF4-FFF2-40B4-BE49-F238E27FC236}">
                <a16:creationId xmlns:a16="http://schemas.microsoft.com/office/drawing/2014/main" id="{B9EF344D-5E1E-E746-9AA7-4CB207EAC244}"/>
              </a:ext>
            </a:extLst>
          </p:cNvPr>
          <p:cNvSpPr>
            <a:spLocks noGrp="1"/>
          </p:cNvSpPr>
          <p:nvPr>
            <p:ph sz="half" idx="1"/>
          </p:nvPr>
        </p:nvSpPr>
        <p:spPr>
          <a:xfrm>
            <a:off x="457200" y="1219200"/>
            <a:ext cx="7429500" cy="4979987"/>
          </a:xfrm>
        </p:spPr>
        <p:txBody>
          <a:bodyPr>
            <a:noAutofit/>
          </a:bodyPr>
          <a:lstStyle/>
          <a:p>
            <a:pPr>
              <a:buFont typeface="Arial" panose="020B0604020202020204" pitchFamily="34" charset="0"/>
              <a:buNone/>
            </a:pPr>
            <a:r>
              <a:rPr altLang="cs-CZ" sz="2000" b="1" dirty="0" err="1">
                <a:solidFill>
                  <a:schemeClr val="tx1"/>
                </a:solidFill>
                <a:latin typeface="Avenir Roman" panose="02000503020000020003" pitchFamily="2" charset="0"/>
                <a:ea typeface="ＭＳ Ｐゴシック" panose="020B0600070205080204" pitchFamily="34" charset="-128"/>
              </a:rPr>
              <a:t>Arzén</a:t>
            </a:r>
            <a:endParaRPr altLang="cs-CZ" sz="2000" b="1"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err="1">
                <a:solidFill>
                  <a:schemeClr val="tx1"/>
                </a:solidFill>
                <a:latin typeface="Avenir Roman" panose="02000503020000020003" pitchFamily="2" charset="0"/>
                <a:ea typeface="ＭＳ Ｐゴシック" panose="020B0600070205080204" pitchFamily="34" charset="-128"/>
              </a:rPr>
              <a:t>Poruchy</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krvetvorby</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zvýšená</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úmrtnost</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na</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kardiovaskulární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onemocnění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karcinogenní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účinky</a:t>
            </a:r>
            <a:r>
              <a:rPr altLang="cs-CZ" sz="2000" dirty="0">
                <a:solidFill>
                  <a:schemeClr val="tx1"/>
                </a:solidFill>
                <a:latin typeface="Avenir Roman" panose="02000503020000020003" pitchFamily="2" charset="0"/>
                <a:ea typeface="ＭＳ Ｐゴシック" panose="020B0600070205080204" pitchFamily="34" charset="-128"/>
              </a:rPr>
              <a:t> – </a:t>
            </a:r>
            <a:r>
              <a:rPr altLang="cs-CZ" sz="2000" dirty="0" err="1">
                <a:solidFill>
                  <a:schemeClr val="tx1"/>
                </a:solidFill>
                <a:latin typeface="Avenir Roman" panose="02000503020000020003" pitchFamily="2" charset="0"/>
                <a:ea typeface="ＭＳ Ｐゴシック" panose="020B0600070205080204" pitchFamily="34" charset="-128"/>
              </a:rPr>
              <a:t>zhoubné</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nádory</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plic</a:t>
            </a: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 UR (1 </a:t>
            </a:r>
            <a:r>
              <a:rPr lang="el-GR" altLang="cs-CZ" sz="2000" dirty="0">
                <a:solidFill>
                  <a:schemeClr val="tx1"/>
                </a:solidFill>
                <a:latin typeface="Avenir Roman" panose="02000503020000020003" pitchFamily="2" charset="0"/>
                <a:ea typeface="ＭＳ Ｐゴシック" panose="020B0600070205080204" pitchFamily="34" charset="-128"/>
              </a:rPr>
              <a:t>μ</a:t>
            </a:r>
            <a:r>
              <a:rPr altLang="cs-CZ" sz="2000" dirty="0">
                <a:solidFill>
                  <a:schemeClr val="tx1"/>
                </a:solidFill>
                <a:latin typeface="Avenir Roman" panose="02000503020000020003" pitchFamily="2" charset="0"/>
                <a:ea typeface="ＭＳ Ｐゴシック" panose="020B0600070205080204" pitchFamily="34" charset="-128"/>
              </a:rPr>
              <a:t>g/m</a:t>
            </a:r>
            <a:r>
              <a:rPr altLang="cs-CZ" sz="2000" baseline="30000" dirty="0">
                <a:solidFill>
                  <a:schemeClr val="tx1"/>
                </a:solidFill>
                <a:latin typeface="Avenir Roman" panose="02000503020000020003" pitchFamily="2" charset="0"/>
                <a:ea typeface="ＭＳ Ｐゴシック" panose="020B0600070205080204" pitchFamily="34" charset="-128"/>
              </a:rPr>
              <a:t>3</a:t>
            </a:r>
            <a:r>
              <a:rPr altLang="cs-CZ" sz="2000" dirty="0">
                <a:solidFill>
                  <a:schemeClr val="tx1"/>
                </a:solidFill>
                <a:latin typeface="Avenir Roman" panose="02000503020000020003" pitchFamily="2" charset="0"/>
                <a:ea typeface="ＭＳ Ｐゴシック" panose="020B0600070205080204" pitchFamily="34" charset="-128"/>
              </a:rPr>
              <a:t>) 0,0015 (WHO)</a:t>
            </a: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 </a:t>
            </a:r>
            <a:r>
              <a:rPr altLang="cs-CZ" sz="2000" dirty="0" err="1">
                <a:solidFill>
                  <a:schemeClr val="tx1"/>
                </a:solidFill>
                <a:latin typeface="Avenir Roman" panose="02000503020000020003" pitchFamily="2" charset="0"/>
                <a:ea typeface="ＭＳ Ｐゴシック" panose="020B0600070205080204" pitchFamily="34" charset="-128"/>
              </a:rPr>
              <a:t>Imisní</a:t>
            </a:r>
            <a:r>
              <a:rPr altLang="cs-CZ" sz="2000" dirty="0">
                <a:solidFill>
                  <a:schemeClr val="tx1"/>
                </a:solidFill>
                <a:latin typeface="Avenir Roman" panose="02000503020000020003" pitchFamily="2" charset="0"/>
                <a:ea typeface="ＭＳ Ｐゴシック" panose="020B0600070205080204" pitchFamily="34" charset="-128"/>
              </a:rPr>
              <a:t> limit 6 ng/m</a:t>
            </a:r>
            <a:r>
              <a:rPr altLang="cs-CZ" sz="2000" baseline="30000" dirty="0">
                <a:solidFill>
                  <a:schemeClr val="tx1"/>
                </a:solidFill>
                <a:latin typeface="Avenir Roman" panose="02000503020000020003" pitchFamily="2" charset="0"/>
                <a:ea typeface="ＭＳ Ｐゴシック" panose="020B0600070205080204" pitchFamily="34" charset="-128"/>
              </a:rPr>
              <a:t>3</a:t>
            </a:r>
            <a:r>
              <a:rPr altLang="cs-CZ" sz="2000" dirty="0">
                <a:solidFill>
                  <a:schemeClr val="tx1"/>
                </a:solidFill>
                <a:latin typeface="Avenir Roman" panose="02000503020000020003" pitchFamily="2" charset="0"/>
                <a:ea typeface="ＭＳ Ｐゴシック" panose="020B0600070205080204" pitchFamily="34" charset="-128"/>
              </a:rPr>
              <a:t> = </a:t>
            </a:r>
            <a:r>
              <a:rPr altLang="cs-CZ" sz="2000" dirty="0" err="1">
                <a:solidFill>
                  <a:schemeClr val="tx1"/>
                </a:solidFill>
                <a:latin typeface="Avenir Roman" panose="02000503020000020003" pitchFamily="2" charset="0"/>
                <a:ea typeface="ＭＳ Ｐゴシック" panose="020B0600070205080204" pitchFamily="34" charset="-128"/>
              </a:rPr>
              <a:t>míra</a:t>
            </a:r>
            <a:r>
              <a:rPr altLang="cs-CZ" sz="2000" dirty="0">
                <a:solidFill>
                  <a:schemeClr val="tx1"/>
                </a:solidFill>
                <a:latin typeface="Avenir Roman" panose="02000503020000020003" pitchFamily="2" charset="0"/>
                <a:ea typeface="ＭＳ Ｐゴシック" panose="020B0600070205080204" pitchFamily="34" charset="-128"/>
              </a:rPr>
              <a:t> ca </a:t>
            </a:r>
            <a:r>
              <a:rPr altLang="cs-CZ" sz="2000" dirty="0" err="1">
                <a:solidFill>
                  <a:schemeClr val="tx1"/>
                </a:solidFill>
                <a:latin typeface="Avenir Roman" panose="02000503020000020003" pitchFamily="2" charset="0"/>
                <a:ea typeface="ＭＳ Ｐゴシック" panose="020B0600070205080204" pitchFamily="34" charset="-128"/>
              </a:rPr>
              <a:t>rizika</a:t>
            </a:r>
            <a:r>
              <a:rPr altLang="cs-CZ" sz="2000" dirty="0">
                <a:solidFill>
                  <a:schemeClr val="tx1"/>
                </a:solidFill>
                <a:latin typeface="Avenir Roman" panose="02000503020000020003" pitchFamily="2" charset="0"/>
                <a:ea typeface="ＭＳ Ｐゴシック" panose="020B0600070205080204" pitchFamily="34" charset="-128"/>
              </a:rPr>
              <a:t> 9x10</a:t>
            </a:r>
            <a:r>
              <a:rPr altLang="cs-CZ" sz="2000" baseline="30000" dirty="0">
                <a:solidFill>
                  <a:schemeClr val="tx1"/>
                </a:solidFill>
                <a:latin typeface="Avenir Roman" panose="02000503020000020003" pitchFamily="2" charset="0"/>
                <a:ea typeface="ＭＳ Ｐゴシック" panose="020B0600070205080204" pitchFamily="34" charset="-128"/>
              </a:rPr>
              <a:t>-6</a:t>
            </a: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b="1" dirty="0" err="1">
                <a:solidFill>
                  <a:schemeClr val="tx1"/>
                </a:solidFill>
                <a:latin typeface="Avenir Roman" panose="02000503020000020003" pitchFamily="2" charset="0"/>
                <a:ea typeface="ＭＳ Ｐゴシック" panose="020B0600070205080204" pitchFamily="34" charset="-128"/>
              </a:rPr>
              <a:t>Kadmium</a:t>
            </a:r>
            <a:endParaRPr lang="cs-CZ" altLang="cs-CZ" sz="2000" b="1"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err="1">
                <a:solidFill>
                  <a:schemeClr val="tx1"/>
                </a:solidFill>
                <a:latin typeface="Avenir Roman" panose="02000503020000020003" pitchFamily="2" charset="0"/>
                <a:ea typeface="ＭＳ Ｐゴシック" panose="020B0600070205080204" pitchFamily="34" charset="-128"/>
              </a:rPr>
              <a:t>Poruchy</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metabolismu</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vápníku</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reprodukční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toxicita</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neurotoxicita</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poškození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ledvin</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karcinogenní</a:t>
            </a: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dirty="0" err="1">
                <a:solidFill>
                  <a:schemeClr val="tx1"/>
                </a:solidFill>
                <a:latin typeface="Avenir Roman" panose="02000503020000020003" pitchFamily="2" charset="0"/>
                <a:ea typeface="ＭＳ Ｐゴシック" panose="020B0600070205080204" pitchFamily="34" charset="-128"/>
              </a:rPr>
              <a:t>účinky</a:t>
            </a: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 UR (1 </a:t>
            </a:r>
            <a:r>
              <a:rPr lang="el-GR" altLang="cs-CZ" sz="2000" dirty="0">
                <a:solidFill>
                  <a:schemeClr val="tx1"/>
                </a:solidFill>
                <a:latin typeface="Avenir Roman" panose="02000503020000020003" pitchFamily="2" charset="0"/>
                <a:ea typeface="ＭＳ Ｐゴシック" panose="020B0600070205080204" pitchFamily="34" charset="-128"/>
              </a:rPr>
              <a:t>μ</a:t>
            </a:r>
            <a:r>
              <a:rPr altLang="cs-CZ" sz="2000" dirty="0">
                <a:solidFill>
                  <a:schemeClr val="tx1"/>
                </a:solidFill>
                <a:latin typeface="Avenir Roman" panose="02000503020000020003" pitchFamily="2" charset="0"/>
                <a:ea typeface="ＭＳ Ｐゴシック" panose="020B0600070205080204" pitchFamily="34" charset="-128"/>
              </a:rPr>
              <a:t>g/m</a:t>
            </a:r>
            <a:r>
              <a:rPr altLang="cs-CZ" sz="2000" baseline="30000" dirty="0">
                <a:solidFill>
                  <a:schemeClr val="tx1"/>
                </a:solidFill>
                <a:latin typeface="Avenir Roman" panose="02000503020000020003" pitchFamily="2" charset="0"/>
                <a:ea typeface="ＭＳ Ｐゴシック" panose="020B0600070205080204" pitchFamily="34" charset="-128"/>
              </a:rPr>
              <a:t>3</a:t>
            </a:r>
            <a:r>
              <a:rPr altLang="cs-CZ" sz="2000" dirty="0">
                <a:solidFill>
                  <a:schemeClr val="tx1"/>
                </a:solidFill>
                <a:latin typeface="Avenir Roman" panose="02000503020000020003" pitchFamily="2" charset="0"/>
                <a:ea typeface="ＭＳ Ｐゴシック" panose="020B0600070205080204" pitchFamily="34" charset="-128"/>
              </a:rPr>
              <a:t>) 0,0018 (US EPA)</a:t>
            </a: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 </a:t>
            </a:r>
            <a:r>
              <a:rPr altLang="cs-CZ" sz="2000" dirty="0" err="1">
                <a:solidFill>
                  <a:schemeClr val="tx1"/>
                </a:solidFill>
                <a:latin typeface="Avenir Roman" panose="02000503020000020003" pitchFamily="2" charset="0"/>
                <a:ea typeface="ＭＳ Ｐゴシック" panose="020B0600070205080204" pitchFamily="34" charset="-128"/>
              </a:rPr>
              <a:t>Imisní</a:t>
            </a:r>
            <a:r>
              <a:rPr altLang="cs-CZ" sz="2000" dirty="0">
                <a:solidFill>
                  <a:schemeClr val="tx1"/>
                </a:solidFill>
                <a:latin typeface="Avenir Roman" panose="02000503020000020003" pitchFamily="2" charset="0"/>
                <a:ea typeface="ＭＳ Ｐゴシック" panose="020B0600070205080204" pitchFamily="34" charset="-128"/>
              </a:rPr>
              <a:t> limit 5 ng/m</a:t>
            </a:r>
            <a:r>
              <a:rPr altLang="cs-CZ" sz="2000" baseline="30000" dirty="0">
                <a:solidFill>
                  <a:schemeClr val="tx1"/>
                </a:solidFill>
                <a:latin typeface="Avenir Roman" panose="02000503020000020003" pitchFamily="2" charset="0"/>
                <a:ea typeface="ＭＳ Ｐゴシック" panose="020B0600070205080204" pitchFamily="34" charset="-128"/>
              </a:rPr>
              <a:t>3</a:t>
            </a:r>
            <a:r>
              <a:rPr altLang="cs-CZ" sz="2000" dirty="0">
                <a:solidFill>
                  <a:schemeClr val="tx1"/>
                </a:solidFill>
                <a:latin typeface="Avenir Roman" panose="02000503020000020003" pitchFamily="2" charset="0"/>
                <a:ea typeface="ＭＳ Ｐゴシック" panose="020B0600070205080204" pitchFamily="34" charset="-128"/>
              </a:rPr>
              <a:t> = </a:t>
            </a:r>
            <a:r>
              <a:rPr altLang="cs-CZ" sz="2000" dirty="0" err="1">
                <a:solidFill>
                  <a:schemeClr val="tx1"/>
                </a:solidFill>
                <a:latin typeface="Avenir Roman" panose="02000503020000020003" pitchFamily="2" charset="0"/>
                <a:ea typeface="ＭＳ Ｐゴシック" panose="020B0600070205080204" pitchFamily="34" charset="-128"/>
              </a:rPr>
              <a:t>míra</a:t>
            </a:r>
            <a:r>
              <a:rPr altLang="cs-CZ" sz="2000" dirty="0">
                <a:solidFill>
                  <a:schemeClr val="tx1"/>
                </a:solidFill>
                <a:latin typeface="Avenir Roman" panose="02000503020000020003" pitchFamily="2" charset="0"/>
                <a:ea typeface="ＭＳ Ｐゴシック" panose="020B0600070205080204" pitchFamily="34" charset="-128"/>
              </a:rPr>
              <a:t> ca </a:t>
            </a:r>
            <a:r>
              <a:rPr altLang="cs-CZ" sz="2000" dirty="0" err="1">
                <a:solidFill>
                  <a:schemeClr val="tx1"/>
                </a:solidFill>
                <a:latin typeface="Avenir Roman" panose="02000503020000020003" pitchFamily="2" charset="0"/>
                <a:ea typeface="ＭＳ Ｐゴシック" panose="020B0600070205080204" pitchFamily="34" charset="-128"/>
              </a:rPr>
              <a:t>rizika</a:t>
            </a:r>
            <a:r>
              <a:rPr altLang="cs-CZ" sz="2000" dirty="0">
                <a:solidFill>
                  <a:schemeClr val="tx1"/>
                </a:solidFill>
                <a:latin typeface="Avenir Roman" panose="02000503020000020003" pitchFamily="2" charset="0"/>
                <a:ea typeface="ＭＳ Ｐゴシック" panose="020B0600070205080204" pitchFamily="34" charset="-128"/>
              </a:rPr>
              <a:t> 9x10</a:t>
            </a:r>
            <a:r>
              <a:rPr altLang="cs-CZ" sz="2000" baseline="30000" dirty="0">
                <a:solidFill>
                  <a:schemeClr val="tx1"/>
                </a:solidFill>
                <a:latin typeface="Avenir Roman" panose="02000503020000020003" pitchFamily="2" charset="0"/>
                <a:ea typeface="ＭＳ Ｐゴシック" panose="020B0600070205080204" pitchFamily="34" charset="-128"/>
              </a:rPr>
              <a:t>-6</a:t>
            </a: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endParaRPr altLang="cs-CZ" sz="2000" dirty="0">
              <a:solidFill>
                <a:schemeClr val="tx1"/>
              </a:solidFill>
              <a:latin typeface="Avenir Roman" panose="02000503020000020003" pitchFamily="2" charset="0"/>
              <a:ea typeface="ＭＳ Ｐゴシック" panose="020B0600070205080204" pitchFamily="34" charset="-128"/>
            </a:endParaRPr>
          </a:p>
        </p:txBody>
      </p:sp>
      <p:sp>
        <p:nvSpPr>
          <p:cNvPr id="77826" name="Obdélník 2">
            <a:extLst>
              <a:ext uri="{FF2B5EF4-FFF2-40B4-BE49-F238E27FC236}">
                <a16:creationId xmlns:a16="http://schemas.microsoft.com/office/drawing/2014/main" id="{C4B42FBC-E6C4-AA45-A831-C75A336089DE}"/>
              </a:ext>
            </a:extLst>
          </p:cNvPr>
          <p:cNvSpPr>
            <a:spLocks noChangeArrowheads="1"/>
          </p:cNvSpPr>
          <p:nvPr/>
        </p:nvSpPr>
        <p:spPr bwMode="auto">
          <a:xfrm>
            <a:off x="323850" y="260350"/>
            <a:ext cx="565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kovy</a:t>
            </a:r>
            <a:endParaRPr lang="cs-CZ" altLang="cs-CZ" sz="2800" b="1"/>
          </a:p>
        </p:txBody>
      </p:sp>
      <p:grpSp>
        <p:nvGrpSpPr>
          <p:cNvPr id="4" name="Skupina 3">
            <a:extLst>
              <a:ext uri="{FF2B5EF4-FFF2-40B4-BE49-F238E27FC236}">
                <a16:creationId xmlns:a16="http://schemas.microsoft.com/office/drawing/2014/main" id="{C5CCBF58-5629-0C4E-AFFD-C074B6E58314}"/>
              </a:ext>
            </a:extLst>
          </p:cNvPr>
          <p:cNvGrpSpPr/>
          <p:nvPr/>
        </p:nvGrpSpPr>
        <p:grpSpPr>
          <a:xfrm>
            <a:off x="0" y="6044980"/>
            <a:ext cx="9144000" cy="813020"/>
            <a:chOff x="0" y="6044980"/>
            <a:chExt cx="9144000" cy="813020"/>
          </a:xfrm>
        </p:grpSpPr>
        <p:pic>
          <p:nvPicPr>
            <p:cNvPr id="5" name="Obrázek 4">
              <a:extLst>
                <a:ext uri="{FF2B5EF4-FFF2-40B4-BE49-F238E27FC236}">
                  <a16:creationId xmlns:a16="http://schemas.microsoft.com/office/drawing/2014/main" id="{99807DE9-A32E-A848-A3E4-88A1CC31C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a16="http://schemas.microsoft.com/office/drawing/2014/main" id="{C561A1F7-4DFF-F741-B243-C1389CC46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24417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a:extLst>
              <a:ext uri="{FF2B5EF4-FFF2-40B4-BE49-F238E27FC236}">
                <a16:creationId xmlns:a16="http://schemas.microsoft.com/office/drawing/2014/main" id="{5B75241D-67A3-BA4A-892F-7F290440A97A}"/>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32A461E3-D48F-054D-BDA2-EC5470E7C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6628E5AC-ED31-E04F-8886-C23A2AFDE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
        <p:nvSpPr>
          <p:cNvPr id="2" name="TextovéPole 1">
            <a:extLst>
              <a:ext uri="{FF2B5EF4-FFF2-40B4-BE49-F238E27FC236}">
                <a16:creationId xmlns:a16="http://schemas.microsoft.com/office/drawing/2014/main" id="{8F14C463-E568-0A41-A1AA-614B7F203A44}"/>
              </a:ext>
            </a:extLst>
          </p:cNvPr>
          <p:cNvSpPr txBox="1"/>
          <p:nvPr/>
        </p:nvSpPr>
        <p:spPr>
          <a:xfrm>
            <a:off x="533400" y="2362200"/>
            <a:ext cx="7951906" cy="22860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cs-CZ"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Obdélník 2">
            <a:extLst>
              <a:ext uri="{FF2B5EF4-FFF2-40B4-BE49-F238E27FC236}">
                <a16:creationId xmlns:a16="http://schemas.microsoft.com/office/drawing/2014/main" id="{FC7FF441-2AF7-4E4B-B43F-E751E8EEA8CC}"/>
              </a:ext>
            </a:extLst>
          </p:cNvPr>
          <p:cNvSpPr/>
          <p:nvPr/>
        </p:nvSpPr>
        <p:spPr>
          <a:xfrm>
            <a:off x="89753" y="255109"/>
            <a:ext cx="8839200" cy="1477328"/>
          </a:xfrm>
          <a:prstGeom prst="rect">
            <a:avLst/>
          </a:prstGeom>
        </p:spPr>
        <p:txBody>
          <a:bodyPr wrap="square">
            <a:spAutoFit/>
          </a:bodyPr>
          <a:lstStyle/>
          <a:p>
            <a:pPr algn="just"/>
            <a:r>
              <a:rPr lang="cs-CZ" dirty="0">
                <a:latin typeface="Avenir Roman" panose="02000503020000020003" pitchFamily="2" charset="0"/>
              </a:rPr>
              <a:t>Cílem projektu je zvýšit odbornou úroveň znalostí absolventů středních škol v oblasti ochrany ovzduší a získat informace o příčinách znečištění, způsobech monitorování kvality ovzduší a způsobech komunikace vzniklého zdravotního rizika. Propojení praxe zapojených expertů s pedagogy na školách je jedinou možností jak přiblížit žákům moderní technologie a naučit je o ovzduší "přemýšlet".</a:t>
            </a:r>
          </a:p>
        </p:txBody>
      </p:sp>
      <p:pic>
        <p:nvPicPr>
          <p:cNvPr id="8" name="Picture 1">
            <a:extLst>
              <a:ext uri="{FF2B5EF4-FFF2-40B4-BE49-F238E27FC236}">
                <a16:creationId xmlns:a16="http://schemas.microsoft.com/office/drawing/2014/main" id="{DBB2B2B8-2B34-984B-A080-95C04CD7B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363" y="1976416"/>
            <a:ext cx="5177980" cy="38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46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ovéPole 1">
            <a:extLst>
              <a:ext uri="{FF2B5EF4-FFF2-40B4-BE49-F238E27FC236}">
                <a16:creationId xmlns:a16="http://schemas.microsoft.com/office/drawing/2014/main" id="{A78DF4A2-E7EC-FD40-AB58-29DB3D7E52C0}"/>
              </a:ext>
            </a:extLst>
          </p:cNvPr>
          <p:cNvSpPr txBox="1">
            <a:spLocks noChangeArrowheads="1"/>
          </p:cNvSpPr>
          <p:nvPr/>
        </p:nvSpPr>
        <p:spPr bwMode="auto">
          <a:xfrm>
            <a:off x="395288" y="765175"/>
            <a:ext cx="8280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cs-CZ" altLang="cs-CZ" sz="1800" dirty="0"/>
          </a:p>
          <a:p>
            <a:pPr eaLnBrk="1" hangingPunct="1"/>
            <a:r>
              <a:rPr lang="cs-CZ" altLang="cs-CZ" sz="1800" b="1" dirty="0"/>
              <a:t>Olovo</a:t>
            </a:r>
          </a:p>
          <a:p>
            <a:pPr eaLnBrk="1" hangingPunct="1"/>
            <a:endParaRPr lang="cs-CZ" altLang="cs-CZ" sz="800" b="1" dirty="0"/>
          </a:p>
          <a:p>
            <a:pPr algn="just" eaLnBrk="1" hangingPunct="1"/>
            <a:r>
              <a:rPr lang="cs-CZ" altLang="cs-CZ" sz="1800" dirty="0"/>
              <a:t>Olovo je z toxikologického hlediska velice významným prvkem. Ani ne tak svými akutními účinky, které jsou relativně slabé (otravu vyvolají až 2-3 g octanu olovnatého, smrtelnou dávkou je pro člověka 20 až 25 g), jako spíš účinky chronickými. Olovo se v organismu hromadí a vyvolává chronickou otravu. </a:t>
            </a:r>
          </a:p>
        </p:txBody>
      </p:sp>
      <p:sp>
        <p:nvSpPr>
          <p:cNvPr id="78850" name="TextovéPole 2">
            <a:extLst>
              <a:ext uri="{FF2B5EF4-FFF2-40B4-BE49-F238E27FC236}">
                <a16:creationId xmlns:a16="http://schemas.microsoft.com/office/drawing/2014/main" id="{5FB7373D-6017-7045-923C-774E7797CADA}"/>
              </a:ext>
            </a:extLst>
          </p:cNvPr>
          <p:cNvSpPr txBox="1">
            <a:spLocks noChangeArrowheads="1"/>
          </p:cNvSpPr>
          <p:nvPr/>
        </p:nvSpPr>
        <p:spPr bwMode="auto">
          <a:xfrm>
            <a:off x="468313" y="2997200"/>
            <a:ext cx="828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b="1" dirty="0"/>
              <a:t>Akutní otravy </a:t>
            </a:r>
            <a:r>
              <a:rPr lang="cs-CZ" altLang="cs-CZ" sz="1800" dirty="0"/>
              <a:t>olovem jsou poměrně vzácné a vznikají obvykle při vdechování par olova, případně po požití vysoce kontaminované potravy. Objevují se příznaky působení na nervovou soustavu, jako je svalová slabost, dále probíhá rozklad červených krvinek s následným poškozením ledvin. </a:t>
            </a:r>
          </a:p>
          <a:p>
            <a:pPr algn="just" eaLnBrk="1" hangingPunct="1"/>
            <a:r>
              <a:rPr lang="cs-CZ" altLang="cs-CZ" sz="1800" dirty="0"/>
              <a:t>Při </a:t>
            </a:r>
            <a:r>
              <a:rPr lang="cs-CZ" altLang="cs-CZ" sz="1800" b="1" dirty="0"/>
              <a:t>chronické otravě </a:t>
            </a:r>
            <a:r>
              <a:rPr lang="cs-CZ" altLang="cs-CZ" sz="1800" dirty="0"/>
              <a:t>dochází k postižení celé řady orgánových systémů a biochemických pochodů. Nejdůležitější je ovšem působení na nervovou soustavu. Může docházet k poškození mozku, které se projevuje závratěmi a může končit až kómatem a smrtí, kdy bývá nalezen edém mozku. </a:t>
            </a:r>
          </a:p>
        </p:txBody>
      </p:sp>
      <p:sp>
        <p:nvSpPr>
          <p:cNvPr id="78851" name="Obdélník 3">
            <a:extLst>
              <a:ext uri="{FF2B5EF4-FFF2-40B4-BE49-F238E27FC236}">
                <a16:creationId xmlns:a16="http://schemas.microsoft.com/office/drawing/2014/main" id="{13E79DEC-9B6D-F94D-B42C-B4857BF458BC}"/>
              </a:ext>
            </a:extLst>
          </p:cNvPr>
          <p:cNvSpPr>
            <a:spLocks noChangeArrowheads="1"/>
          </p:cNvSpPr>
          <p:nvPr/>
        </p:nvSpPr>
        <p:spPr bwMode="auto">
          <a:xfrm>
            <a:off x="323850"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sp>
        <p:nvSpPr>
          <p:cNvPr id="78852" name="Obdélník 2">
            <a:extLst>
              <a:ext uri="{FF2B5EF4-FFF2-40B4-BE49-F238E27FC236}">
                <a16:creationId xmlns:a16="http://schemas.microsoft.com/office/drawing/2014/main" id="{E9ED73BD-6DF1-0C45-BEEE-BC650478B955}"/>
              </a:ext>
            </a:extLst>
          </p:cNvPr>
          <p:cNvSpPr>
            <a:spLocks noChangeArrowheads="1"/>
          </p:cNvSpPr>
          <p:nvPr/>
        </p:nvSpPr>
        <p:spPr bwMode="auto">
          <a:xfrm>
            <a:off x="323850" y="260350"/>
            <a:ext cx="565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kovy</a:t>
            </a:r>
            <a:endParaRPr lang="cs-CZ" altLang="cs-CZ" sz="2800" b="1"/>
          </a:p>
        </p:txBody>
      </p:sp>
      <p:grpSp>
        <p:nvGrpSpPr>
          <p:cNvPr id="6" name="Skupina 5">
            <a:extLst>
              <a:ext uri="{FF2B5EF4-FFF2-40B4-BE49-F238E27FC236}">
                <a16:creationId xmlns:a16="http://schemas.microsoft.com/office/drawing/2014/main" id="{B4A783D1-6BB9-0243-A5D0-99AB68310982}"/>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85EADB0F-4068-E14C-8F54-B1D543532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9680B221-0B44-7C49-AA65-58DDE97FE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1629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ovéPole 1">
            <a:extLst>
              <a:ext uri="{FF2B5EF4-FFF2-40B4-BE49-F238E27FC236}">
                <a16:creationId xmlns:a16="http://schemas.microsoft.com/office/drawing/2014/main" id="{239A9D49-E229-8B46-81D2-2E852E69D00E}"/>
              </a:ext>
            </a:extLst>
          </p:cNvPr>
          <p:cNvSpPr txBox="1">
            <a:spLocks noChangeArrowheads="1"/>
          </p:cNvSpPr>
          <p:nvPr/>
        </p:nvSpPr>
        <p:spPr bwMode="auto">
          <a:xfrm>
            <a:off x="323850" y="836613"/>
            <a:ext cx="46085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t>Ozon O</a:t>
            </a:r>
            <a:r>
              <a:rPr lang="cs-CZ" altLang="cs-CZ" sz="1800" b="1" baseline="-25000" dirty="0"/>
              <a:t>3</a:t>
            </a:r>
            <a:endParaRPr lang="cs-CZ" altLang="cs-CZ" sz="1800" b="1" dirty="0"/>
          </a:p>
          <a:p>
            <a:pPr eaLnBrk="1" hangingPunct="1"/>
            <a:r>
              <a:rPr lang="cs-CZ" altLang="cs-CZ" sz="1800" dirty="0"/>
              <a:t>Ozon je vysoce toxický a reaktivní plyn. Asi 90% atmosférického ozonu je přítomno v části stratosféry - v ozonosféře, která se nachází ve výšce asi 20 až 25 km. Zde ozon vzniká působením UV záření. Zbylých asi 10% ozonu se vyskytuje v nižších vrstvách atmosféry. </a:t>
            </a:r>
          </a:p>
          <a:p>
            <a:pPr eaLnBrk="1" hangingPunct="1"/>
            <a:r>
              <a:rPr lang="cs-CZ" altLang="cs-CZ" sz="1800" dirty="0"/>
              <a:t>Ozon je škodlivý zejména tvorbou velmi reaktivních volných radikálů (částic s nepárovým elektronem).</a:t>
            </a:r>
          </a:p>
        </p:txBody>
      </p:sp>
      <p:pic>
        <p:nvPicPr>
          <p:cNvPr id="79874" name="Picture 4" descr="http://artintoaction.org/wp-content/uploads/2011/05/hole-in-ozone-layer.jpg">
            <a:extLst>
              <a:ext uri="{FF2B5EF4-FFF2-40B4-BE49-F238E27FC236}">
                <a16:creationId xmlns:a16="http://schemas.microsoft.com/office/drawing/2014/main" id="{D6E2AABA-60DF-1C4F-B766-726E35D18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908050"/>
            <a:ext cx="395446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Obdélník 3">
            <a:extLst>
              <a:ext uri="{FF2B5EF4-FFF2-40B4-BE49-F238E27FC236}">
                <a16:creationId xmlns:a16="http://schemas.microsoft.com/office/drawing/2014/main" id="{E3384C93-1C32-7547-B2F5-DB8215881A4A}"/>
              </a:ext>
            </a:extLst>
          </p:cNvPr>
          <p:cNvSpPr>
            <a:spLocks noChangeArrowheads="1"/>
          </p:cNvSpPr>
          <p:nvPr/>
        </p:nvSpPr>
        <p:spPr bwMode="auto">
          <a:xfrm>
            <a:off x="323850"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sp>
        <p:nvSpPr>
          <p:cNvPr id="79876" name="TextovéPole 4">
            <a:extLst>
              <a:ext uri="{FF2B5EF4-FFF2-40B4-BE49-F238E27FC236}">
                <a16:creationId xmlns:a16="http://schemas.microsoft.com/office/drawing/2014/main" id="{F88F9960-5082-3C46-A169-953957BAD9FC}"/>
              </a:ext>
            </a:extLst>
          </p:cNvPr>
          <p:cNvSpPr txBox="1">
            <a:spLocks noChangeArrowheads="1"/>
          </p:cNvSpPr>
          <p:nvPr/>
        </p:nvSpPr>
        <p:spPr bwMode="auto">
          <a:xfrm>
            <a:off x="323850" y="3933825"/>
            <a:ext cx="8640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dirty="0"/>
              <a:t>Ozon je pro organismy při přímém styku velmi škodlivý. Dráždí dýchací cesty a může vyvolat až plicní edém s fatálním průběhem. Cílovým místem působení je tedy dýchací soustava. Při chronické expozici ozonu může vznikat až zánět průdušek popřípadě jiná plicní onemocnění. Ozon rovněž zvyšuje citlivost plic vůči alergenům jako je histamin či acetylcholin. Působí též nepříznivě na centrální nervovou soustavu, což se projevuje podrážděností, bolestmi hlavy a únavou. </a:t>
            </a:r>
          </a:p>
          <a:p>
            <a:pPr algn="just" eaLnBrk="1" hangingPunct="1"/>
            <a:endParaRPr lang="cs-CZ" altLang="cs-CZ" sz="1800" dirty="0"/>
          </a:p>
          <a:p>
            <a:pPr algn="just" eaLnBrk="1" hangingPunct="1"/>
            <a:endParaRPr lang="cs-CZ" altLang="cs-CZ" sz="1800" dirty="0"/>
          </a:p>
        </p:txBody>
      </p:sp>
      <p:grpSp>
        <p:nvGrpSpPr>
          <p:cNvPr id="6" name="Skupina 5">
            <a:extLst>
              <a:ext uri="{FF2B5EF4-FFF2-40B4-BE49-F238E27FC236}">
                <a16:creationId xmlns:a16="http://schemas.microsoft.com/office/drawing/2014/main" id="{4D1CCA36-0AD0-D242-A479-BAFABB4A2F31}"/>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E6EEBBEA-7220-EE4B-82C6-FAAD6C782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39F5224E-3730-E44F-B58B-5891C722A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408466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Zástupný symbol pro obsah 2">
            <a:extLst>
              <a:ext uri="{FF2B5EF4-FFF2-40B4-BE49-F238E27FC236}">
                <a16:creationId xmlns:a16="http://schemas.microsoft.com/office/drawing/2014/main" id="{BBC91386-4864-514C-AE76-2AFF7BB1B50B}"/>
              </a:ext>
            </a:extLst>
          </p:cNvPr>
          <p:cNvSpPr>
            <a:spLocks noGrp="1"/>
          </p:cNvSpPr>
          <p:nvPr>
            <p:ph sz="half" idx="1"/>
          </p:nvPr>
        </p:nvSpPr>
        <p:spPr>
          <a:xfrm>
            <a:off x="395288" y="1196975"/>
            <a:ext cx="8362950" cy="2620963"/>
          </a:xfrm>
        </p:spPr>
        <p:txBody>
          <a:bodyPr/>
          <a:lstStyle/>
          <a:p>
            <a:pPr>
              <a:lnSpc>
                <a:spcPct val="90000"/>
              </a:lnSpc>
            </a:pPr>
            <a:r>
              <a:rPr altLang="cs-CZ" sz="1800">
                <a:ea typeface="ＭＳ Ｐゴシック" panose="020B0600070205080204" pitchFamily="34" charset="-128"/>
              </a:rPr>
              <a:t>Dráždivé účinky - pálení očí, nosu, krku, případně tlak na hrudi, kašel a bolesti hlavy</a:t>
            </a:r>
          </a:p>
          <a:p>
            <a:pPr>
              <a:lnSpc>
                <a:spcPct val="90000"/>
              </a:lnSpc>
            </a:pPr>
            <a:endParaRPr altLang="cs-CZ" sz="1800">
              <a:ea typeface="ＭＳ Ｐゴシック" panose="020B0600070205080204" pitchFamily="34" charset="-128"/>
            </a:endParaRPr>
          </a:p>
          <a:p>
            <a:pPr>
              <a:lnSpc>
                <a:spcPct val="90000"/>
              </a:lnSpc>
            </a:pPr>
            <a:r>
              <a:rPr altLang="cs-CZ" sz="1800">
                <a:ea typeface="ＭＳ Ｐゴシック" panose="020B0600070205080204" pitchFamily="34" charset="-128"/>
              </a:rPr>
              <a:t>Snížení plicních funkcí při průměrné koncentraci 160 </a:t>
            </a:r>
            <a:r>
              <a:rPr lang="el-GR" altLang="cs-CZ" sz="1800">
                <a:ea typeface="ＭＳ Ｐゴシック" panose="020B0600070205080204" pitchFamily="34" charset="-128"/>
              </a:rPr>
              <a:t>μ</a:t>
            </a:r>
            <a:r>
              <a:rPr altLang="cs-CZ" sz="1800">
                <a:ea typeface="ＭＳ Ｐゴシック" panose="020B0600070205080204" pitchFamily="34" charset="-128"/>
              </a:rPr>
              <a:t>g/m</a:t>
            </a:r>
            <a:r>
              <a:rPr altLang="cs-CZ" sz="1800" baseline="30000">
                <a:ea typeface="ＭＳ Ｐゴシック" panose="020B0600070205080204" pitchFamily="34" charset="-128"/>
              </a:rPr>
              <a:t>3 </a:t>
            </a:r>
            <a:r>
              <a:rPr altLang="cs-CZ" sz="1800">
                <a:ea typeface="ＭＳ Ｐゴシック" panose="020B0600070205080204" pitchFamily="34" charset="-128"/>
              </a:rPr>
              <a:t> v délce trvání hodin až dnů (WHO)</a:t>
            </a:r>
            <a:r>
              <a:rPr altLang="cs-CZ" sz="1800" baseline="30000">
                <a:ea typeface="ＭＳ Ｐゴシック" panose="020B0600070205080204" pitchFamily="34" charset="-128"/>
              </a:rPr>
              <a:t>  </a:t>
            </a:r>
          </a:p>
          <a:p>
            <a:pPr>
              <a:lnSpc>
                <a:spcPct val="90000"/>
              </a:lnSpc>
            </a:pPr>
            <a:endParaRPr altLang="cs-CZ" sz="1800" baseline="30000">
              <a:ea typeface="ＭＳ Ｐゴシック" panose="020B0600070205080204" pitchFamily="34" charset="-128"/>
            </a:endParaRPr>
          </a:p>
          <a:p>
            <a:pPr>
              <a:lnSpc>
                <a:spcPct val="90000"/>
              </a:lnSpc>
            </a:pPr>
            <a:r>
              <a:rPr altLang="cs-CZ" sz="1800">
                <a:ea typeface="ＭＳ Ｐゴシック" panose="020B0600070205080204" pitchFamily="34" charset="-128"/>
              </a:rPr>
              <a:t>Imisní limit = doporučená hodnota WHO 120 </a:t>
            </a:r>
            <a:r>
              <a:rPr lang="el-GR" altLang="cs-CZ" sz="1800">
                <a:ea typeface="ＭＳ Ｐゴシック" panose="020B0600070205080204" pitchFamily="34" charset="-128"/>
              </a:rPr>
              <a:t>μ</a:t>
            </a:r>
            <a:r>
              <a:rPr altLang="cs-CZ" sz="1800">
                <a:ea typeface="ＭＳ Ｐゴシック" panose="020B0600070205080204" pitchFamily="34" charset="-128"/>
              </a:rPr>
              <a:t>g/m</a:t>
            </a:r>
            <a:r>
              <a:rPr altLang="cs-CZ" sz="1800" baseline="30000">
                <a:ea typeface="ＭＳ Ｐゴシック" panose="020B0600070205080204" pitchFamily="34" charset="-128"/>
              </a:rPr>
              <a:t>3 </a:t>
            </a:r>
            <a:r>
              <a:rPr altLang="cs-CZ" sz="1800">
                <a:ea typeface="ＭＳ Ｐゴシック" panose="020B0600070205080204" pitchFamily="34" charset="-128"/>
              </a:rPr>
              <a:t>(max. denní 8 hod. klouzavý průměr) – Při dodržení této hodnoty by účinky na zdraví neměly být významné</a:t>
            </a:r>
          </a:p>
        </p:txBody>
      </p:sp>
      <p:sp>
        <p:nvSpPr>
          <p:cNvPr id="80898" name="Obdélník 3">
            <a:extLst>
              <a:ext uri="{FF2B5EF4-FFF2-40B4-BE49-F238E27FC236}">
                <a16:creationId xmlns:a16="http://schemas.microsoft.com/office/drawing/2014/main" id="{568D13E4-4BF6-BC46-81FD-0D2D603C17EF}"/>
              </a:ext>
            </a:extLst>
          </p:cNvPr>
          <p:cNvSpPr>
            <a:spLocks noChangeArrowheads="1"/>
          </p:cNvSpPr>
          <p:nvPr/>
        </p:nvSpPr>
        <p:spPr bwMode="auto">
          <a:xfrm>
            <a:off x="323850" y="260350"/>
            <a:ext cx="557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ozón</a:t>
            </a:r>
            <a:endParaRPr lang="cs-CZ" altLang="cs-CZ" sz="2800" b="1"/>
          </a:p>
        </p:txBody>
      </p:sp>
      <p:pic>
        <p:nvPicPr>
          <p:cNvPr id="80899" name="Picture 2" descr="http://uvc.cz/wp-content/themes/uvc1/images/box_ozon.jpg">
            <a:extLst>
              <a:ext uri="{FF2B5EF4-FFF2-40B4-BE49-F238E27FC236}">
                <a16:creationId xmlns:a16="http://schemas.microsoft.com/office/drawing/2014/main" id="{5620DE55-C898-BD4E-A2B3-75850B9BD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2859087"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kupina 4">
            <a:extLst>
              <a:ext uri="{FF2B5EF4-FFF2-40B4-BE49-F238E27FC236}">
                <a16:creationId xmlns:a16="http://schemas.microsoft.com/office/drawing/2014/main" id="{AF8F530F-971F-434E-8A13-20FE2DD47B3E}"/>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5FCE7DBB-8FC0-D049-AC98-F8115DA62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5A3F0418-F456-FC42-B782-68BCA9274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143060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Zástupný symbol pro číslo snímku 1">
            <a:extLst>
              <a:ext uri="{FF2B5EF4-FFF2-40B4-BE49-F238E27FC236}">
                <a16:creationId xmlns:a16="http://schemas.microsoft.com/office/drawing/2014/main" id="{B721B584-8A5A-024D-97A7-181CDACC41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9467E0-C5B7-0F44-B61D-0F9212BDBB5D}" type="slidenum">
              <a:rPr lang="cs-CZ" altLang="cs-CZ" sz="1400"/>
              <a:pPr eaLnBrk="1" hangingPunct="1"/>
              <a:t>23</a:t>
            </a:fld>
            <a:endParaRPr lang="cs-CZ" altLang="cs-CZ" sz="1400"/>
          </a:p>
        </p:txBody>
      </p:sp>
      <p:sp>
        <p:nvSpPr>
          <p:cNvPr id="81922" name="TextovéPole 2">
            <a:extLst>
              <a:ext uri="{FF2B5EF4-FFF2-40B4-BE49-F238E27FC236}">
                <a16:creationId xmlns:a16="http://schemas.microsoft.com/office/drawing/2014/main" id="{32977D2F-ED86-E945-9BC5-19760771C791}"/>
              </a:ext>
            </a:extLst>
          </p:cNvPr>
          <p:cNvSpPr txBox="1">
            <a:spLocks noChangeArrowheads="1"/>
          </p:cNvSpPr>
          <p:nvPr/>
        </p:nvSpPr>
        <p:spPr bwMode="auto">
          <a:xfrm>
            <a:off x="323850" y="836613"/>
            <a:ext cx="5184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a:t>Dioxiny (PCDD/F)</a:t>
            </a:r>
          </a:p>
        </p:txBody>
      </p:sp>
      <p:sp>
        <p:nvSpPr>
          <p:cNvPr id="81923" name="Obdélník 3">
            <a:extLst>
              <a:ext uri="{FF2B5EF4-FFF2-40B4-BE49-F238E27FC236}">
                <a16:creationId xmlns:a16="http://schemas.microsoft.com/office/drawing/2014/main" id="{B5A2120A-2A3A-7844-AF9B-2A25F7404ADD}"/>
              </a:ext>
            </a:extLst>
          </p:cNvPr>
          <p:cNvSpPr>
            <a:spLocks noChangeArrowheads="1"/>
          </p:cNvSpPr>
          <p:nvPr/>
        </p:nvSpPr>
        <p:spPr bwMode="auto">
          <a:xfrm>
            <a:off x="250825" y="260350"/>
            <a:ext cx="442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pic>
        <p:nvPicPr>
          <p:cNvPr id="81924" name="Picture 5" descr="http://im.novinky.cz/948/199484-top_foto1-lj3do.jpg">
            <a:extLst>
              <a:ext uri="{FF2B5EF4-FFF2-40B4-BE49-F238E27FC236}">
                <a16:creationId xmlns:a16="http://schemas.microsoft.com/office/drawing/2014/main" id="{8833FD6B-0244-BE47-BDD7-D86A9959F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3375"/>
            <a:ext cx="2882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ovéPole 5">
            <a:extLst>
              <a:ext uri="{FF2B5EF4-FFF2-40B4-BE49-F238E27FC236}">
                <a16:creationId xmlns:a16="http://schemas.microsoft.com/office/drawing/2014/main" id="{BB5D43D5-1FFE-4644-A21F-6DB6AB3A1A08}"/>
              </a:ext>
            </a:extLst>
          </p:cNvPr>
          <p:cNvSpPr txBox="1">
            <a:spLocks noChangeArrowheads="1"/>
          </p:cNvSpPr>
          <p:nvPr/>
        </p:nvSpPr>
        <p:spPr bwMode="auto">
          <a:xfrm>
            <a:off x="323850" y="2420938"/>
            <a:ext cx="84963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t>Dioxiny vznikají jako produkty spalování obecních odpadů, avšak také při procesu hoření běžně používaného topiva, jako je dřevo či uhlí, nebo třeba i při kouření cigaret. </a:t>
            </a:r>
          </a:p>
          <a:p>
            <a:pPr algn="just" eaLnBrk="1" hangingPunct="1"/>
            <a:r>
              <a:rPr lang="cs-CZ" altLang="cs-CZ" sz="1800" dirty="0"/>
              <a:t>Naproti tomu jejich destrukce je mnohem komplikovanější. Jako nejspolehlivější se prozatím jeví zpopelnění kontaminovaného materiálu při teplotách přesahujících 850 °C. Často je však uváděná doporučená teplota přesahující až 1000 °C. </a:t>
            </a:r>
          </a:p>
          <a:p>
            <a:pPr eaLnBrk="1" hangingPunct="1"/>
            <a:r>
              <a:rPr lang="cs-CZ" altLang="cs-CZ" sz="1800" dirty="0"/>
              <a:t>Dioxiny jsou velice stabilní a nejčastěji se vážou na tuky. </a:t>
            </a:r>
          </a:p>
          <a:p>
            <a:pPr eaLnBrk="1" hangingPunct="1"/>
            <a:r>
              <a:rPr lang="cs-CZ" altLang="cs-CZ" sz="1800" dirty="0"/>
              <a:t>Podle koncentrace i intenzity působení těchto látek ovlivňuje imunitní systém a nervovou soustavu. V některých případech mohou být i karcinogenní.</a:t>
            </a:r>
          </a:p>
          <a:p>
            <a:pPr eaLnBrk="1" hangingPunct="1"/>
            <a:r>
              <a:rPr lang="cs-CZ" altLang="cs-CZ" sz="1800" dirty="0"/>
              <a:t>Vystavení akutnímu působení dioxinů vede k pocitu pálení očí, nosu a hrdla. Často jsou tyto vjemy spojeny s bolestí hlavy, závratěmi, setřeným viděním, bolestmi svalů a kloubů, nevolností až zvracením, dušností a emočním neklidem. </a:t>
            </a:r>
          </a:p>
          <a:p>
            <a:pPr eaLnBrk="1" hangingPunct="1"/>
            <a:endParaRPr lang="cs-CZ" altLang="cs-CZ" sz="1800" dirty="0"/>
          </a:p>
          <a:p>
            <a:pPr eaLnBrk="1" hangingPunct="1"/>
            <a:endParaRPr lang="cs-CZ" altLang="cs-CZ" sz="1800" dirty="0"/>
          </a:p>
        </p:txBody>
      </p:sp>
      <p:sp>
        <p:nvSpPr>
          <p:cNvPr id="81926" name="TextovéPole 6">
            <a:extLst>
              <a:ext uri="{FF2B5EF4-FFF2-40B4-BE49-F238E27FC236}">
                <a16:creationId xmlns:a16="http://schemas.microsoft.com/office/drawing/2014/main" id="{93D63541-970E-F74C-85FB-3849B05BBC88}"/>
              </a:ext>
            </a:extLst>
          </p:cNvPr>
          <p:cNvSpPr txBox="1">
            <a:spLocks noChangeArrowheads="1"/>
          </p:cNvSpPr>
          <p:nvPr/>
        </p:nvSpPr>
        <p:spPr bwMode="auto">
          <a:xfrm>
            <a:off x="250825" y="1196975"/>
            <a:ext cx="5616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t>Jedná se o označení dvou skupin toxických sloučenin (polychlorované </a:t>
            </a:r>
            <a:r>
              <a:rPr lang="cs-CZ" altLang="cs-CZ" sz="1800" dirty="0" err="1"/>
              <a:t>dibenzo</a:t>
            </a:r>
            <a:r>
              <a:rPr lang="cs-CZ" altLang="cs-CZ" sz="1800" dirty="0"/>
              <a:t>-p-dioxiny a polychlorované </a:t>
            </a:r>
            <a:r>
              <a:rPr lang="cs-CZ" altLang="cs-CZ" sz="1800" dirty="0" err="1"/>
              <a:t>dibenzofurany</a:t>
            </a:r>
            <a:r>
              <a:rPr lang="cs-CZ" altLang="cs-CZ" sz="1800" dirty="0"/>
              <a:t>. Obě skupiny obsahují dohromady asi dvě stě látek. </a:t>
            </a:r>
          </a:p>
          <a:p>
            <a:pPr eaLnBrk="1" hangingPunct="1"/>
            <a:endParaRPr lang="cs-CZ" altLang="cs-CZ" sz="1800" dirty="0"/>
          </a:p>
        </p:txBody>
      </p:sp>
      <p:sp>
        <p:nvSpPr>
          <p:cNvPr id="81927" name="TextovéPole 8">
            <a:extLst>
              <a:ext uri="{FF2B5EF4-FFF2-40B4-BE49-F238E27FC236}">
                <a16:creationId xmlns:a16="http://schemas.microsoft.com/office/drawing/2014/main" id="{B1C9568A-DDA1-8743-9E90-692500CA6900}"/>
              </a:ext>
            </a:extLst>
          </p:cNvPr>
          <p:cNvSpPr txBox="1">
            <a:spLocks noChangeArrowheads="1"/>
          </p:cNvSpPr>
          <p:nvPr/>
        </p:nvSpPr>
        <p:spPr bwMode="auto">
          <a:xfrm>
            <a:off x="5759450" y="2035175"/>
            <a:ext cx="316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400" dirty="0"/>
              <a:t> 2,3,7,8-tetrachlorodibenzo-p-dioxin </a:t>
            </a:r>
          </a:p>
        </p:txBody>
      </p:sp>
      <p:grpSp>
        <p:nvGrpSpPr>
          <p:cNvPr id="9" name="Skupina 8">
            <a:extLst>
              <a:ext uri="{FF2B5EF4-FFF2-40B4-BE49-F238E27FC236}">
                <a16:creationId xmlns:a16="http://schemas.microsoft.com/office/drawing/2014/main" id="{BD45FD1C-320E-DA4E-B982-8AE43E9EB300}"/>
              </a:ext>
            </a:extLst>
          </p:cNvPr>
          <p:cNvGrpSpPr/>
          <p:nvPr/>
        </p:nvGrpSpPr>
        <p:grpSpPr>
          <a:xfrm>
            <a:off x="0" y="6044980"/>
            <a:ext cx="9144000" cy="813020"/>
            <a:chOff x="0" y="6044980"/>
            <a:chExt cx="9144000" cy="813020"/>
          </a:xfrm>
        </p:grpSpPr>
        <p:pic>
          <p:nvPicPr>
            <p:cNvPr id="10" name="Obrázek 9">
              <a:extLst>
                <a:ext uri="{FF2B5EF4-FFF2-40B4-BE49-F238E27FC236}">
                  <a16:creationId xmlns:a16="http://schemas.microsoft.com/office/drawing/2014/main" id="{9B0247B2-4174-7B45-83B0-AAC3F79B5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11" name="Obrázek 10">
              <a:extLst>
                <a:ext uri="{FF2B5EF4-FFF2-40B4-BE49-F238E27FC236}">
                  <a16:creationId xmlns:a16="http://schemas.microsoft.com/office/drawing/2014/main" id="{277DB74F-4BF4-8D4D-8BCA-C46B2C0F0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59207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Zástupný symbol pro obsah 2">
            <a:extLst>
              <a:ext uri="{FF2B5EF4-FFF2-40B4-BE49-F238E27FC236}">
                <a16:creationId xmlns:a16="http://schemas.microsoft.com/office/drawing/2014/main" id="{21BBAF2C-9CAC-734D-A96D-0291C68393BD}"/>
              </a:ext>
            </a:extLst>
          </p:cNvPr>
          <p:cNvSpPr>
            <a:spLocks noGrp="1"/>
          </p:cNvSpPr>
          <p:nvPr>
            <p:ph sz="half" idx="1"/>
          </p:nvPr>
        </p:nvSpPr>
        <p:spPr>
          <a:xfrm>
            <a:off x="320306" y="914400"/>
            <a:ext cx="8186738" cy="3197225"/>
          </a:xfrm>
        </p:spPr>
        <p:txBody>
          <a:bodyPr/>
          <a:lstStyle/>
          <a:p>
            <a:r>
              <a:rPr altLang="cs-CZ" sz="1800" dirty="0" err="1">
                <a:solidFill>
                  <a:schemeClr val="tx1"/>
                </a:solidFill>
                <a:latin typeface="Avenir Roman" panose="02000503020000020003" pitchFamily="2" charset="0"/>
                <a:ea typeface="ＭＳ Ｐゴシック" panose="020B0600070205080204" pitchFamily="34" charset="-128"/>
              </a:rPr>
              <a:t>Schopnost</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bioakumulace</a:t>
            </a:r>
            <a:r>
              <a:rPr altLang="cs-CZ" sz="1800" dirty="0">
                <a:solidFill>
                  <a:schemeClr val="tx1"/>
                </a:solidFill>
                <a:latin typeface="Avenir Roman" panose="02000503020000020003" pitchFamily="2" charset="0"/>
                <a:ea typeface="ＭＳ Ｐゴシック" panose="020B0600070205080204" pitchFamily="34" charset="-128"/>
              </a:rPr>
              <a:t> v </a:t>
            </a:r>
            <a:r>
              <a:rPr altLang="cs-CZ" sz="1800" dirty="0" err="1">
                <a:solidFill>
                  <a:schemeClr val="tx1"/>
                </a:solidFill>
                <a:latin typeface="Avenir Roman" panose="02000503020000020003" pitchFamily="2" charset="0"/>
                <a:ea typeface="ＭＳ Ｐゴシック" panose="020B0600070205080204" pitchFamily="34" charset="-128"/>
              </a:rPr>
              <a:t>organizmu</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imunitoxické</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neurotoxické</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účinky</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reprodukční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toxicita</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endokrinní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disruptory</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vliv</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na</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změny</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chování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dětí</a:t>
            </a:r>
            <a:endParaRPr altLang="cs-CZ" sz="1800" dirty="0">
              <a:solidFill>
                <a:schemeClr val="tx1"/>
              </a:solidFill>
              <a:latin typeface="Avenir Roman" panose="02000503020000020003" pitchFamily="2" charset="0"/>
              <a:ea typeface="ＭＳ Ｐゴシック" panose="020B0600070205080204" pitchFamily="34" charset="-128"/>
            </a:endParaRPr>
          </a:p>
          <a:p>
            <a:r>
              <a:rPr altLang="cs-CZ" sz="1800" dirty="0">
                <a:solidFill>
                  <a:schemeClr val="tx1"/>
                </a:solidFill>
                <a:latin typeface="Avenir Roman" panose="02000503020000020003" pitchFamily="2" charset="0"/>
                <a:ea typeface="ＭＳ Ｐゴシック" panose="020B0600070205080204" pitchFamily="34" charset="-128"/>
              </a:rPr>
              <a:t>TCDD + </a:t>
            </a:r>
            <a:r>
              <a:rPr altLang="cs-CZ" sz="1800" dirty="0" err="1">
                <a:solidFill>
                  <a:schemeClr val="tx1"/>
                </a:solidFill>
                <a:latin typeface="Avenir Roman" panose="02000503020000020003" pitchFamily="2" charset="0"/>
                <a:ea typeface="ＭＳ Ｐゴシック" panose="020B0600070205080204" pitchFamily="34" charset="-128"/>
              </a:rPr>
              <a:t>další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dvě</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látky</a:t>
            </a:r>
            <a:r>
              <a:rPr altLang="cs-CZ" sz="1800" dirty="0">
                <a:solidFill>
                  <a:schemeClr val="tx1"/>
                </a:solidFill>
                <a:latin typeface="Avenir Roman" panose="02000503020000020003" pitchFamily="2" charset="0"/>
                <a:ea typeface="ＭＳ Ｐゴシック" panose="020B0600070205080204" pitchFamily="34" charset="-128"/>
              </a:rPr>
              <a:t> – </a:t>
            </a:r>
            <a:r>
              <a:rPr altLang="cs-CZ" sz="1800" dirty="0" err="1">
                <a:solidFill>
                  <a:schemeClr val="tx1"/>
                </a:solidFill>
                <a:latin typeface="Avenir Roman" panose="02000503020000020003" pitchFamily="2" charset="0"/>
                <a:ea typeface="ＭＳ Ｐゴシック" panose="020B0600070205080204" pitchFamily="34" charset="-128"/>
              </a:rPr>
              <a:t>prokázaná</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karcinogenita</a:t>
            </a:r>
            <a:endParaRPr altLang="cs-CZ" sz="1800" dirty="0">
              <a:solidFill>
                <a:schemeClr val="tx1"/>
              </a:solidFill>
              <a:latin typeface="Avenir Roman" panose="02000503020000020003" pitchFamily="2" charset="0"/>
              <a:ea typeface="ＭＳ Ｐゴシック" panose="020B0600070205080204" pitchFamily="34" charset="-128"/>
            </a:endParaRPr>
          </a:p>
          <a:p>
            <a:r>
              <a:rPr altLang="cs-CZ" sz="1800" dirty="0">
                <a:solidFill>
                  <a:schemeClr val="tx1"/>
                </a:solidFill>
                <a:latin typeface="Avenir Roman" panose="02000503020000020003" pitchFamily="2" charset="0"/>
                <a:ea typeface="ＭＳ Ｐゴシック" panose="020B0600070205080204" pitchFamily="34" charset="-128"/>
              </a:rPr>
              <a:t>TDI (</a:t>
            </a:r>
            <a:r>
              <a:rPr altLang="cs-CZ" sz="1800" dirty="0" err="1">
                <a:solidFill>
                  <a:schemeClr val="tx1"/>
                </a:solidFill>
                <a:latin typeface="Avenir Roman" panose="02000503020000020003" pitchFamily="2" charset="0"/>
                <a:ea typeface="ＭＳ Ｐゴシック" panose="020B0600070205080204" pitchFamily="34" charset="-128"/>
              </a:rPr>
              <a:t>celk</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denní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příjem</a:t>
            </a:r>
            <a:r>
              <a:rPr altLang="cs-CZ" sz="1800" dirty="0">
                <a:solidFill>
                  <a:schemeClr val="tx1"/>
                </a:solidFill>
                <a:latin typeface="Avenir Roman" panose="02000503020000020003" pitchFamily="2" charset="0"/>
                <a:ea typeface="ＭＳ Ｐゴシック" panose="020B0600070205080204" pitchFamily="34" charset="-128"/>
              </a:rPr>
              <a:t>) 1-4 </a:t>
            </a:r>
            <a:r>
              <a:rPr altLang="cs-CZ" sz="1800" dirty="0" err="1">
                <a:solidFill>
                  <a:schemeClr val="tx1"/>
                </a:solidFill>
                <a:latin typeface="Avenir Roman" panose="02000503020000020003" pitchFamily="2" charset="0"/>
                <a:ea typeface="ＭＳ Ｐゴシック" panose="020B0600070205080204" pitchFamily="34" charset="-128"/>
              </a:rPr>
              <a:t>pg</a:t>
            </a:r>
            <a:r>
              <a:rPr altLang="cs-CZ" sz="1800" dirty="0">
                <a:solidFill>
                  <a:schemeClr val="tx1"/>
                </a:solidFill>
                <a:latin typeface="Avenir Roman" panose="02000503020000020003" pitchFamily="2" charset="0"/>
                <a:ea typeface="ＭＳ Ｐゴシック" panose="020B0600070205080204" pitchFamily="34" charset="-128"/>
              </a:rPr>
              <a:t>/1 kg </a:t>
            </a:r>
            <a:r>
              <a:rPr altLang="cs-CZ" sz="1800" dirty="0" err="1">
                <a:solidFill>
                  <a:schemeClr val="tx1"/>
                </a:solidFill>
                <a:latin typeface="Avenir Roman" panose="02000503020000020003" pitchFamily="2" charset="0"/>
                <a:ea typeface="ＭＳ Ｐゴシック" panose="020B0600070205080204" pitchFamily="34" charset="-128"/>
              </a:rPr>
              <a:t>těl</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váhy</a:t>
            </a:r>
            <a:r>
              <a:rPr altLang="cs-CZ" sz="1800" dirty="0">
                <a:solidFill>
                  <a:schemeClr val="tx1"/>
                </a:solidFill>
                <a:latin typeface="Avenir Roman" panose="02000503020000020003" pitchFamily="2" charset="0"/>
                <a:ea typeface="ＭＳ Ｐゴシック" panose="020B0600070205080204" pitchFamily="34" charset="-128"/>
              </a:rPr>
              <a:t> (WHO)</a:t>
            </a:r>
            <a:br>
              <a:rPr altLang="cs-CZ" sz="1800" dirty="0">
                <a:solidFill>
                  <a:schemeClr val="tx1"/>
                </a:solidFill>
                <a:latin typeface="Avenir Roman" panose="02000503020000020003" pitchFamily="2" charset="0"/>
                <a:ea typeface="ＭＳ Ｐゴシック" panose="020B0600070205080204" pitchFamily="34" charset="-128"/>
              </a:rPr>
            </a:b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ovzduší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přispívá</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většinou</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méně</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než</a:t>
            </a:r>
            <a:r>
              <a:rPr altLang="cs-CZ" sz="1800" dirty="0">
                <a:solidFill>
                  <a:schemeClr val="tx1"/>
                </a:solidFill>
                <a:latin typeface="Avenir Roman" panose="02000503020000020003" pitchFamily="2" charset="0"/>
                <a:ea typeface="ＭＳ Ｐゴシック" panose="020B0600070205080204" pitchFamily="34" charset="-128"/>
              </a:rPr>
              <a:t> 1%. </a:t>
            </a:r>
            <a:r>
              <a:rPr altLang="cs-CZ" sz="1800" dirty="0" err="1">
                <a:solidFill>
                  <a:schemeClr val="tx1"/>
                </a:solidFill>
                <a:latin typeface="Avenir Roman" panose="02000503020000020003" pitchFamily="2" charset="0"/>
                <a:ea typeface="ＭＳ Ｐゴシック" panose="020B0600070205080204" pitchFamily="34" charset="-128"/>
              </a:rPr>
              <a:t>Ve</a:t>
            </a:r>
            <a:r>
              <a:rPr altLang="cs-CZ" sz="1800" dirty="0">
                <a:solidFill>
                  <a:schemeClr val="tx1"/>
                </a:solidFill>
                <a:latin typeface="Avenir Roman" panose="02000503020000020003" pitchFamily="2" charset="0"/>
                <a:ea typeface="ＭＳ Ｐゴシック" panose="020B0600070205080204" pitchFamily="34" charset="-128"/>
              </a:rPr>
              <a:t>  </a:t>
            </a:r>
            <a:br>
              <a:rPr altLang="cs-CZ" sz="1800" dirty="0">
                <a:solidFill>
                  <a:schemeClr val="tx1"/>
                </a:solidFill>
                <a:latin typeface="Avenir Roman" panose="02000503020000020003" pitchFamily="2" charset="0"/>
                <a:ea typeface="ＭＳ Ｐゴシック" panose="020B0600070205080204" pitchFamily="34" charset="-128"/>
              </a:rPr>
            </a:b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specifických</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podmínkách</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však</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může</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příspěvek</a:t>
            </a:r>
            <a:r>
              <a:rPr altLang="cs-CZ" sz="1800" dirty="0">
                <a:solidFill>
                  <a:schemeClr val="tx1"/>
                </a:solidFill>
                <a:latin typeface="Avenir Roman" panose="02000503020000020003" pitchFamily="2" charset="0"/>
                <a:ea typeface="ＭＳ Ｐゴシック" panose="020B0600070205080204" pitchFamily="34" charset="-128"/>
              </a:rPr>
              <a:t> z </a:t>
            </a:r>
            <a:br>
              <a:rPr altLang="cs-CZ" sz="1800" dirty="0">
                <a:solidFill>
                  <a:schemeClr val="tx1"/>
                </a:solidFill>
                <a:latin typeface="Avenir Roman" panose="02000503020000020003" pitchFamily="2" charset="0"/>
                <a:ea typeface="ＭＳ Ｐゴシック" panose="020B0600070205080204" pitchFamily="34" charset="-128"/>
              </a:rPr>
            </a:b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ovzduší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pokrývat</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celou</a:t>
            </a:r>
            <a:r>
              <a:rPr altLang="cs-CZ" sz="1800" dirty="0">
                <a:solidFill>
                  <a:schemeClr val="tx1"/>
                </a:solidFill>
                <a:latin typeface="Avenir Roman" panose="02000503020000020003" pitchFamily="2" charset="0"/>
                <a:ea typeface="ＭＳ Ｐゴシック" panose="020B0600070205080204" pitchFamily="34" charset="-128"/>
              </a:rPr>
              <a:t> TDI </a:t>
            </a:r>
          </a:p>
          <a:p>
            <a:r>
              <a:rPr altLang="cs-CZ" sz="1800" dirty="0">
                <a:solidFill>
                  <a:schemeClr val="tx1"/>
                </a:solidFill>
                <a:latin typeface="Avenir Roman" panose="02000503020000020003" pitchFamily="2" charset="0"/>
                <a:ea typeface="ＭＳ Ｐゴシック" panose="020B0600070205080204" pitchFamily="34" charset="-128"/>
              </a:rPr>
              <a:t>IUR (1 </a:t>
            </a:r>
            <a:r>
              <a:rPr altLang="cs-CZ" sz="1800" dirty="0" err="1">
                <a:solidFill>
                  <a:schemeClr val="tx1"/>
                </a:solidFill>
                <a:latin typeface="Avenir Roman" panose="02000503020000020003" pitchFamily="2" charset="0"/>
                <a:ea typeface="ＭＳ Ｐゴシック" panose="020B0600070205080204" pitchFamily="34" charset="-128"/>
              </a:rPr>
              <a:t>pg</a:t>
            </a:r>
            <a:r>
              <a:rPr altLang="cs-CZ" sz="1800" dirty="0">
                <a:solidFill>
                  <a:schemeClr val="tx1"/>
                </a:solidFill>
                <a:latin typeface="Avenir Roman" panose="02000503020000020003" pitchFamily="2" charset="0"/>
                <a:ea typeface="ＭＳ Ｐゴシック" panose="020B0600070205080204" pitchFamily="34" charset="-128"/>
              </a:rPr>
              <a:t>/m</a:t>
            </a:r>
            <a:r>
              <a:rPr altLang="cs-CZ" sz="1800" baseline="30000" dirty="0">
                <a:solidFill>
                  <a:schemeClr val="tx1"/>
                </a:solidFill>
                <a:latin typeface="Avenir Roman" panose="02000503020000020003" pitchFamily="2" charset="0"/>
                <a:ea typeface="ＭＳ Ｐゴシック" panose="020B0600070205080204" pitchFamily="34" charset="-128"/>
              </a:rPr>
              <a:t>3</a:t>
            </a:r>
            <a:r>
              <a:rPr altLang="cs-CZ" sz="1800" dirty="0">
                <a:solidFill>
                  <a:schemeClr val="tx1"/>
                </a:solidFill>
                <a:latin typeface="Avenir Roman" panose="02000503020000020003" pitchFamily="2" charset="0"/>
                <a:ea typeface="ＭＳ Ｐゴシック" panose="020B0600070205080204" pitchFamily="34" charset="-128"/>
              </a:rPr>
              <a:t>) 0,000033 </a:t>
            </a:r>
          </a:p>
          <a:p>
            <a:r>
              <a:rPr altLang="cs-CZ" sz="1800" dirty="0" err="1">
                <a:solidFill>
                  <a:schemeClr val="tx1"/>
                </a:solidFill>
                <a:latin typeface="Avenir Roman" panose="02000503020000020003" pitchFamily="2" charset="0"/>
                <a:ea typeface="ＭＳ Ｐゴシック" panose="020B0600070205080204" pitchFamily="34" charset="-128"/>
              </a:rPr>
              <a:t>Imisní</a:t>
            </a:r>
            <a:r>
              <a:rPr altLang="cs-CZ" sz="1800" dirty="0">
                <a:solidFill>
                  <a:schemeClr val="tx1"/>
                </a:solidFill>
                <a:latin typeface="Avenir Roman" panose="02000503020000020003" pitchFamily="2" charset="0"/>
                <a:ea typeface="ＭＳ Ｐゴシック" panose="020B0600070205080204" pitchFamily="34" charset="-128"/>
              </a:rPr>
              <a:t> limit pro </a:t>
            </a:r>
            <a:r>
              <a:rPr altLang="cs-CZ" sz="1800" dirty="0" err="1">
                <a:solidFill>
                  <a:schemeClr val="tx1"/>
                </a:solidFill>
                <a:latin typeface="Avenir Roman" panose="02000503020000020003" pitchFamily="2" charset="0"/>
                <a:ea typeface="ＭＳ Ｐゴシック" panose="020B0600070205080204" pitchFamily="34" charset="-128"/>
              </a:rPr>
              <a:t>výskyt</a:t>
            </a:r>
            <a:r>
              <a:rPr altLang="cs-CZ" sz="1800" dirty="0">
                <a:solidFill>
                  <a:schemeClr val="tx1"/>
                </a:solidFill>
                <a:latin typeface="Avenir Roman" panose="02000503020000020003" pitchFamily="2" charset="0"/>
                <a:ea typeface="ＭＳ Ｐゴシック" panose="020B0600070205080204" pitchFamily="34" charset="-128"/>
              </a:rPr>
              <a:t> TCDD v </a:t>
            </a:r>
            <a:r>
              <a:rPr altLang="cs-CZ" sz="1800" dirty="0" err="1">
                <a:solidFill>
                  <a:schemeClr val="tx1"/>
                </a:solidFill>
                <a:latin typeface="Avenir Roman" panose="02000503020000020003" pitchFamily="2" charset="0"/>
                <a:ea typeface="ＭＳ Ｐゴシック" panose="020B0600070205080204" pitchFamily="34" charset="-128"/>
              </a:rPr>
              <a:t>ovzduší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není</a:t>
            </a:r>
            <a:r>
              <a:rPr altLang="cs-CZ" sz="1800" dirty="0">
                <a:solidFill>
                  <a:schemeClr val="tx1"/>
                </a:solidFill>
                <a:latin typeface="Avenir Roman" panose="02000503020000020003" pitchFamily="2" charset="0"/>
                <a:ea typeface="ＭＳ Ｐゴシック" panose="020B0600070205080204" pitchFamily="34" charset="-128"/>
              </a:rPr>
              <a:t> </a:t>
            </a:r>
            <a:r>
              <a:rPr altLang="cs-CZ" sz="1800" dirty="0" err="1">
                <a:solidFill>
                  <a:schemeClr val="tx1"/>
                </a:solidFill>
                <a:latin typeface="Avenir Roman" panose="02000503020000020003" pitchFamily="2" charset="0"/>
                <a:ea typeface="ＭＳ Ｐゴシック" panose="020B0600070205080204" pitchFamily="34" charset="-128"/>
              </a:rPr>
              <a:t>stanoven</a:t>
            </a:r>
            <a:endParaRPr altLang="cs-CZ" sz="1800" dirty="0">
              <a:solidFill>
                <a:schemeClr val="tx1"/>
              </a:solidFill>
              <a:latin typeface="Avenir Roman" panose="02000503020000020003" pitchFamily="2" charset="0"/>
              <a:ea typeface="ＭＳ Ｐゴシック" panose="020B0600070205080204" pitchFamily="34" charset="-128"/>
            </a:endParaRPr>
          </a:p>
        </p:txBody>
      </p:sp>
      <p:sp>
        <p:nvSpPr>
          <p:cNvPr id="83970" name="Obdélník 2">
            <a:extLst>
              <a:ext uri="{FF2B5EF4-FFF2-40B4-BE49-F238E27FC236}">
                <a16:creationId xmlns:a16="http://schemas.microsoft.com/office/drawing/2014/main" id="{6AE66969-6765-F54C-8F3C-04F12AF35F53}"/>
              </a:ext>
            </a:extLst>
          </p:cNvPr>
          <p:cNvSpPr>
            <a:spLocks noChangeArrowheads="1"/>
          </p:cNvSpPr>
          <p:nvPr/>
        </p:nvSpPr>
        <p:spPr bwMode="auto">
          <a:xfrm>
            <a:off x="323850" y="26035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dioxiny</a:t>
            </a:r>
            <a:endParaRPr lang="cs-CZ" altLang="cs-CZ" sz="2800" b="1"/>
          </a:p>
        </p:txBody>
      </p:sp>
      <p:pic>
        <p:nvPicPr>
          <p:cNvPr id="83971" name="Picture 2" descr="http://www.vivantis.cz/soubory/prozdravi.cz/cm/cm_dna.jpg">
            <a:extLst>
              <a:ext uri="{FF2B5EF4-FFF2-40B4-BE49-F238E27FC236}">
                <a16:creationId xmlns:a16="http://schemas.microsoft.com/office/drawing/2014/main" id="{936AA651-B236-7442-A79B-130165ACC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869" y="3816499"/>
            <a:ext cx="22336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kupina 4">
            <a:extLst>
              <a:ext uri="{FF2B5EF4-FFF2-40B4-BE49-F238E27FC236}">
                <a16:creationId xmlns:a16="http://schemas.microsoft.com/office/drawing/2014/main" id="{59222A56-F798-BD43-8B22-18CC443356A0}"/>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97618D06-9DB9-6B46-851E-2A38E864F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71256C6F-A88F-864D-89EB-3ACCB2A55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424421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ovéPole 1">
            <a:extLst>
              <a:ext uri="{FF2B5EF4-FFF2-40B4-BE49-F238E27FC236}">
                <a16:creationId xmlns:a16="http://schemas.microsoft.com/office/drawing/2014/main" id="{824CB346-804D-EA49-B8BA-9CC960D14FE8}"/>
              </a:ext>
            </a:extLst>
          </p:cNvPr>
          <p:cNvSpPr txBox="1">
            <a:spLocks noChangeArrowheads="1"/>
          </p:cNvSpPr>
          <p:nvPr/>
        </p:nvSpPr>
        <p:spPr bwMode="auto">
          <a:xfrm>
            <a:off x="323850" y="908050"/>
            <a:ext cx="8496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t>Oxid uhelnatý CO</a:t>
            </a:r>
          </a:p>
          <a:p>
            <a:pPr algn="just" eaLnBrk="1" hangingPunct="1"/>
            <a:r>
              <a:rPr lang="cs-CZ" altLang="cs-CZ" sz="1800" dirty="0"/>
              <a:t>Oxid uhelnatý je bezbarvý plyn bez chuti a zápachu, nemá dráždivé účinky. Je nepatrně lehčí než vzduch, hoří modrým plamenem. Je-li ve vzduchu přítomen v množství 12,5 až 74,2%, vybuchuje za vzniku oxidu uhličitého. S některými kovy reaguje oxid uhelnatý za vzniku karbonylů, které jsou také vysoce toxické. </a:t>
            </a:r>
          </a:p>
          <a:p>
            <a:pPr algn="just" eaLnBrk="1" hangingPunct="1"/>
            <a:r>
              <a:rPr lang="cs-CZ" altLang="cs-CZ" sz="1800" b="1" dirty="0"/>
              <a:t>Otrava oxidem uhelnatým je jednou z nejčastějších otrav vůbec. </a:t>
            </a:r>
            <a:r>
              <a:rPr lang="cs-CZ" altLang="cs-CZ" sz="1800" dirty="0"/>
              <a:t>Její nebezpečnost tkví v tom, že oxid uhelnatý je špatně nepostřehnutelný smysly. Oxid uhelnatý vzniká všude, kde dochází k nedokonalému spalování, je tedy obsažen v kouři cigaret, ve výfukových plynech, vzniká např. po výbuchu střelného prachu, je též součástí vodního plynu a svítiplynu. </a:t>
            </a:r>
          </a:p>
          <a:p>
            <a:pPr algn="just" eaLnBrk="1" hangingPunct="1"/>
            <a:r>
              <a:rPr lang="cs-CZ" altLang="cs-CZ" sz="1800" dirty="0"/>
              <a:t>Oxid uhelnatý se vstřebává plícemi a rychle se slučuje s hemoglobinem, za vzniku</a:t>
            </a:r>
          </a:p>
        </p:txBody>
      </p:sp>
      <p:sp>
        <p:nvSpPr>
          <p:cNvPr id="84994" name="Obdélník 2">
            <a:extLst>
              <a:ext uri="{FF2B5EF4-FFF2-40B4-BE49-F238E27FC236}">
                <a16:creationId xmlns:a16="http://schemas.microsoft.com/office/drawing/2014/main" id="{456A78B0-7345-D44D-80B7-7401846BD7F6}"/>
              </a:ext>
            </a:extLst>
          </p:cNvPr>
          <p:cNvSpPr>
            <a:spLocks noChangeArrowheads="1"/>
          </p:cNvSpPr>
          <p:nvPr/>
        </p:nvSpPr>
        <p:spPr bwMode="auto">
          <a:xfrm>
            <a:off x="323850"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pic>
        <p:nvPicPr>
          <p:cNvPr id="84995" name="Picture 4" descr="http://autotip.auto.cz/upload.cs/5/503812b4-b-1-64_zmena-velikosti.jpg">
            <a:extLst>
              <a:ext uri="{FF2B5EF4-FFF2-40B4-BE49-F238E27FC236}">
                <a16:creationId xmlns:a16="http://schemas.microsoft.com/office/drawing/2014/main" id="{58103B07-E7C7-8A44-A166-7D20468E4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4" y="4026860"/>
            <a:ext cx="33147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ovéPole 4">
            <a:extLst>
              <a:ext uri="{FF2B5EF4-FFF2-40B4-BE49-F238E27FC236}">
                <a16:creationId xmlns:a16="http://schemas.microsoft.com/office/drawing/2014/main" id="{512AFB8E-A50D-384B-9A2E-629B7065EA26}"/>
              </a:ext>
            </a:extLst>
          </p:cNvPr>
          <p:cNvSpPr txBox="1">
            <a:spLocks noChangeArrowheads="1"/>
          </p:cNvSpPr>
          <p:nvPr/>
        </p:nvSpPr>
        <p:spPr bwMode="auto">
          <a:xfrm>
            <a:off x="3995738" y="3933825"/>
            <a:ext cx="4897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a:t>karboxyhemoglobinu. Vazba oxidu uhelnatého k železnatému iontu hemoglobinu je přibližně 220krát silnější než vazba kyslíku. Vazba je však reverzibilní a oxyhemoglobin lze regenerovat zvýšeným přísunem kyslíku. </a:t>
            </a:r>
          </a:p>
          <a:p>
            <a:pPr eaLnBrk="1" hangingPunct="1"/>
            <a:endParaRPr lang="cs-CZ" altLang="cs-CZ" sz="1800"/>
          </a:p>
        </p:txBody>
      </p:sp>
      <p:grpSp>
        <p:nvGrpSpPr>
          <p:cNvPr id="6" name="Skupina 5">
            <a:extLst>
              <a:ext uri="{FF2B5EF4-FFF2-40B4-BE49-F238E27FC236}">
                <a16:creationId xmlns:a16="http://schemas.microsoft.com/office/drawing/2014/main" id="{9A6BC9BA-0092-6C47-8993-35972B9A02B2}"/>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21A7B3CE-117D-FA46-86A0-5A0E99300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74DF5CE4-4606-7441-A546-C5FDFA75D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94843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ovéPole 1">
            <a:extLst>
              <a:ext uri="{FF2B5EF4-FFF2-40B4-BE49-F238E27FC236}">
                <a16:creationId xmlns:a16="http://schemas.microsoft.com/office/drawing/2014/main" id="{E0438DBD-4C8C-7245-A6CE-12C1613AAD34}"/>
              </a:ext>
            </a:extLst>
          </p:cNvPr>
          <p:cNvSpPr txBox="1">
            <a:spLocks noChangeArrowheads="1"/>
          </p:cNvSpPr>
          <p:nvPr/>
        </p:nvSpPr>
        <p:spPr bwMode="auto">
          <a:xfrm>
            <a:off x="395288" y="836613"/>
            <a:ext cx="83534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t>Oxid uhličitý CO</a:t>
            </a:r>
            <a:r>
              <a:rPr lang="cs-CZ" altLang="cs-CZ" sz="1800" b="1" baseline="-25000" dirty="0"/>
              <a:t>2</a:t>
            </a:r>
          </a:p>
          <a:p>
            <a:pPr eaLnBrk="1" hangingPunct="1"/>
            <a:endParaRPr lang="cs-CZ" altLang="cs-CZ" sz="800" b="1" dirty="0"/>
          </a:p>
          <a:p>
            <a:pPr algn="just" eaLnBrk="1" hangingPunct="1"/>
            <a:r>
              <a:rPr lang="cs-CZ" altLang="cs-CZ" sz="1800" dirty="0"/>
              <a:t>Oxid uhličitý je plynná látka bez zápachu. Na rozdíl od oxidu uhelnatého je těžší než vzduch, takže se hromadí při zemi. Vzniká při dýchání, ale též při kvašení a hnití. Je obsažen v atmosféře v množství asi 0,03%, jeho množství se však v posledních letech zvyšuje a způsobuje tzv. "skleníkový efekt". </a:t>
            </a:r>
          </a:p>
          <a:p>
            <a:pPr algn="just" eaLnBrk="1" hangingPunct="1"/>
            <a:r>
              <a:rPr lang="cs-CZ" altLang="cs-CZ" sz="1800" dirty="0"/>
              <a:t>Toxické účinky oxidu uhličitého se objevují již při obsahu 2% ve vzduchu, při obsahu nad 5% tělo nestačí oxid uhličitý ventilovat ven a dochází tedy k jeho hromadění v těle. Oxid uhličitý pak tlumí centrální nervovou soustavu a dýchací centrum. Postižení si stěžují na bolesti hlavy. Při vdechování vzduchu o koncentracích větších než 20% nastává smrt zástavou dechu v průběhu několika sekund.</a:t>
            </a:r>
          </a:p>
          <a:p>
            <a:pPr eaLnBrk="1" hangingPunct="1"/>
            <a:endParaRPr lang="cs-CZ" altLang="cs-CZ" sz="1800" dirty="0"/>
          </a:p>
        </p:txBody>
      </p:sp>
      <p:sp>
        <p:nvSpPr>
          <p:cNvPr id="86018" name="Obdélník 2">
            <a:extLst>
              <a:ext uri="{FF2B5EF4-FFF2-40B4-BE49-F238E27FC236}">
                <a16:creationId xmlns:a16="http://schemas.microsoft.com/office/drawing/2014/main" id="{7D557EFE-95C5-2F41-A059-19FAFDAE4E66}"/>
              </a:ext>
            </a:extLst>
          </p:cNvPr>
          <p:cNvSpPr>
            <a:spLocks noChangeArrowheads="1"/>
          </p:cNvSpPr>
          <p:nvPr/>
        </p:nvSpPr>
        <p:spPr bwMode="auto">
          <a:xfrm>
            <a:off x="323850" y="26035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a:t>
            </a:r>
            <a:endParaRPr lang="cs-CZ" altLang="cs-CZ" sz="2800" b="1"/>
          </a:p>
        </p:txBody>
      </p:sp>
      <p:pic>
        <p:nvPicPr>
          <p:cNvPr id="86019" name="Picture 4" descr="http://detem.mzp.cz/upload/bfa10ff41a78bdd9a16908d1b09b997d/Schema_sklenikovy_efekt.gif">
            <a:extLst>
              <a:ext uri="{FF2B5EF4-FFF2-40B4-BE49-F238E27FC236}">
                <a16:creationId xmlns:a16="http://schemas.microsoft.com/office/drawing/2014/main" id="{512FEFE0-6A56-2647-8215-3E7A0522C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72246"/>
            <a:ext cx="33178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kupina 4">
            <a:extLst>
              <a:ext uri="{FF2B5EF4-FFF2-40B4-BE49-F238E27FC236}">
                <a16:creationId xmlns:a16="http://schemas.microsoft.com/office/drawing/2014/main" id="{2D5D8332-128F-7548-B2C4-50359842FD49}"/>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85D12DF0-C561-D64D-B91B-B23F37119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3804752A-B1C5-F540-919B-FD3D8AAE8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287308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bdélník 5">
            <a:extLst>
              <a:ext uri="{FF2B5EF4-FFF2-40B4-BE49-F238E27FC236}">
                <a16:creationId xmlns:a16="http://schemas.microsoft.com/office/drawing/2014/main" id="{B8D772EA-559C-EC48-B6B1-3ADFE30BD77A}"/>
              </a:ext>
            </a:extLst>
          </p:cNvPr>
          <p:cNvSpPr>
            <a:spLocks noChangeArrowheads="1"/>
          </p:cNvSpPr>
          <p:nvPr/>
        </p:nvSpPr>
        <p:spPr bwMode="auto">
          <a:xfrm>
            <a:off x="395288" y="2492375"/>
            <a:ext cx="828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cs-CZ" altLang="cs-CZ" sz="1800">
                <a:cs typeface="Arial" panose="020B0604020202020204" pitchFamily="34" charset="0"/>
              </a:rPr>
              <a:t>Toxické účinky na krvetvorbu při koncentracích </a:t>
            </a:r>
            <a:r>
              <a:rPr lang="en-US" altLang="cs-CZ" sz="1800">
                <a:cs typeface="Arial" panose="020B0604020202020204" pitchFamily="34" charset="0"/>
              </a:rPr>
              <a:t>&gt;100 mg</a:t>
            </a:r>
            <a:r>
              <a:rPr lang="cs-CZ" altLang="cs-CZ" sz="1800">
                <a:cs typeface="Arial" panose="020B0604020202020204" pitchFamily="34" charset="0"/>
              </a:rPr>
              <a:t>/m</a:t>
            </a:r>
            <a:r>
              <a:rPr lang="cs-CZ" altLang="cs-CZ" sz="1800" baseline="30000">
                <a:cs typeface="Arial" panose="020B0604020202020204" pitchFamily="34" charset="0"/>
              </a:rPr>
              <a:t>3</a:t>
            </a:r>
            <a:r>
              <a:rPr lang="cs-CZ" altLang="cs-CZ" sz="1800">
                <a:cs typeface="Arial" panose="020B0604020202020204" pitchFamily="34" charset="0"/>
              </a:rPr>
              <a:t>. </a:t>
            </a:r>
            <a:r>
              <a:rPr lang="en-US" altLang="cs-CZ" sz="1800">
                <a:cs typeface="Arial" panose="020B0604020202020204" pitchFamily="34" charset="0"/>
              </a:rPr>
              <a:t>Pro </a:t>
            </a:r>
            <a:r>
              <a:rPr lang="cs-CZ" altLang="cs-CZ" sz="1800">
                <a:cs typeface="Arial" panose="020B0604020202020204" pitchFamily="34" charset="0"/>
              </a:rPr>
              <a:t>koncentrac</a:t>
            </a:r>
            <a:r>
              <a:rPr lang="en-US" altLang="cs-CZ" sz="1800">
                <a:cs typeface="Arial" panose="020B0604020202020204" pitchFamily="34" charset="0"/>
              </a:rPr>
              <a:t>e &lt;</a:t>
            </a:r>
            <a:r>
              <a:rPr lang="cs-CZ" altLang="cs-CZ" sz="1800">
                <a:cs typeface="Arial" panose="020B0604020202020204" pitchFamily="34" charset="0"/>
              </a:rPr>
              <a:t>30 </a:t>
            </a:r>
            <a:r>
              <a:rPr lang="en-US" altLang="cs-CZ" sz="1800">
                <a:cs typeface="Arial" panose="020B0604020202020204" pitchFamily="34" charset="0"/>
              </a:rPr>
              <a:t>mg</a:t>
            </a:r>
            <a:r>
              <a:rPr lang="cs-CZ" altLang="cs-CZ" sz="1800">
                <a:cs typeface="Arial" panose="020B0604020202020204" pitchFamily="34" charset="0"/>
              </a:rPr>
              <a:t>/m</a:t>
            </a:r>
            <a:r>
              <a:rPr lang="cs-CZ" altLang="cs-CZ" sz="1800" baseline="30000">
                <a:cs typeface="Arial" panose="020B0604020202020204" pitchFamily="34" charset="0"/>
              </a:rPr>
              <a:t>3</a:t>
            </a:r>
            <a:r>
              <a:rPr lang="cs-CZ" altLang="cs-CZ" sz="1800">
                <a:cs typeface="Arial" panose="020B0604020202020204" pitchFamily="34" charset="0"/>
              </a:rPr>
              <a:t> není zatím dostatek důkazů</a:t>
            </a:r>
            <a:r>
              <a:rPr lang="en-US" altLang="cs-CZ" sz="1800">
                <a:cs typeface="Arial" panose="020B0604020202020204" pitchFamily="34" charset="0"/>
              </a:rPr>
              <a:t>. K</a:t>
            </a:r>
            <a:r>
              <a:rPr lang="cs-CZ" altLang="cs-CZ" sz="1800">
                <a:cs typeface="Arial" panose="020B0604020202020204" pitchFamily="34" charset="0"/>
              </a:rPr>
              <a:t>arcinogenní a genotoxické účinky. </a:t>
            </a:r>
          </a:p>
          <a:p>
            <a:pPr eaLnBrk="1" hangingPunct="1">
              <a:lnSpc>
                <a:spcPct val="150000"/>
              </a:lnSpc>
              <a:buFont typeface="Arial" panose="020B0604020202020204" pitchFamily="34" charset="0"/>
              <a:buNone/>
            </a:pPr>
            <a:r>
              <a:rPr lang="cs-CZ" altLang="cs-CZ" sz="1800">
                <a:cs typeface="Arial" panose="020B0604020202020204" pitchFamily="34" charset="0"/>
              </a:rPr>
              <a:t>    - UR (1 </a:t>
            </a:r>
            <a:r>
              <a:rPr lang="el-GR" altLang="cs-CZ" sz="1800">
                <a:cs typeface="Arial" panose="020B0604020202020204" pitchFamily="34" charset="0"/>
              </a:rPr>
              <a:t>μ</a:t>
            </a:r>
            <a:r>
              <a:rPr lang="cs-CZ" altLang="cs-CZ" sz="1800">
                <a:cs typeface="Arial" panose="020B0604020202020204" pitchFamily="34" charset="0"/>
              </a:rPr>
              <a:t>g/m</a:t>
            </a:r>
            <a:r>
              <a:rPr lang="cs-CZ" altLang="cs-CZ" sz="1800" baseline="30000">
                <a:cs typeface="Arial" panose="020B0604020202020204" pitchFamily="34" charset="0"/>
              </a:rPr>
              <a:t>3</a:t>
            </a:r>
            <a:r>
              <a:rPr lang="cs-CZ" altLang="cs-CZ" sz="1800">
                <a:cs typeface="Arial" panose="020B0604020202020204" pitchFamily="34" charset="0"/>
              </a:rPr>
              <a:t>) 0,000006</a:t>
            </a:r>
            <a:br>
              <a:rPr lang="cs-CZ" altLang="cs-CZ" sz="1800">
                <a:cs typeface="Arial" panose="020B0604020202020204" pitchFamily="34" charset="0"/>
              </a:rPr>
            </a:br>
            <a:r>
              <a:rPr lang="cs-CZ" altLang="cs-CZ" sz="1800">
                <a:cs typeface="Arial" panose="020B0604020202020204" pitchFamily="34" charset="0"/>
              </a:rPr>
              <a:t>- Imisní limit  5 </a:t>
            </a:r>
            <a:r>
              <a:rPr lang="el-GR" altLang="cs-CZ" sz="1800">
                <a:cs typeface="Arial" panose="020B0604020202020204" pitchFamily="34" charset="0"/>
              </a:rPr>
              <a:t>μ</a:t>
            </a:r>
            <a:r>
              <a:rPr lang="cs-CZ" altLang="cs-CZ" sz="1800">
                <a:cs typeface="Arial" panose="020B0604020202020204" pitchFamily="34" charset="0"/>
              </a:rPr>
              <a:t>g/m</a:t>
            </a:r>
            <a:r>
              <a:rPr lang="cs-CZ" altLang="cs-CZ" sz="1800" baseline="30000">
                <a:cs typeface="Arial" panose="020B0604020202020204" pitchFamily="34" charset="0"/>
              </a:rPr>
              <a:t>3</a:t>
            </a:r>
            <a:r>
              <a:rPr lang="cs-CZ" altLang="cs-CZ" sz="1800">
                <a:cs typeface="Arial" panose="020B0604020202020204" pitchFamily="34" charset="0"/>
              </a:rPr>
              <a:t>  = míra ca rizika 2,2x10</a:t>
            </a:r>
            <a:r>
              <a:rPr lang="cs-CZ" altLang="cs-CZ" sz="1800" baseline="30000">
                <a:cs typeface="Arial" panose="020B0604020202020204" pitchFamily="34" charset="0"/>
              </a:rPr>
              <a:t>-5</a:t>
            </a:r>
          </a:p>
        </p:txBody>
      </p:sp>
      <p:sp>
        <p:nvSpPr>
          <p:cNvPr id="87043" name="Obdélník 3">
            <a:extLst>
              <a:ext uri="{FF2B5EF4-FFF2-40B4-BE49-F238E27FC236}">
                <a16:creationId xmlns:a16="http://schemas.microsoft.com/office/drawing/2014/main" id="{58592FB8-8AE5-1E48-A684-DC115FD081F5}"/>
              </a:ext>
            </a:extLst>
          </p:cNvPr>
          <p:cNvSpPr>
            <a:spLocks noChangeArrowheads="1"/>
          </p:cNvSpPr>
          <p:nvPr/>
        </p:nvSpPr>
        <p:spPr bwMode="auto">
          <a:xfrm>
            <a:off x="323850" y="260350"/>
            <a:ext cx="597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a:t>Látky „známé</a:t>
            </a:r>
            <a:r>
              <a:rPr lang="ja-JP" altLang="cs-CZ" sz="2800" b="1"/>
              <a:t>“</a:t>
            </a:r>
            <a:r>
              <a:rPr lang="cs-CZ" altLang="ja-JP" sz="2800" b="1"/>
              <a:t> z ovzduší - benzen</a:t>
            </a:r>
            <a:endParaRPr lang="cs-CZ" altLang="cs-CZ" sz="2800" b="1"/>
          </a:p>
        </p:txBody>
      </p:sp>
      <p:sp>
        <p:nvSpPr>
          <p:cNvPr id="87044" name="TextovéPole 7">
            <a:extLst>
              <a:ext uri="{FF2B5EF4-FFF2-40B4-BE49-F238E27FC236}">
                <a16:creationId xmlns:a16="http://schemas.microsoft.com/office/drawing/2014/main" id="{E5104139-E4E1-4741-A2C1-4C11272DE2C1}"/>
              </a:ext>
            </a:extLst>
          </p:cNvPr>
          <p:cNvSpPr txBox="1">
            <a:spLocks noChangeArrowheads="1"/>
          </p:cNvSpPr>
          <p:nvPr/>
        </p:nvSpPr>
        <p:spPr bwMode="auto">
          <a:xfrm>
            <a:off x="395288" y="981075"/>
            <a:ext cx="8424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a:t>Ovzduší představuje hlavní cestu vstupu benzenu do těla. V těle je absorbováno okolo 50% benzenu vdechovaného se vzduchem. Společně s dalšími polutanty se benzen podílí na fotochemických procesech, kterými vzniká smog obsahující oxidanty. Benzen má prokazatelně karcinogenní a hematotoxické vlastnosti.</a:t>
            </a:r>
          </a:p>
          <a:p>
            <a:pPr eaLnBrk="1" hangingPunct="1"/>
            <a:endParaRPr lang="cs-CZ" altLang="cs-CZ" sz="1800"/>
          </a:p>
        </p:txBody>
      </p:sp>
      <p:grpSp>
        <p:nvGrpSpPr>
          <p:cNvPr id="6" name="Skupina 5">
            <a:extLst>
              <a:ext uri="{FF2B5EF4-FFF2-40B4-BE49-F238E27FC236}">
                <a16:creationId xmlns:a16="http://schemas.microsoft.com/office/drawing/2014/main" id="{44CC32ED-2F0B-F04A-9453-6CE5D6C2983C}"/>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FF34363B-9DDF-0744-B0C5-DC44779B4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60F6DB3B-82AB-7947-8D40-7A04A5AA3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122280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DF180A70-3B6F-C149-B218-9E6F5D7EE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8600"/>
            <a:ext cx="7162800" cy="5525151"/>
          </a:xfrm>
          <a:prstGeom prst="rect">
            <a:avLst/>
          </a:prstGeom>
        </p:spPr>
      </p:pic>
      <p:sp>
        <p:nvSpPr>
          <p:cNvPr id="8" name="TextovéPole 7">
            <a:extLst>
              <a:ext uri="{FF2B5EF4-FFF2-40B4-BE49-F238E27FC236}">
                <a16:creationId xmlns:a16="http://schemas.microsoft.com/office/drawing/2014/main" id="{822817BA-7DB8-5643-99AF-1C1DCC90503A}"/>
              </a:ext>
            </a:extLst>
          </p:cNvPr>
          <p:cNvSpPr txBox="1"/>
          <p:nvPr/>
        </p:nvSpPr>
        <p:spPr>
          <a:xfrm>
            <a:off x="2667000" y="5915247"/>
            <a:ext cx="42672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cs-CZ" sz="2000" b="0" i="0" u="none" strike="noStrike" kern="1200" cap="none" spc="0" normalizeH="0" baseline="0" noProof="0" dirty="0">
                <a:ln>
                  <a:noFill/>
                </a:ln>
                <a:solidFill>
                  <a:schemeClr val="tx1"/>
                </a:solidFill>
                <a:effectLst/>
                <a:uLnTx/>
                <a:uFillTx/>
                <a:latin typeface="Avenir Roman" panose="02000503020000020003" pitchFamily="2" charset="0"/>
                <a:ea typeface="+mj-ea"/>
                <a:cs typeface="+mj-cs"/>
              </a:rPr>
              <a:t>Více informací na </a:t>
            </a:r>
            <a:r>
              <a:rPr kumimoji="0" lang="cs-CZ" sz="2000" b="0" i="0" u="none" strike="noStrike" kern="1200" cap="none" spc="0" normalizeH="0" baseline="0" noProof="0" dirty="0" err="1">
                <a:ln>
                  <a:noFill/>
                </a:ln>
                <a:solidFill>
                  <a:schemeClr val="tx1"/>
                </a:solidFill>
                <a:effectLst/>
                <a:uLnTx/>
                <a:uFillTx/>
                <a:latin typeface="Avenir Roman" panose="02000503020000020003" pitchFamily="2" charset="0"/>
                <a:ea typeface="+mj-ea"/>
                <a:cs typeface="+mj-cs"/>
              </a:rPr>
              <a:t>www.i-air.eu</a:t>
            </a:r>
            <a:endParaRPr kumimoji="0" lang="cs-CZ" sz="2000" b="0" i="0" u="none" strike="noStrike" kern="1200" cap="none" spc="0" normalizeH="0" baseline="0" noProof="0" dirty="0">
              <a:ln>
                <a:noFill/>
              </a:ln>
              <a:solidFill>
                <a:schemeClr val="tx1"/>
              </a:solidFill>
              <a:effectLst/>
              <a:uLnTx/>
              <a:uFillTx/>
              <a:latin typeface="Avenir Roman" panose="02000503020000020003" pitchFamily="2" charset="0"/>
              <a:ea typeface="+mj-ea"/>
              <a:cs typeface="+mj-cs"/>
            </a:endParaRPr>
          </a:p>
        </p:txBody>
      </p:sp>
    </p:spTree>
    <p:extLst>
      <p:ext uri="{BB962C8B-B14F-4D97-AF65-F5344CB8AC3E}">
        <p14:creationId xmlns:p14="http://schemas.microsoft.com/office/powerpoint/2010/main" val="7568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Obrázek 4" descr="NervousSystem.jpg">
            <a:extLst>
              <a:ext uri="{FF2B5EF4-FFF2-40B4-BE49-F238E27FC236}">
                <a16:creationId xmlns:a16="http://schemas.microsoft.com/office/drawing/2014/main" id="{9202FAD0-1A4A-FD4B-BA2E-870B2BADBE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071605"/>
            <a:ext cx="258445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ovéPole 1">
            <a:extLst>
              <a:ext uri="{FF2B5EF4-FFF2-40B4-BE49-F238E27FC236}">
                <a16:creationId xmlns:a16="http://schemas.microsoft.com/office/drawing/2014/main" id="{78BFECD9-3727-BC48-B8EF-DB1AFC92B7AF}"/>
              </a:ext>
            </a:extLst>
          </p:cNvPr>
          <p:cNvSpPr txBox="1">
            <a:spLocks noChangeArrowheads="1"/>
          </p:cNvSpPr>
          <p:nvPr/>
        </p:nvSpPr>
        <p:spPr bwMode="auto">
          <a:xfrm>
            <a:off x="179388" y="765175"/>
            <a:ext cx="61452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600" dirty="0">
                <a:latin typeface="Avenir Roman" panose="02000503020000020003" pitchFamily="2" charset="0"/>
              </a:rPr>
              <a:t>Intoxikace se může projevit lokálně a nebo systémově. </a:t>
            </a:r>
          </a:p>
          <a:p>
            <a:pPr algn="just" eaLnBrk="1" hangingPunct="1"/>
            <a:r>
              <a:rPr lang="cs-CZ" altLang="cs-CZ" sz="1600" b="1" dirty="0">
                <a:latin typeface="Avenir Roman" panose="02000503020000020003" pitchFamily="2" charset="0"/>
              </a:rPr>
              <a:t>Lokální toxické účinky</a:t>
            </a:r>
            <a:r>
              <a:rPr lang="cs-CZ" altLang="cs-CZ" sz="1600" dirty="0">
                <a:latin typeface="Avenir Roman" panose="02000503020000020003" pitchFamily="2" charset="0"/>
              </a:rPr>
              <a:t> se projevují v místě prvního kontaktu toxické látky - s biologickým systémem - kůží, trávícím traktem, respiračním traktem (např. dožití leptavých látek, inhalace dráždivých látek). </a:t>
            </a:r>
          </a:p>
          <a:p>
            <a:pPr algn="just" eaLnBrk="1" hangingPunct="1"/>
            <a:r>
              <a:rPr lang="cs-CZ" altLang="cs-CZ" sz="1600" b="1" dirty="0">
                <a:latin typeface="Avenir Roman" panose="02000503020000020003" pitchFamily="2" charset="0"/>
              </a:rPr>
              <a:t>Systémová toxicita</a:t>
            </a:r>
            <a:r>
              <a:rPr lang="cs-CZ" altLang="cs-CZ" sz="1600" dirty="0">
                <a:latin typeface="Avenir Roman" panose="02000503020000020003" pitchFamily="2" charset="0"/>
              </a:rPr>
              <a:t> nastává po většině toxických látek. Všechny orgány však nejsou zasaženy stejně silně. Většinou se toxicita projeví na jednom či dvou orgánech, které se pak pokládají za tzv. cílové orgány. </a:t>
            </a:r>
          </a:p>
          <a:p>
            <a:pPr algn="just" eaLnBrk="1" hangingPunct="1"/>
            <a:r>
              <a:rPr lang="cs-CZ" altLang="cs-CZ" sz="1600" dirty="0">
                <a:latin typeface="Avenir Roman" panose="02000503020000020003" pitchFamily="2" charset="0"/>
              </a:rPr>
              <a:t>Cílovým orgánem systémové toxicity je nejčastěji centrální nervový systém, dále pak krev a krvetvorný systém a vnitřní orgány. Nejméně často jsou cílovými orgány sval a kost. </a:t>
            </a:r>
          </a:p>
          <a:p>
            <a:pPr algn="just" eaLnBrk="1" hangingPunct="1"/>
            <a:endParaRPr lang="cs-CZ" altLang="cs-CZ" sz="1800" dirty="0">
              <a:latin typeface="Avenir Roman" panose="02000503020000020003" pitchFamily="2" charset="0"/>
            </a:endParaRPr>
          </a:p>
        </p:txBody>
      </p:sp>
      <p:sp>
        <p:nvSpPr>
          <p:cNvPr id="55299" name="Obdélník 2">
            <a:extLst>
              <a:ext uri="{FF2B5EF4-FFF2-40B4-BE49-F238E27FC236}">
                <a16:creationId xmlns:a16="http://schemas.microsoft.com/office/drawing/2014/main" id="{7180EF83-F186-F743-9349-E3295B4D9979}"/>
              </a:ext>
            </a:extLst>
          </p:cNvPr>
          <p:cNvSpPr>
            <a:spLocks noChangeArrowheads="1"/>
          </p:cNvSpPr>
          <p:nvPr/>
        </p:nvSpPr>
        <p:spPr bwMode="auto">
          <a:xfrm>
            <a:off x="179388" y="189506"/>
            <a:ext cx="7118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Působení toxických látek na organizmus</a:t>
            </a:r>
            <a:endParaRPr lang="cs-CZ" altLang="cs-CZ" sz="2800" dirty="0">
              <a:latin typeface="Avenir Roman" panose="02000503020000020003" pitchFamily="2" charset="0"/>
            </a:endParaRPr>
          </a:p>
        </p:txBody>
      </p:sp>
      <p:sp>
        <p:nvSpPr>
          <p:cNvPr id="55300" name="TextovéPole 3">
            <a:extLst>
              <a:ext uri="{FF2B5EF4-FFF2-40B4-BE49-F238E27FC236}">
                <a16:creationId xmlns:a16="http://schemas.microsoft.com/office/drawing/2014/main" id="{B7AABCCA-5261-F549-BA97-1D5B905F7E52}"/>
              </a:ext>
            </a:extLst>
          </p:cNvPr>
          <p:cNvSpPr txBox="1">
            <a:spLocks noChangeArrowheads="1"/>
          </p:cNvSpPr>
          <p:nvPr/>
        </p:nvSpPr>
        <p:spPr bwMode="auto">
          <a:xfrm>
            <a:off x="190021" y="4046093"/>
            <a:ext cx="634294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latin typeface="Avenir Roman" panose="02000503020000020003" pitchFamily="2" charset="0"/>
              </a:rPr>
              <a:t>Zvláštním mechanismem toxického působení je </a:t>
            </a:r>
            <a:r>
              <a:rPr lang="cs-CZ" altLang="cs-CZ" sz="1800" b="1" dirty="0">
                <a:latin typeface="Avenir Roman" panose="02000503020000020003" pitchFamily="2" charset="0"/>
              </a:rPr>
              <a:t>chemická alergie</a:t>
            </a:r>
            <a:r>
              <a:rPr lang="cs-CZ" altLang="cs-CZ" sz="1800" dirty="0">
                <a:latin typeface="Avenir Roman" panose="02000503020000020003" pitchFamily="2" charset="0"/>
              </a:rPr>
              <a:t>. Alergická reakce se rozvine po opětovném podání i velmi nízké dávky toxické látky (interakcí antigen - protilátka) a může se projevit od malých poškození kůže (</a:t>
            </a:r>
            <a:r>
              <a:rPr lang="cs-CZ" altLang="cs-CZ" sz="1800" dirty="0" err="1">
                <a:latin typeface="Avenir Roman" panose="02000503020000020003" pitchFamily="2" charset="0"/>
              </a:rPr>
              <a:t>urtikarie</a:t>
            </a:r>
            <a:r>
              <a:rPr lang="cs-CZ" altLang="cs-CZ" sz="1800" dirty="0">
                <a:latin typeface="Avenir Roman" panose="02000503020000020003" pitchFamily="2" charset="0"/>
              </a:rPr>
              <a:t>, dermatitis), očí (zánět spojivek) až po anafylaktické reakce. (kovy – Nikl)</a:t>
            </a:r>
          </a:p>
          <a:p>
            <a:pPr eaLnBrk="1" hangingPunct="1"/>
            <a:endParaRPr lang="cs-CZ" altLang="cs-CZ" sz="1800" dirty="0">
              <a:latin typeface="Avenir Roman" panose="02000503020000020003" pitchFamily="2" charset="0"/>
            </a:endParaRPr>
          </a:p>
        </p:txBody>
      </p:sp>
      <p:grpSp>
        <p:nvGrpSpPr>
          <p:cNvPr id="6" name="Skupina 5">
            <a:extLst>
              <a:ext uri="{FF2B5EF4-FFF2-40B4-BE49-F238E27FC236}">
                <a16:creationId xmlns:a16="http://schemas.microsoft.com/office/drawing/2014/main" id="{84B7A2B0-9259-B949-95A6-44067F683C6C}"/>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4E454C19-37C2-8848-A2E8-545A8A3F3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53E0B219-3DB8-1C41-96FD-E2D09169C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410256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ovéPole 1">
            <a:extLst>
              <a:ext uri="{FF2B5EF4-FFF2-40B4-BE49-F238E27FC236}">
                <a16:creationId xmlns:a16="http://schemas.microsoft.com/office/drawing/2014/main" id="{CC9D28D3-2E0A-124F-8ED7-1F984CDBC42F}"/>
              </a:ext>
            </a:extLst>
          </p:cNvPr>
          <p:cNvSpPr txBox="1">
            <a:spLocks noChangeArrowheads="1"/>
          </p:cNvSpPr>
          <p:nvPr/>
        </p:nvSpPr>
        <p:spPr bwMode="auto">
          <a:xfrm>
            <a:off x="302585" y="381000"/>
            <a:ext cx="8280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Působení na organizmus</a:t>
            </a:r>
            <a:br>
              <a:rPr lang="cs-CZ" altLang="cs-CZ" sz="2800" b="1" dirty="0">
                <a:latin typeface="Avenir Roman" panose="02000503020000020003" pitchFamily="2" charset="0"/>
              </a:rPr>
            </a:br>
            <a:endParaRPr lang="cs-CZ" altLang="cs-CZ" sz="2800" b="1" dirty="0">
              <a:latin typeface="Avenir Roman" panose="02000503020000020003" pitchFamily="2" charset="0"/>
            </a:endParaRPr>
          </a:p>
          <a:p>
            <a:pPr eaLnBrk="1" hangingPunct="1"/>
            <a:r>
              <a:rPr lang="cs-CZ" altLang="cs-CZ" sz="1800" dirty="0">
                <a:latin typeface="Avenir Roman" panose="02000503020000020003" pitchFamily="2" charset="0"/>
              </a:rPr>
              <a:t>Primárním místem zásahu toxické látky je vždy buňka. </a:t>
            </a:r>
          </a:p>
          <a:p>
            <a:pPr eaLnBrk="1" hangingPunct="1"/>
            <a:r>
              <a:rPr lang="cs-CZ" altLang="cs-CZ" sz="1800" dirty="0">
                <a:latin typeface="Avenir Roman" panose="02000503020000020003" pitchFamily="2" charset="0"/>
              </a:rPr>
              <a:t>Toxická látka postihuje buňku </a:t>
            </a:r>
          </a:p>
          <a:p>
            <a:pPr eaLnBrk="1" hangingPunct="1"/>
            <a:endParaRPr lang="cs-CZ" altLang="cs-CZ" sz="1800" dirty="0">
              <a:latin typeface="Avenir Roman" panose="02000503020000020003" pitchFamily="2" charset="0"/>
            </a:endParaRPr>
          </a:p>
          <a:p>
            <a:pPr lvl="1" eaLnBrk="1" hangingPunct="1">
              <a:buFont typeface="Arial" panose="020B0604020202020204" pitchFamily="34" charset="0"/>
              <a:buChar char="•"/>
            </a:pPr>
            <a:r>
              <a:rPr lang="cs-CZ" altLang="cs-CZ" sz="1800" dirty="0">
                <a:latin typeface="Avenir Roman" panose="02000503020000020003" pitchFamily="2" charset="0"/>
              </a:rPr>
              <a:t> selektivně (specificky) </a:t>
            </a:r>
          </a:p>
          <a:p>
            <a:pPr lvl="1" eaLnBrk="1" hangingPunct="1">
              <a:buFont typeface="Arial" panose="020B0604020202020204" pitchFamily="34" charset="0"/>
              <a:buChar char="•"/>
            </a:pPr>
            <a:r>
              <a:rPr lang="cs-CZ" altLang="cs-CZ" sz="1800" dirty="0">
                <a:latin typeface="Avenir Roman" panose="02000503020000020003" pitchFamily="2" charset="0"/>
              </a:rPr>
              <a:t> nebo celý soubor buněk (nespecificky) </a:t>
            </a:r>
          </a:p>
          <a:p>
            <a:pPr eaLnBrk="1" hangingPunct="1"/>
            <a:endParaRPr lang="cs-CZ" altLang="cs-CZ" sz="1800" dirty="0">
              <a:latin typeface="Avenir Roman" panose="02000503020000020003" pitchFamily="2" charset="0"/>
            </a:endParaRPr>
          </a:p>
          <a:p>
            <a:pPr eaLnBrk="1" hangingPunct="1"/>
            <a:r>
              <a:rPr lang="cs-CZ" altLang="cs-CZ" sz="1800" dirty="0">
                <a:latin typeface="Avenir Roman" panose="02000503020000020003" pitchFamily="2" charset="0"/>
              </a:rPr>
              <a:t>Studium toxicity na úrovni změn v organizmu je složitá záležitost, v které se uplatňuje velké množství rozličných faktorů. Z nich jsou nejdůležitější:</a:t>
            </a:r>
          </a:p>
          <a:p>
            <a:pPr eaLnBrk="1" hangingPunct="1"/>
            <a:endParaRPr lang="cs-CZ" altLang="cs-CZ" sz="1800" dirty="0">
              <a:latin typeface="Avenir Roman" panose="02000503020000020003" pitchFamily="2" charset="0"/>
            </a:endParaRPr>
          </a:p>
          <a:p>
            <a:pPr lvl="1" eaLnBrk="1" hangingPunct="1">
              <a:buFont typeface="Arial" panose="020B0604020202020204" pitchFamily="34" charset="0"/>
              <a:buChar char="•"/>
            </a:pPr>
            <a:r>
              <a:rPr lang="cs-CZ" altLang="cs-CZ" sz="1800" dirty="0">
                <a:latin typeface="Avenir Roman" panose="02000503020000020003" pitchFamily="2" charset="0"/>
              </a:rPr>
              <a:t> koncentrace působící škodliviny (dávka) </a:t>
            </a:r>
          </a:p>
          <a:p>
            <a:pPr lvl="1" eaLnBrk="1" hangingPunct="1">
              <a:buFont typeface="Arial" panose="020B0604020202020204" pitchFamily="34" charset="0"/>
              <a:buChar char="•"/>
            </a:pPr>
            <a:r>
              <a:rPr lang="cs-CZ" altLang="cs-CZ" sz="1800" dirty="0">
                <a:latin typeface="Avenir Roman" panose="02000503020000020003" pitchFamily="2" charset="0"/>
              </a:rPr>
              <a:t> doba, po kterou toxické látky působí </a:t>
            </a:r>
          </a:p>
          <a:p>
            <a:pPr lvl="1" eaLnBrk="1" hangingPunct="1">
              <a:buFont typeface="Arial" panose="020B0604020202020204" pitchFamily="34" charset="0"/>
              <a:buChar char="•"/>
            </a:pPr>
            <a:r>
              <a:rPr lang="cs-CZ" altLang="cs-CZ" sz="1800" dirty="0">
                <a:latin typeface="Avenir Roman" panose="02000503020000020003" pitchFamily="2" charset="0"/>
              </a:rPr>
              <a:t> vlastnosti toxických látek  </a:t>
            </a:r>
          </a:p>
          <a:p>
            <a:pPr lvl="1" eaLnBrk="1" hangingPunct="1">
              <a:buFont typeface="Arial" panose="020B0604020202020204" pitchFamily="34" charset="0"/>
              <a:buChar char="•"/>
            </a:pPr>
            <a:r>
              <a:rPr lang="cs-CZ" altLang="cs-CZ" sz="1800" dirty="0">
                <a:latin typeface="Avenir Roman" panose="02000503020000020003" pitchFamily="2" charset="0"/>
              </a:rPr>
              <a:t> cesta vstupu toxických látek do organizmu  </a:t>
            </a:r>
          </a:p>
          <a:p>
            <a:pPr lvl="1" eaLnBrk="1" hangingPunct="1">
              <a:buFont typeface="Arial" panose="020B0604020202020204" pitchFamily="34" charset="0"/>
              <a:buChar char="•"/>
            </a:pPr>
            <a:r>
              <a:rPr lang="cs-CZ" altLang="cs-CZ" sz="1800" dirty="0">
                <a:latin typeface="Avenir Roman" panose="02000503020000020003" pitchFamily="2" charset="0"/>
              </a:rPr>
              <a:t> individuální „odolnost</a:t>
            </a:r>
            <a:r>
              <a:rPr lang="ja-JP" altLang="cs-CZ" sz="1800">
                <a:latin typeface="Avenir Roman" panose="02000503020000020003" pitchFamily="2" charset="0"/>
              </a:rPr>
              <a:t>“</a:t>
            </a:r>
            <a:r>
              <a:rPr lang="cs-CZ" altLang="ja-JP" sz="1800" dirty="0">
                <a:latin typeface="Avenir Roman" panose="02000503020000020003" pitchFamily="2" charset="0"/>
              </a:rPr>
              <a:t> organizmu  </a:t>
            </a:r>
          </a:p>
          <a:p>
            <a:pPr eaLnBrk="1" hangingPunct="1"/>
            <a:endParaRPr lang="cs-CZ" altLang="cs-CZ" sz="1800" dirty="0">
              <a:latin typeface="Avenir Roman" panose="02000503020000020003" pitchFamily="2" charset="0"/>
            </a:endParaRPr>
          </a:p>
        </p:txBody>
      </p:sp>
      <p:pic>
        <p:nvPicPr>
          <p:cNvPr id="57346" name="Obrázek 2" descr="toxikologie.jpg">
            <a:extLst>
              <a:ext uri="{FF2B5EF4-FFF2-40B4-BE49-F238E27FC236}">
                <a16:creationId xmlns:a16="http://schemas.microsoft.com/office/drawing/2014/main" id="{D307AA09-8A07-DB47-BC7F-8EF44D243A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341450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kupina 3">
            <a:extLst>
              <a:ext uri="{FF2B5EF4-FFF2-40B4-BE49-F238E27FC236}">
                <a16:creationId xmlns:a16="http://schemas.microsoft.com/office/drawing/2014/main" id="{179C8A6D-D08C-AB48-9FF8-FD40C384FDA0}"/>
              </a:ext>
            </a:extLst>
          </p:cNvPr>
          <p:cNvGrpSpPr/>
          <p:nvPr/>
        </p:nvGrpSpPr>
        <p:grpSpPr>
          <a:xfrm>
            <a:off x="0" y="6044980"/>
            <a:ext cx="9144000" cy="813020"/>
            <a:chOff x="0" y="6044980"/>
            <a:chExt cx="9144000" cy="813020"/>
          </a:xfrm>
        </p:grpSpPr>
        <p:pic>
          <p:nvPicPr>
            <p:cNvPr id="5" name="Obrázek 4">
              <a:extLst>
                <a:ext uri="{FF2B5EF4-FFF2-40B4-BE49-F238E27FC236}">
                  <a16:creationId xmlns:a16="http://schemas.microsoft.com/office/drawing/2014/main" id="{68F55C59-527D-0744-9CC0-84011587C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a16="http://schemas.microsoft.com/office/drawing/2014/main" id="{675CDAE3-5F12-F449-A986-B1727592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80667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ovéPole 1">
            <a:extLst>
              <a:ext uri="{FF2B5EF4-FFF2-40B4-BE49-F238E27FC236}">
                <a16:creationId xmlns:a16="http://schemas.microsoft.com/office/drawing/2014/main" id="{EFEFEF4E-462A-8042-A136-0A585C5112A9}"/>
              </a:ext>
            </a:extLst>
          </p:cNvPr>
          <p:cNvSpPr txBox="1">
            <a:spLocks noChangeArrowheads="1"/>
          </p:cNvSpPr>
          <p:nvPr/>
        </p:nvSpPr>
        <p:spPr bwMode="auto">
          <a:xfrm>
            <a:off x="539750" y="1268413"/>
            <a:ext cx="83534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latin typeface="Avenir Roman" panose="02000503020000020003" pitchFamily="2" charset="0"/>
              </a:rPr>
              <a:t>Hlavními typy škodlivých účinků chemických látek</a:t>
            </a:r>
            <a:r>
              <a:rPr lang="cs-CZ" altLang="cs-CZ" sz="1800" dirty="0">
                <a:latin typeface="Avenir Roman" panose="02000503020000020003" pitchFamily="2" charset="0"/>
              </a:rPr>
              <a:t>, které se mohou projevit poškozením zdraví člověka jsou účinky:</a:t>
            </a:r>
          </a:p>
          <a:p>
            <a:pPr eaLnBrk="1" hangingPunct="1"/>
            <a:r>
              <a:rPr lang="cs-CZ" altLang="cs-CZ" sz="1800" dirty="0">
                <a:latin typeface="Avenir Roman" panose="02000503020000020003" pitchFamily="2" charset="0"/>
              </a:rPr>
              <a:t>·          dráždivé</a:t>
            </a:r>
          </a:p>
          <a:p>
            <a:pPr eaLnBrk="1" hangingPunct="1"/>
            <a:r>
              <a:rPr lang="cs-CZ" altLang="cs-CZ" sz="1800" dirty="0">
                <a:latin typeface="Avenir Roman" panose="02000503020000020003" pitchFamily="2" charset="0"/>
              </a:rPr>
              <a:t>·          alergenní</a:t>
            </a:r>
          </a:p>
          <a:p>
            <a:pPr eaLnBrk="1" hangingPunct="1"/>
            <a:r>
              <a:rPr lang="cs-CZ" altLang="cs-CZ" sz="1800" dirty="0">
                <a:latin typeface="Avenir Roman" panose="02000503020000020003" pitchFamily="2" charset="0"/>
              </a:rPr>
              <a:t>·          mutagenní</a:t>
            </a:r>
          </a:p>
          <a:p>
            <a:pPr eaLnBrk="1" hangingPunct="1"/>
            <a:r>
              <a:rPr lang="cs-CZ" altLang="cs-CZ" sz="1800" dirty="0">
                <a:latin typeface="Avenir Roman" panose="02000503020000020003" pitchFamily="2" charset="0"/>
              </a:rPr>
              <a:t>·          teratogenní</a:t>
            </a:r>
          </a:p>
          <a:p>
            <a:pPr eaLnBrk="1" hangingPunct="1"/>
            <a:r>
              <a:rPr lang="cs-CZ" altLang="cs-CZ" sz="1800" dirty="0">
                <a:latin typeface="Avenir Roman" panose="02000503020000020003" pitchFamily="2" charset="0"/>
              </a:rPr>
              <a:t>·          karcinogenní</a:t>
            </a:r>
          </a:p>
          <a:p>
            <a:pPr eaLnBrk="1" hangingPunct="1"/>
            <a:r>
              <a:rPr lang="cs-CZ" altLang="cs-CZ" sz="1800" dirty="0">
                <a:latin typeface="Avenir Roman" panose="02000503020000020003" pitchFamily="2" charset="0"/>
              </a:rPr>
              <a:t>·          systémové - např. postihují  nervový systém, trávicí trakt, játra, močový systém, krev a krvetvorný systém, dýchací systém, kardiovaskulární systém, reprodukční systém.</a:t>
            </a:r>
          </a:p>
          <a:p>
            <a:pPr eaLnBrk="1" hangingPunct="1"/>
            <a:endParaRPr lang="cs-CZ" altLang="cs-CZ" sz="1800" dirty="0">
              <a:latin typeface="Avenir Roman" panose="02000503020000020003" pitchFamily="2" charset="0"/>
            </a:endParaRPr>
          </a:p>
          <a:p>
            <a:pPr eaLnBrk="1" hangingPunct="1"/>
            <a:r>
              <a:rPr lang="cs-CZ" altLang="cs-CZ" sz="1800" dirty="0">
                <a:latin typeface="Avenir Roman" panose="02000503020000020003" pitchFamily="2" charset="0"/>
              </a:rPr>
              <a:t>Jedna látka může vykazovat i </a:t>
            </a:r>
            <a:r>
              <a:rPr lang="cs-CZ" altLang="cs-CZ" sz="1800" b="1" dirty="0">
                <a:latin typeface="Avenir Roman" panose="02000503020000020003" pitchFamily="2" charset="0"/>
              </a:rPr>
              <a:t>více účinků</a:t>
            </a:r>
            <a:r>
              <a:rPr lang="cs-CZ" altLang="cs-CZ" sz="1800" dirty="0">
                <a:latin typeface="Avenir Roman" panose="02000503020000020003" pitchFamily="2" charset="0"/>
              </a:rPr>
              <a:t>. Zařazení látek do skupin podle účinků není proto vždy jednoznačné.</a:t>
            </a:r>
          </a:p>
          <a:p>
            <a:pPr eaLnBrk="1" hangingPunct="1"/>
            <a:endParaRPr lang="cs-CZ" altLang="cs-CZ" sz="1800" dirty="0">
              <a:latin typeface="Avenir Roman" panose="02000503020000020003" pitchFamily="2" charset="0"/>
            </a:endParaRPr>
          </a:p>
        </p:txBody>
      </p:sp>
      <p:sp>
        <p:nvSpPr>
          <p:cNvPr id="58370" name="TextovéPole 2">
            <a:extLst>
              <a:ext uri="{FF2B5EF4-FFF2-40B4-BE49-F238E27FC236}">
                <a16:creationId xmlns:a16="http://schemas.microsoft.com/office/drawing/2014/main" id="{4FA6AD78-A26E-FC47-B25E-D03ADC7B23A2}"/>
              </a:ext>
            </a:extLst>
          </p:cNvPr>
          <p:cNvSpPr txBox="1">
            <a:spLocks noChangeArrowheads="1"/>
          </p:cNvSpPr>
          <p:nvPr/>
        </p:nvSpPr>
        <p:spPr bwMode="auto">
          <a:xfrm>
            <a:off x="468313" y="333375"/>
            <a:ext cx="741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Účinky chemických látek</a:t>
            </a:r>
          </a:p>
          <a:p>
            <a:pPr eaLnBrk="1" hangingPunct="1"/>
            <a:endParaRPr lang="cs-CZ" altLang="cs-CZ" sz="1800" dirty="0">
              <a:latin typeface="Avenir Roman" panose="02000503020000020003" pitchFamily="2" charset="0"/>
            </a:endParaRPr>
          </a:p>
        </p:txBody>
      </p:sp>
      <p:sp>
        <p:nvSpPr>
          <p:cNvPr id="58371" name="Zástupný symbol pro číslo snímku 1">
            <a:extLst>
              <a:ext uri="{FF2B5EF4-FFF2-40B4-BE49-F238E27FC236}">
                <a16:creationId xmlns:a16="http://schemas.microsoft.com/office/drawing/2014/main" id="{D205C7E9-0C85-2444-83E6-0797B2188E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cs-CZ" altLang="cs-CZ" sz="1400" dirty="0"/>
          </a:p>
        </p:txBody>
      </p:sp>
      <p:grpSp>
        <p:nvGrpSpPr>
          <p:cNvPr id="5" name="Skupina 4">
            <a:extLst>
              <a:ext uri="{FF2B5EF4-FFF2-40B4-BE49-F238E27FC236}">
                <a16:creationId xmlns:a16="http://schemas.microsoft.com/office/drawing/2014/main" id="{74F65A8A-61F4-3546-A863-85C7F8B04FBE}"/>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44EFE433-04CF-0247-86D3-4F266EF6E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27AF86E4-9FCA-524D-B992-FFF606850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420005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C3A98C05-2B3A-6D42-99FC-A66F71178096}"/>
              </a:ext>
            </a:extLst>
          </p:cNvPr>
          <p:cNvSpPr>
            <a:spLocks noGrp="1" noChangeArrowheads="1"/>
          </p:cNvSpPr>
          <p:nvPr>
            <p:ph type="title"/>
          </p:nvPr>
        </p:nvSpPr>
        <p:spPr bwMode="auto">
          <a:xfrm>
            <a:off x="684213" y="3333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dirty="0">
                <a:latin typeface="Avenir Roman" panose="02000503020000020003" pitchFamily="2" charset="0"/>
                <a:ea typeface="ＭＳ Ｐゴシック" panose="020B0600070205080204" pitchFamily="34" charset="-128"/>
              </a:rPr>
              <a:t> </a:t>
            </a:r>
            <a:r>
              <a:rPr lang="cs-CZ" altLang="cs-CZ" sz="2800" dirty="0">
                <a:latin typeface="Avenir Roman" panose="02000503020000020003" pitchFamily="2" charset="0"/>
                <a:ea typeface="ＭＳ Ｐゴシック" panose="020B0600070205080204" pitchFamily="34" charset="-128"/>
                <a:cs typeface="Arial" panose="020B0604020202020204" pitchFamily="34" charset="0"/>
              </a:rPr>
              <a:t>Klasifikace </a:t>
            </a:r>
            <a:r>
              <a:rPr lang="cs-CZ" altLang="cs-CZ" sz="2800" dirty="0" err="1">
                <a:latin typeface="Avenir Roman" panose="02000503020000020003" pitchFamily="2" charset="0"/>
                <a:ea typeface="ＭＳ Ｐゴシック" panose="020B0600070205080204" pitchFamily="34" charset="-128"/>
                <a:cs typeface="Arial" panose="020B0604020202020204" pitchFamily="34" charset="0"/>
              </a:rPr>
              <a:t>karcinogenity</a:t>
            </a:r>
            <a:r>
              <a:rPr lang="cs-CZ" altLang="cs-CZ" sz="2800" dirty="0">
                <a:latin typeface="Avenir Roman" panose="02000503020000020003" pitchFamily="2" charset="0"/>
                <a:ea typeface="ＭＳ Ｐゴシック" panose="020B0600070205080204" pitchFamily="34" charset="-128"/>
                <a:cs typeface="Arial" panose="020B0604020202020204" pitchFamily="34" charset="0"/>
              </a:rPr>
              <a:t> IARC</a:t>
            </a:r>
          </a:p>
        </p:txBody>
      </p:sp>
      <p:graphicFrame>
        <p:nvGraphicFramePr>
          <p:cNvPr id="45059" name="Group 3">
            <a:extLst>
              <a:ext uri="{FF2B5EF4-FFF2-40B4-BE49-F238E27FC236}">
                <a16:creationId xmlns:a16="http://schemas.microsoft.com/office/drawing/2014/main" id="{5D57F08A-3E52-5A4C-87F0-48B286388007}"/>
              </a:ext>
            </a:extLst>
          </p:cNvPr>
          <p:cNvGraphicFramePr>
            <a:graphicFrameLocks noGrp="1"/>
          </p:cNvGraphicFramePr>
          <p:nvPr>
            <p:ph type="tbl" idx="1"/>
            <p:extLst>
              <p:ext uri="{D42A27DB-BD31-4B8C-83A1-F6EECF244321}">
                <p14:modId xmlns:p14="http://schemas.microsoft.com/office/powerpoint/2010/main" val="2837141157"/>
              </p:ext>
            </p:extLst>
          </p:nvPr>
        </p:nvGraphicFramePr>
        <p:xfrm>
          <a:off x="1042988" y="1700213"/>
          <a:ext cx="7162800" cy="4115422"/>
        </p:xfrm>
        <a:graphic>
          <a:graphicData uri="http://schemas.openxmlformats.org/drawingml/2006/table">
            <a:tbl>
              <a:tblPr/>
              <a:tblGrid>
                <a:gridCol w="1219200">
                  <a:extLst>
                    <a:ext uri="{9D8B030D-6E8A-4147-A177-3AD203B41FA5}">
                      <a16:colId xmlns:a16="http://schemas.microsoft.com/office/drawing/2014/main" val="1192162765"/>
                    </a:ext>
                  </a:extLst>
                </a:gridCol>
                <a:gridCol w="5943600">
                  <a:extLst>
                    <a:ext uri="{9D8B030D-6E8A-4147-A177-3AD203B41FA5}">
                      <a16:colId xmlns:a16="http://schemas.microsoft.com/office/drawing/2014/main" val="3194434763"/>
                    </a:ext>
                  </a:extLst>
                </a:gridCol>
              </a:tblGrid>
              <a:tr h="82232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Karcinogenní pro člověka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348776"/>
                  </a:ext>
                </a:extLst>
              </a:tr>
              <a:tr h="823913">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2A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Pravděpodobně karcinogenní pro člověka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8931228"/>
                  </a:ext>
                </a:extLst>
              </a:tr>
              <a:tr h="82232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2B</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Možná karcinogenní pro člověka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7858224"/>
                  </a:ext>
                </a:extLst>
              </a:tr>
              <a:tr h="823913">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Nelze klasifikovat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495912"/>
                  </a:ext>
                </a:extLst>
              </a:tr>
              <a:tr h="82232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venir Roman" panose="02000503020000020003" pitchFamily="2" charset="0"/>
                          <a:ea typeface="ＭＳ Ｐゴシック" panose="020B0600070205080204" pitchFamily="34" charset="-128"/>
                          <a:cs typeface="Arial" panose="020B0604020202020204" pitchFamily="34" charset="0"/>
                        </a:rPr>
                        <a:t>Pravděpodobně není karcinogenní pro člověka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202320"/>
                  </a:ext>
                </a:extLst>
              </a:tr>
            </a:tbl>
          </a:graphicData>
        </a:graphic>
      </p:graphicFrame>
      <p:grpSp>
        <p:nvGrpSpPr>
          <p:cNvPr id="5" name="Skupina 4">
            <a:extLst>
              <a:ext uri="{FF2B5EF4-FFF2-40B4-BE49-F238E27FC236}">
                <a16:creationId xmlns:a16="http://schemas.microsoft.com/office/drawing/2014/main" id="{4B066E27-3500-FC46-A537-9BD8D0CFE5FA}"/>
              </a:ext>
            </a:extLst>
          </p:cNvPr>
          <p:cNvGrpSpPr/>
          <p:nvPr/>
        </p:nvGrpSpPr>
        <p:grpSpPr>
          <a:xfrm>
            <a:off x="0" y="6044980"/>
            <a:ext cx="9144000" cy="813020"/>
            <a:chOff x="0" y="6044980"/>
            <a:chExt cx="9144000" cy="813020"/>
          </a:xfrm>
        </p:grpSpPr>
        <p:pic>
          <p:nvPicPr>
            <p:cNvPr id="6" name="Obrázek 5">
              <a:extLst>
                <a:ext uri="{FF2B5EF4-FFF2-40B4-BE49-F238E27FC236}">
                  <a16:creationId xmlns:a16="http://schemas.microsoft.com/office/drawing/2014/main" id="{50C18391-40C8-014D-910E-1F91923D9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a16="http://schemas.microsoft.com/office/drawing/2014/main" id="{DC715686-8AA8-274B-9CB4-6512CD6B5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163960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ovéPole 2">
            <a:extLst>
              <a:ext uri="{FF2B5EF4-FFF2-40B4-BE49-F238E27FC236}">
                <a16:creationId xmlns:a16="http://schemas.microsoft.com/office/drawing/2014/main" id="{97D87E4D-A76D-5648-A214-88E87CC4C45A}"/>
              </a:ext>
            </a:extLst>
          </p:cNvPr>
          <p:cNvSpPr txBox="1">
            <a:spLocks noChangeArrowheads="1"/>
          </p:cNvSpPr>
          <p:nvPr/>
        </p:nvSpPr>
        <p:spPr bwMode="auto">
          <a:xfrm>
            <a:off x="323850" y="260350"/>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Vybrané látky a jejich vlastnosti</a:t>
            </a:r>
          </a:p>
        </p:txBody>
      </p:sp>
      <p:sp>
        <p:nvSpPr>
          <p:cNvPr id="62466" name="TextovéPole 3">
            <a:extLst>
              <a:ext uri="{FF2B5EF4-FFF2-40B4-BE49-F238E27FC236}">
                <a16:creationId xmlns:a16="http://schemas.microsoft.com/office/drawing/2014/main" id="{B1AE4C27-E488-6E4D-A320-850515F1D334}"/>
              </a:ext>
            </a:extLst>
          </p:cNvPr>
          <p:cNvSpPr txBox="1">
            <a:spLocks noChangeArrowheads="1"/>
          </p:cNvSpPr>
          <p:nvPr/>
        </p:nvSpPr>
        <p:spPr bwMode="auto">
          <a:xfrm>
            <a:off x="1258888" y="836613"/>
            <a:ext cx="20891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latin typeface="Avenir Roman" panose="02000503020000020003" pitchFamily="2" charset="0"/>
              </a:rPr>
              <a:t>Toxické</a:t>
            </a:r>
          </a:p>
          <a:p>
            <a:pPr eaLnBrk="1" hangingPunct="1"/>
            <a:r>
              <a:rPr lang="cs-CZ" altLang="cs-CZ" sz="1800" dirty="0">
                <a:latin typeface="Avenir Roman" panose="02000503020000020003" pitchFamily="2" charset="0"/>
              </a:rPr>
              <a:t>Karcinogenní</a:t>
            </a:r>
          </a:p>
          <a:p>
            <a:pPr eaLnBrk="1" hangingPunct="1"/>
            <a:r>
              <a:rPr lang="cs-CZ" altLang="cs-CZ" sz="1800" dirty="0">
                <a:latin typeface="Avenir Roman" panose="02000503020000020003" pitchFamily="2" charset="0"/>
              </a:rPr>
              <a:t>Teratogenní</a:t>
            </a:r>
          </a:p>
          <a:p>
            <a:pPr eaLnBrk="1" hangingPunct="1"/>
            <a:r>
              <a:rPr lang="cs-CZ" altLang="cs-CZ" sz="1800" dirty="0">
                <a:latin typeface="Avenir Roman" panose="02000503020000020003" pitchFamily="2" charset="0"/>
              </a:rPr>
              <a:t>Mutagenní</a:t>
            </a:r>
          </a:p>
          <a:p>
            <a:pPr eaLnBrk="1" hangingPunct="1"/>
            <a:endParaRPr lang="cs-CZ" altLang="cs-CZ" sz="1800" dirty="0">
              <a:latin typeface="Avenir Roman" panose="02000503020000020003" pitchFamily="2" charset="0"/>
            </a:endParaRPr>
          </a:p>
        </p:txBody>
      </p:sp>
      <p:sp>
        <p:nvSpPr>
          <p:cNvPr id="62467" name="TextovéPole 4">
            <a:extLst>
              <a:ext uri="{FF2B5EF4-FFF2-40B4-BE49-F238E27FC236}">
                <a16:creationId xmlns:a16="http://schemas.microsoft.com/office/drawing/2014/main" id="{E8E7847F-FB75-8546-86F9-89DF3052D1B9}"/>
              </a:ext>
            </a:extLst>
          </p:cNvPr>
          <p:cNvSpPr txBox="1">
            <a:spLocks noChangeArrowheads="1"/>
          </p:cNvSpPr>
          <p:nvPr/>
        </p:nvSpPr>
        <p:spPr bwMode="auto">
          <a:xfrm>
            <a:off x="468313" y="2205038"/>
            <a:ext cx="813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latin typeface="Avenir Roman" panose="02000503020000020003" pitchFamily="2" charset="0"/>
              </a:rPr>
              <a:t>Spektrum dávek, v nichž může chemická látka projevovat svůj toxický účinek je proto velmi široké a pohybuje se v rozpětí od několika </a:t>
            </a:r>
            <a:r>
              <a:rPr lang="cs-CZ" altLang="cs-CZ" sz="1800" dirty="0" err="1">
                <a:latin typeface="Avenir Roman" panose="02000503020000020003" pitchFamily="2" charset="0"/>
              </a:rPr>
              <a:t>ng</a:t>
            </a:r>
            <a:r>
              <a:rPr lang="cs-CZ" altLang="cs-CZ" sz="1800" dirty="0">
                <a:latin typeface="Avenir Roman" panose="02000503020000020003" pitchFamily="2" charset="0"/>
              </a:rPr>
              <a:t>/kg až po desítky g/kg. </a:t>
            </a:r>
          </a:p>
        </p:txBody>
      </p:sp>
      <p:sp>
        <p:nvSpPr>
          <p:cNvPr id="62468" name="Obdélník 5">
            <a:extLst>
              <a:ext uri="{FF2B5EF4-FFF2-40B4-BE49-F238E27FC236}">
                <a16:creationId xmlns:a16="http://schemas.microsoft.com/office/drawing/2014/main" id="{F59A0A58-088F-0E46-8364-D80B1EA18AA2}"/>
              </a:ext>
            </a:extLst>
          </p:cNvPr>
          <p:cNvSpPr>
            <a:spLocks noChangeArrowheads="1"/>
          </p:cNvSpPr>
          <p:nvPr/>
        </p:nvSpPr>
        <p:spPr bwMode="auto">
          <a:xfrm>
            <a:off x="468313" y="3357563"/>
            <a:ext cx="813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a:latin typeface="Avenir Roman" panose="02000503020000020003" pitchFamily="2" charset="0"/>
              </a:rPr>
              <a:t>Klasifikace toxických látek podle hodnoty LD50 </a:t>
            </a:r>
          </a:p>
        </p:txBody>
      </p:sp>
      <p:graphicFrame>
        <p:nvGraphicFramePr>
          <p:cNvPr id="7" name="Tabulka 6">
            <a:extLst>
              <a:ext uri="{FF2B5EF4-FFF2-40B4-BE49-F238E27FC236}">
                <a16:creationId xmlns:a16="http://schemas.microsoft.com/office/drawing/2014/main" id="{69D15556-612A-A045-B3CA-C8F106E9C096}"/>
              </a:ext>
            </a:extLst>
          </p:cNvPr>
          <p:cNvGraphicFramePr>
            <a:graphicFrameLocks noGrp="1"/>
          </p:cNvGraphicFramePr>
          <p:nvPr>
            <p:extLst>
              <p:ext uri="{D42A27DB-BD31-4B8C-83A1-F6EECF244321}">
                <p14:modId xmlns:p14="http://schemas.microsoft.com/office/powerpoint/2010/main" val="3640064570"/>
              </p:ext>
            </p:extLst>
          </p:nvPr>
        </p:nvGraphicFramePr>
        <p:xfrm>
          <a:off x="1835150" y="3860800"/>
          <a:ext cx="3659188" cy="2011363"/>
        </p:xfrm>
        <a:graphic>
          <a:graphicData uri="http://schemas.openxmlformats.org/drawingml/2006/table">
            <a:tbl>
              <a:tblPr/>
              <a:tblGrid>
                <a:gridCol w="1555750">
                  <a:extLst>
                    <a:ext uri="{9D8B030D-6E8A-4147-A177-3AD203B41FA5}">
                      <a16:colId xmlns:a16="http://schemas.microsoft.com/office/drawing/2014/main" val="381966714"/>
                    </a:ext>
                  </a:extLst>
                </a:gridCol>
                <a:gridCol w="2103438">
                  <a:extLst>
                    <a:ext uri="{9D8B030D-6E8A-4147-A177-3AD203B41FA5}">
                      <a16:colId xmlns:a16="http://schemas.microsoft.com/office/drawing/2014/main" val="65552838"/>
                    </a:ext>
                  </a:extLst>
                </a:gridCol>
              </a:tblGrid>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Chemická látka</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LD50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3745267882"/>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Supertoxická</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5 mg/kg a méně</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8986371"/>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Extrémě toxická</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5 - 50 mg/kg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2673923"/>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venir Roman" panose="02000503020000020003" pitchFamily="2" charset="0"/>
                          <a:ea typeface="ＭＳ Ｐゴシック" panose="020B0600070205080204" pitchFamily="34" charset="-128"/>
                        </a:rPr>
                        <a:t>Vysoce toxická</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50 - 500 mg/kg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317370"/>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Středně toxická</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0,5 - 5 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1819515"/>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Málo toxická</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5 - 15 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7445317"/>
                  </a:ext>
                </a:extLst>
              </a:tr>
              <a:tr h="296863">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Netoxická</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venir Roman" panose="02000503020000020003" pitchFamily="2" charset="0"/>
                          <a:ea typeface="ＭＳ Ｐゴシック" panose="020B0600070205080204" pitchFamily="34" charset="-128"/>
                        </a:rPr>
                        <a:t>15 g/kg a více</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349564"/>
                  </a:ext>
                </a:extLst>
              </a:tr>
            </a:tbl>
          </a:graphicData>
        </a:graphic>
      </p:graphicFrame>
      <p:pic>
        <p:nvPicPr>
          <p:cNvPr id="62495" name="Picture 2" descr="http://www.drogy-about.estranky.cz/img/picture/18/c7a247f62f59c268068de98ca9f5c582_1418998.gif">
            <a:extLst>
              <a:ext uri="{FF2B5EF4-FFF2-40B4-BE49-F238E27FC236}">
                <a16:creationId xmlns:a16="http://schemas.microsoft.com/office/drawing/2014/main" id="{8F97C11D-E51E-1C46-ABC8-6245F7FA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04813"/>
            <a:ext cx="15382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Skupina 7">
            <a:extLst>
              <a:ext uri="{FF2B5EF4-FFF2-40B4-BE49-F238E27FC236}">
                <a16:creationId xmlns:a16="http://schemas.microsoft.com/office/drawing/2014/main" id="{C13C4B48-6D31-4249-8995-494378BDA526}"/>
              </a:ext>
            </a:extLst>
          </p:cNvPr>
          <p:cNvGrpSpPr/>
          <p:nvPr/>
        </p:nvGrpSpPr>
        <p:grpSpPr>
          <a:xfrm>
            <a:off x="0" y="6044980"/>
            <a:ext cx="9144000" cy="813020"/>
            <a:chOff x="0" y="6044980"/>
            <a:chExt cx="9144000" cy="813020"/>
          </a:xfrm>
        </p:grpSpPr>
        <p:pic>
          <p:nvPicPr>
            <p:cNvPr id="9" name="Obrázek 8">
              <a:extLst>
                <a:ext uri="{FF2B5EF4-FFF2-40B4-BE49-F238E27FC236}">
                  <a16:creationId xmlns:a16="http://schemas.microsoft.com/office/drawing/2014/main" id="{E0A1C3F5-30FA-054B-B492-19AA206E0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10" name="Obrázek 9">
              <a:extLst>
                <a:ext uri="{FF2B5EF4-FFF2-40B4-BE49-F238E27FC236}">
                  <a16:creationId xmlns:a16="http://schemas.microsoft.com/office/drawing/2014/main" id="{70200BD8-6125-4342-BC9F-60D1B2A33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333056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Zástupný symbol pro číslo snímku 1">
            <a:extLst>
              <a:ext uri="{FF2B5EF4-FFF2-40B4-BE49-F238E27FC236}">
                <a16:creationId xmlns:a16="http://schemas.microsoft.com/office/drawing/2014/main" id="{12EB547B-CCD3-154E-A3C6-AA06F8F233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E74D23-B80A-D34B-92B0-6053E493E161}" type="slidenum">
              <a:rPr lang="cs-CZ" altLang="cs-CZ" sz="1400"/>
              <a:pPr eaLnBrk="1" hangingPunct="1"/>
              <a:t>8</a:t>
            </a:fld>
            <a:endParaRPr lang="cs-CZ" altLang="cs-CZ" sz="1400"/>
          </a:p>
        </p:txBody>
      </p:sp>
      <p:sp>
        <p:nvSpPr>
          <p:cNvPr id="63490" name="Obdélník 2">
            <a:extLst>
              <a:ext uri="{FF2B5EF4-FFF2-40B4-BE49-F238E27FC236}">
                <a16:creationId xmlns:a16="http://schemas.microsoft.com/office/drawing/2014/main" id="{2E9BCE50-F02B-8D4F-A7E3-B9187354ACE0}"/>
              </a:ext>
            </a:extLst>
          </p:cNvPr>
          <p:cNvSpPr>
            <a:spLocks noChangeArrowheads="1"/>
          </p:cNvSpPr>
          <p:nvPr/>
        </p:nvSpPr>
        <p:spPr bwMode="auto">
          <a:xfrm>
            <a:off x="468313" y="1052513"/>
            <a:ext cx="8351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a:latin typeface="Avenir Roman" panose="02000503020000020003" pitchFamily="2" charset="0"/>
              </a:rPr>
              <a:t>Odhadnuté hodnoty LD50 některých chemických látek pro člověka při perorálním podání </a:t>
            </a:r>
          </a:p>
        </p:txBody>
      </p:sp>
      <p:graphicFrame>
        <p:nvGraphicFramePr>
          <p:cNvPr id="4" name="Tabulka 3">
            <a:extLst>
              <a:ext uri="{FF2B5EF4-FFF2-40B4-BE49-F238E27FC236}">
                <a16:creationId xmlns:a16="http://schemas.microsoft.com/office/drawing/2014/main" id="{014F91CF-EF48-904F-978B-C7F4E18FCD01}"/>
              </a:ext>
            </a:extLst>
          </p:cNvPr>
          <p:cNvGraphicFramePr>
            <a:graphicFrameLocks noGrp="1"/>
          </p:cNvGraphicFramePr>
          <p:nvPr>
            <p:extLst>
              <p:ext uri="{D42A27DB-BD31-4B8C-83A1-F6EECF244321}">
                <p14:modId xmlns:p14="http://schemas.microsoft.com/office/powerpoint/2010/main" val="1418438761"/>
              </p:ext>
            </p:extLst>
          </p:nvPr>
        </p:nvGraphicFramePr>
        <p:xfrm>
          <a:off x="1547813" y="1989138"/>
          <a:ext cx="5616575" cy="3959225"/>
        </p:xfrm>
        <a:graphic>
          <a:graphicData uri="http://schemas.openxmlformats.org/drawingml/2006/table">
            <a:tbl>
              <a:tblPr/>
              <a:tblGrid>
                <a:gridCol w="3062287">
                  <a:extLst>
                    <a:ext uri="{9D8B030D-6E8A-4147-A177-3AD203B41FA5}">
                      <a16:colId xmlns:a16="http://schemas.microsoft.com/office/drawing/2014/main" val="3492986674"/>
                    </a:ext>
                  </a:extLst>
                </a:gridCol>
                <a:gridCol w="2554288">
                  <a:extLst>
                    <a:ext uri="{9D8B030D-6E8A-4147-A177-3AD203B41FA5}">
                      <a16:colId xmlns:a16="http://schemas.microsoft.com/office/drawing/2014/main" val="3930039208"/>
                    </a:ext>
                  </a:extLst>
                </a:gridCol>
              </a:tblGrid>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Chemická látka</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LD50 (mg/kg)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2486240298"/>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Ethanol</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7000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9478450"/>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venir Roman" panose="02000503020000020003" pitchFamily="2" charset="0"/>
                          <a:ea typeface="ＭＳ Ｐゴシック" panose="020B0600070205080204" pitchFamily="34" charset="-128"/>
                        </a:rPr>
                        <a:t>Chlorid sodný</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3000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5909797"/>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Síran měďnatý</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1500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4496648"/>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Morfin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900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7180608"/>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Fenobarbital</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150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5353751"/>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DDT</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100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8313776"/>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Strychnin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2</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164433"/>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Nikotin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5286037"/>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Tetrodotoxin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0,1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3328868"/>
                  </a:ext>
                </a:extLst>
              </a:tr>
              <a:tr h="3714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Avenir Roman" panose="02000503020000020003" pitchFamily="2" charset="0"/>
                          <a:ea typeface="ＭＳ Ｐゴシック" panose="020B0600070205080204" pitchFamily="34" charset="-128"/>
                        </a:rPr>
                        <a:t>Botulotoxin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venir Roman" panose="02000503020000020003" pitchFamily="2" charset="0"/>
                          <a:ea typeface="ＭＳ Ｐゴシック" panose="020B0600070205080204" pitchFamily="34" charset="-128"/>
                        </a:rPr>
                        <a:t>0,00001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3802571"/>
                  </a:ext>
                </a:extLst>
              </a:tr>
            </a:tbl>
          </a:graphicData>
        </a:graphic>
      </p:graphicFrame>
      <p:sp>
        <p:nvSpPr>
          <p:cNvPr id="63529" name="Obdélník 4">
            <a:extLst>
              <a:ext uri="{FF2B5EF4-FFF2-40B4-BE49-F238E27FC236}">
                <a16:creationId xmlns:a16="http://schemas.microsoft.com/office/drawing/2014/main" id="{87C365EE-4450-644B-B778-EC92CE5129FE}"/>
              </a:ext>
            </a:extLst>
          </p:cNvPr>
          <p:cNvSpPr>
            <a:spLocks noChangeArrowheads="1"/>
          </p:cNvSpPr>
          <p:nvPr/>
        </p:nvSpPr>
        <p:spPr bwMode="auto">
          <a:xfrm>
            <a:off x="468313" y="260350"/>
            <a:ext cx="560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latin typeface="Avenir Roman" panose="02000503020000020003" pitchFamily="2" charset="0"/>
              </a:rPr>
              <a:t>Vybrané látky a jejich vlastnosti</a:t>
            </a:r>
          </a:p>
        </p:txBody>
      </p:sp>
      <p:grpSp>
        <p:nvGrpSpPr>
          <p:cNvPr id="6" name="Skupina 5">
            <a:extLst>
              <a:ext uri="{FF2B5EF4-FFF2-40B4-BE49-F238E27FC236}">
                <a16:creationId xmlns:a16="http://schemas.microsoft.com/office/drawing/2014/main" id="{985B4DA9-0CEC-0D4F-BE9F-B1A4694C2816}"/>
              </a:ext>
            </a:extLst>
          </p:cNvPr>
          <p:cNvGrpSpPr/>
          <p:nvPr/>
        </p:nvGrpSpPr>
        <p:grpSpPr>
          <a:xfrm>
            <a:off x="0" y="6044980"/>
            <a:ext cx="9144000" cy="813020"/>
            <a:chOff x="0" y="6044980"/>
            <a:chExt cx="9144000" cy="813020"/>
          </a:xfrm>
        </p:grpSpPr>
        <p:pic>
          <p:nvPicPr>
            <p:cNvPr id="7" name="Obrázek 6">
              <a:extLst>
                <a:ext uri="{FF2B5EF4-FFF2-40B4-BE49-F238E27FC236}">
                  <a16:creationId xmlns:a16="http://schemas.microsoft.com/office/drawing/2014/main" id="{775B63EE-017C-524F-99D6-717A9ACD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a16="http://schemas.microsoft.com/office/drawing/2014/main" id="{177A1BCF-10A3-5C48-A808-4B2115576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38616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ástupný symbol pro číslo snímku 1">
            <a:extLst>
              <a:ext uri="{FF2B5EF4-FFF2-40B4-BE49-F238E27FC236}">
                <a16:creationId xmlns:a16="http://schemas.microsoft.com/office/drawing/2014/main" id="{7324D7A7-DB34-3B41-81E2-407FA48F12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811F3D-C821-6A4E-B8F1-8A3C991F0EC0}" type="slidenum">
              <a:rPr lang="cs-CZ" altLang="cs-CZ" sz="1400"/>
              <a:pPr eaLnBrk="1" hangingPunct="1"/>
              <a:t>9</a:t>
            </a:fld>
            <a:endParaRPr lang="cs-CZ" altLang="cs-CZ" sz="1400"/>
          </a:p>
        </p:txBody>
      </p:sp>
      <p:sp>
        <p:nvSpPr>
          <p:cNvPr id="65538" name="TextovéPole 2">
            <a:extLst>
              <a:ext uri="{FF2B5EF4-FFF2-40B4-BE49-F238E27FC236}">
                <a16:creationId xmlns:a16="http://schemas.microsoft.com/office/drawing/2014/main" id="{FA413188-D5D1-C144-B03E-8D29179FB477}"/>
              </a:ext>
            </a:extLst>
          </p:cNvPr>
          <p:cNvSpPr txBox="1">
            <a:spLocks noChangeArrowheads="1"/>
          </p:cNvSpPr>
          <p:nvPr/>
        </p:nvSpPr>
        <p:spPr bwMode="auto">
          <a:xfrm>
            <a:off x="611188" y="1052513"/>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dirty="0">
                <a:latin typeface="Avenir Roman" panose="02000503020000020003" pitchFamily="2" charset="0"/>
              </a:rPr>
              <a:t>Klinické příznaky se mohou rozvíjet rychle u </a:t>
            </a:r>
            <a:r>
              <a:rPr lang="cs-CZ" altLang="cs-CZ" sz="1800" b="1" dirty="0">
                <a:latin typeface="Avenir Roman" panose="02000503020000020003" pitchFamily="2" charset="0"/>
              </a:rPr>
              <a:t>akutní otravy při jednorázové či opakované expozici vysokými dávkami chemické látky nebo se mohou rozvíjet pomalu u chronické otravy, kdy je organismus vystaven dlouhodobé nebo opakované expozici malých dávek chemické látky. </a:t>
            </a:r>
            <a:endParaRPr lang="cs-CZ" altLang="cs-CZ" sz="1800" dirty="0">
              <a:latin typeface="Avenir Roman" panose="02000503020000020003" pitchFamily="2" charset="0"/>
            </a:endParaRPr>
          </a:p>
        </p:txBody>
      </p:sp>
      <p:sp>
        <p:nvSpPr>
          <p:cNvPr id="65539" name="TextovéPole 3">
            <a:extLst>
              <a:ext uri="{FF2B5EF4-FFF2-40B4-BE49-F238E27FC236}">
                <a16:creationId xmlns:a16="http://schemas.microsoft.com/office/drawing/2014/main" id="{F77ED307-5E73-D440-A4C7-1E32D737F68F}"/>
              </a:ext>
            </a:extLst>
          </p:cNvPr>
          <p:cNvSpPr txBox="1">
            <a:spLocks noChangeArrowheads="1"/>
          </p:cNvSpPr>
          <p:nvPr/>
        </p:nvSpPr>
        <p:spPr bwMode="auto">
          <a:xfrm>
            <a:off x="684213" y="2420938"/>
            <a:ext cx="79200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latin typeface="Avenir Roman" panose="02000503020000020003" pitchFamily="2" charset="0"/>
              </a:rPr>
              <a:t>Účinek na gastrointestinální trakt (GIT) </a:t>
            </a:r>
          </a:p>
          <a:p>
            <a:pPr eaLnBrk="1" hangingPunct="1"/>
            <a:r>
              <a:rPr lang="cs-CZ" altLang="cs-CZ" sz="1800" dirty="0">
                <a:latin typeface="Avenir Roman" panose="02000503020000020003" pitchFamily="2" charset="0"/>
              </a:rPr>
              <a:t>bolesti břicha, zvracení a </a:t>
            </a:r>
            <a:r>
              <a:rPr lang="cs-CZ" altLang="cs-CZ" sz="1800" dirty="0" err="1">
                <a:latin typeface="Avenir Roman" panose="02000503020000020003" pitchFamily="2" charset="0"/>
              </a:rPr>
              <a:t>průjem,velké</a:t>
            </a:r>
            <a:r>
              <a:rPr lang="cs-CZ" altLang="cs-CZ" sz="1800" dirty="0">
                <a:latin typeface="Avenir Roman" panose="02000503020000020003" pitchFamily="2" charset="0"/>
              </a:rPr>
              <a:t> ztráty tekutin a minerálů </a:t>
            </a:r>
          </a:p>
          <a:p>
            <a:pPr eaLnBrk="1" hangingPunct="1"/>
            <a:r>
              <a:rPr lang="cs-CZ" altLang="cs-CZ" sz="1800" b="1" dirty="0">
                <a:latin typeface="Avenir Roman" panose="02000503020000020003" pitchFamily="2" charset="0"/>
              </a:rPr>
              <a:t>Účinek na kardiovaskulární systém </a:t>
            </a:r>
          </a:p>
          <a:p>
            <a:pPr eaLnBrk="1" hangingPunct="1"/>
            <a:r>
              <a:rPr lang="cs-CZ" altLang="cs-CZ" sz="1800" dirty="0">
                <a:latin typeface="Avenir Roman" panose="02000503020000020003" pitchFamily="2" charset="0"/>
              </a:rPr>
              <a:t>narušují srdeční rytmus nebo ,zasahují do elektrické aktivity srdce</a:t>
            </a:r>
          </a:p>
          <a:p>
            <a:pPr eaLnBrk="1" hangingPunct="1"/>
            <a:r>
              <a:rPr lang="cs-CZ" altLang="cs-CZ" sz="1800" b="1" dirty="0">
                <a:latin typeface="Avenir Roman" panose="02000503020000020003" pitchFamily="2" charset="0"/>
              </a:rPr>
              <a:t>Účinek na dýchací systém </a:t>
            </a:r>
          </a:p>
          <a:p>
            <a:pPr eaLnBrk="1" hangingPunct="1"/>
            <a:r>
              <a:rPr lang="cs-CZ" altLang="cs-CZ" sz="1800" dirty="0">
                <a:latin typeface="Avenir Roman" panose="02000503020000020003" pitchFamily="2" charset="0"/>
              </a:rPr>
              <a:t>dráždí horní cesty dýchací, vyvolávají prudký kašel a způsobují plicní edém vyřazují z činnosti dýchací svalstvo </a:t>
            </a:r>
          </a:p>
          <a:p>
            <a:pPr eaLnBrk="1" hangingPunct="1"/>
            <a:r>
              <a:rPr lang="pl-PL" altLang="cs-CZ" sz="1800" b="1" dirty="0" err="1">
                <a:latin typeface="Avenir Roman" panose="02000503020000020003" pitchFamily="2" charset="0"/>
              </a:rPr>
              <a:t>Účinek</a:t>
            </a:r>
            <a:r>
              <a:rPr lang="pl-PL" altLang="cs-CZ" sz="1800" b="1" dirty="0">
                <a:latin typeface="Avenir Roman" panose="02000503020000020003" pitchFamily="2" charset="0"/>
              </a:rPr>
              <a:t> na </a:t>
            </a:r>
            <a:r>
              <a:rPr lang="pl-PL" altLang="cs-CZ" sz="1800" b="1" dirty="0" err="1">
                <a:latin typeface="Avenir Roman" panose="02000503020000020003" pitchFamily="2" charset="0"/>
              </a:rPr>
              <a:t>játra</a:t>
            </a:r>
            <a:r>
              <a:rPr lang="pl-PL" altLang="cs-CZ" sz="1800" b="1" dirty="0">
                <a:latin typeface="Avenir Roman" panose="02000503020000020003" pitchFamily="2" charset="0"/>
              </a:rPr>
              <a:t> a </a:t>
            </a:r>
            <a:r>
              <a:rPr lang="pl-PL" altLang="cs-CZ" sz="1800" b="1" dirty="0" err="1">
                <a:latin typeface="Avenir Roman" panose="02000503020000020003" pitchFamily="2" charset="0"/>
              </a:rPr>
              <a:t>ledviny</a:t>
            </a:r>
            <a:r>
              <a:rPr lang="pl-PL" altLang="cs-CZ" sz="1800" b="1" dirty="0">
                <a:latin typeface="Avenir Roman" panose="02000503020000020003" pitchFamily="2" charset="0"/>
              </a:rPr>
              <a:t> </a:t>
            </a:r>
          </a:p>
          <a:p>
            <a:pPr eaLnBrk="1" hangingPunct="1"/>
            <a:r>
              <a:rPr lang="pl-PL" altLang="cs-CZ" sz="1800" b="1" dirty="0" err="1">
                <a:latin typeface="Avenir Roman" panose="02000503020000020003" pitchFamily="2" charset="0"/>
              </a:rPr>
              <a:t>Účinek</a:t>
            </a:r>
            <a:r>
              <a:rPr lang="pl-PL" altLang="cs-CZ" sz="1800" b="1" dirty="0">
                <a:latin typeface="Avenir Roman" panose="02000503020000020003" pitchFamily="2" charset="0"/>
              </a:rPr>
              <a:t> na </a:t>
            </a:r>
            <a:r>
              <a:rPr lang="pl-PL" altLang="cs-CZ" sz="1800" b="1" dirty="0" err="1">
                <a:latin typeface="Avenir Roman" panose="02000503020000020003" pitchFamily="2" charset="0"/>
              </a:rPr>
              <a:t>krev</a:t>
            </a:r>
            <a:r>
              <a:rPr lang="pl-PL" altLang="cs-CZ" sz="1800" b="1" dirty="0">
                <a:latin typeface="Avenir Roman" panose="02000503020000020003" pitchFamily="2" charset="0"/>
              </a:rPr>
              <a:t> a </a:t>
            </a:r>
            <a:r>
              <a:rPr lang="pl-PL" altLang="cs-CZ" sz="1800" b="1" dirty="0" err="1">
                <a:latin typeface="Avenir Roman" panose="02000503020000020003" pitchFamily="2" charset="0"/>
              </a:rPr>
              <a:t>krvetvorbu</a:t>
            </a:r>
            <a:r>
              <a:rPr lang="pl-PL" altLang="cs-CZ" sz="1800" b="1" dirty="0">
                <a:latin typeface="Avenir Roman" panose="02000503020000020003" pitchFamily="2" charset="0"/>
              </a:rPr>
              <a:t> </a:t>
            </a:r>
          </a:p>
          <a:p>
            <a:pPr eaLnBrk="1" hangingPunct="1"/>
            <a:r>
              <a:rPr lang="cs-CZ" altLang="cs-CZ" sz="1800" b="1" dirty="0">
                <a:latin typeface="Avenir Roman" panose="02000503020000020003" pitchFamily="2" charset="0"/>
              </a:rPr>
              <a:t>Účinek na homeostázu vápníku </a:t>
            </a:r>
          </a:p>
          <a:p>
            <a:pPr eaLnBrk="1" hangingPunct="1"/>
            <a:r>
              <a:rPr lang="pl-PL" altLang="cs-CZ" sz="1800" b="1" dirty="0" err="1">
                <a:latin typeface="Avenir Roman" panose="02000503020000020003" pitchFamily="2" charset="0"/>
              </a:rPr>
              <a:t>Účinek</a:t>
            </a:r>
            <a:r>
              <a:rPr lang="pl-PL" altLang="cs-CZ" sz="1800" b="1" dirty="0">
                <a:latin typeface="Avenir Roman" panose="02000503020000020003" pitchFamily="2" charset="0"/>
              </a:rPr>
              <a:t> na </a:t>
            </a:r>
            <a:r>
              <a:rPr lang="pl-PL" altLang="cs-CZ" sz="1800" b="1" dirty="0" err="1">
                <a:latin typeface="Avenir Roman" panose="02000503020000020003" pitchFamily="2" charset="0"/>
              </a:rPr>
              <a:t>tvorbu</a:t>
            </a:r>
            <a:r>
              <a:rPr lang="pl-PL" altLang="cs-CZ" sz="1800" b="1" dirty="0">
                <a:latin typeface="Avenir Roman" panose="02000503020000020003" pitchFamily="2" charset="0"/>
              </a:rPr>
              <a:t> energie v </a:t>
            </a:r>
            <a:r>
              <a:rPr lang="pl-PL" altLang="cs-CZ" sz="1800" b="1" dirty="0" err="1">
                <a:latin typeface="Avenir Roman" panose="02000503020000020003" pitchFamily="2" charset="0"/>
              </a:rPr>
              <a:t>buňce</a:t>
            </a:r>
            <a:r>
              <a:rPr lang="pl-PL" altLang="cs-CZ" sz="1800" b="1" dirty="0">
                <a:latin typeface="Avenir Roman" panose="02000503020000020003" pitchFamily="2" charset="0"/>
              </a:rPr>
              <a:t> </a:t>
            </a:r>
          </a:p>
          <a:p>
            <a:pPr eaLnBrk="1" hangingPunct="1"/>
            <a:r>
              <a:rPr lang="cs-CZ" altLang="cs-CZ" sz="1800" b="1" dirty="0">
                <a:latin typeface="Avenir Roman" panose="02000503020000020003" pitchFamily="2" charset="0"/>
              </a:rPr>
              <a:t>Účinek na nervový systém </a:t>
            </a:r>
            <a:endParaRPr lang="cs-CZ" altLang="cs-CZ" sz="1800" dirty="0">
              <a:latin typeface="Avenir Roman" panose="02000503020000020003" pitchFamily="2" charset="0"/>
            </a:endParaRPr>
          </a:p>
        </p:txBody>
      </p:sp>
      <p:pic>
        <p:nvPicPr>
          <p:cNvPr id="65540" name="Picture 1">
            <a:extLst>
              <a:ext uri="{FF2B5EF4-FFF2-40B4-BE49-F238E27FC236}">
                <a16:creationId xmlns:a16="http://schemas.microsoft.com/office/drawing/2014/main" id="{680E1295-9ACC-1A41-AEA3-B8DA6CE18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149725"/>
            <a:ext cx="29051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Obdélník 5">
            <a:extLst>
              <a:ext uri="{FF2B5EF4-FFF2-40B4-BE49-F238E27FC236}">
                <a16:creationId xmlns:a16="http://schemas.microsoft.com/office/drawing/2014/main" id="{DF1B73C8-E355-9F44-86FA-13AE3A467B63}"/>
              </a:ext>
            </a:extLst>
          </p:cNvPr>
          <p:cNvSpPr>
            <a:spLocks noChangeArrowheads="1"/>
          </p:cNvSpPr>
          <p:nvPr/>
        </p:nvSpPr>
        <p:spPr bwMode="auto">
          <a:xfrm>
            <a:off x="468313" y="260350"/>
            <a:ext cx="560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a:t>Vybrané </a:t>
            </a:r>
            <a:r>
              <a:rPr lang="cs-CZ" altLang="cs-CZ" sz="2800" b="1" dirty="0">
                <a:latin typeface="Avenir Roman" panose="02000503020000020003" pitchFamily="2" charset="0"/>
              </a:rPr>
              <a:t>látky</a:t>
            </a:r>
            <a:r>
              <a:rPr lang="cs-CZ" altLang="cs-CZ" sz="2800" b="1" dirty="0"/>
              <a:t> a jejich vlastnosti</a:t>
            </a:r>
          </a:p>
        </p:txBody>
      </p:sp>
      <p:grpSp>
        <p:nvGrpSpPr>
          <p:cNvPr id="7" name="Skupina 6">
            <a:extLst>
              <a:ext uri="{FF2B5EF4-FFF2-40B4-BE49-F238E27FC236}">
                <a16:creationId xmlns:a16="http://schemas.microsoft.com/office/drawing/2014/main" id="{4023144B-9942-FB49-B125-1E0E525B00D5}"/>
              </a:ext>
            </a:extLst>
          </p:cNvPr>
          <p:cNvGrpSpPr/>
          <p:nvPr/>
        </p:nvGrpSpPr>
        <p:grpSpPr>
          <a:xfrm>
            <a:off x="0" y="6044980"/>
            <a:ext cx="9144000" cy="813020"/>
            <a:chOff x="0" y="6044980"/>
            <a:chExt cx="9144000" cy="813020"/>
          </a:xfrm>
        </p:grpSpPr>
        <p:pic>
          <p:nvPicPr>
            <p:cNvPr id="8" name="Obrázek 7">
              <a:extLst>
                <a:ext uri="{FF2B5EF4-FFF2-40B4-BE49-F238E27FC236}">
                  <a16:creationId xmlns:a16="http://schemas.microsoft.com/office/drawing/2014/main" id="{6436C995-3585-F445-9C69-625ECB481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306" y="6051228"/>
              <a:ext cx="658694" cy="806772"/>
            </a:xfrm>
            <a:prstGeom prst="rect">
              <a:avLst/>
            </a:prstGeom>
          </p:spPr>
        </p:pic>
        <p:pic>
          <p:nvPicPr>
            <p:cNvPr id="9" name="Obrázek 8">
              <a:extLst>
                <a:ext uri="{FF2B5EF4-FFF2-40B4-BE49-F238E27FC236}">
                  <a16:creationId xmlns:a16="http://schemas.microsoft.com/office/drawing/2014/main" id="{263890A9-6461-D746-8C51-7360F7E10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val="3658252099"/>
      </p:ext>
    </p:extLst>
  </p:cSld>
  <p:clrMapOvr>
    <a:masterClrMapping/>
  </p:clrMapOvr>
</p:sld>
</file>

<file path=ppt/theme/theme1.xml><?xml version="1.0" encoding="utf-8"?>
<a:theme xmlns:a="http://schemas.openxmlformats.org/drawingml/2006/main" name="prednaska bilek vsb">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31007B-A76D-4FF3-95F4-4A4380F8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prednaska bilek vsb.potx</Template>
  <TotalTime>5245</TotalTime>
  <Words>3037</Words>
  <Application>Microsoft Macintosh PowerPoint</Application>
  <PresentationFormat>Předvádění na obrazovce (4:3)</PresentationFormat>
  <Paragraphs>265</Paragraphs>
  <Slides>28</Slides>
  <Notes>7</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28</vt:i4>
      </vt:variant>
    </vt:vector>
  </HeadingPairs>
  <TitlesOfParts>
    <vt:vector size="37" baseType="lpstr">
      <vt:lpstr>Avenir Roman</vt:lpstr>
      <vt:lpstr>ＭＳ Ｐゴシック</vt:lpstr>
      <vt:lpstr>Perpetua</vt:lpstr>
      <vt:lpstr>Times New Roman</vt:lpstr>
      <vt:lpstr>Calibri</vt:lpstr>
      <vt:lpstr>Segoe UI</vt:lpstr>
      <vt:lpstr>Wingdings</vt:lpstr>
      <vt:lpstr>Arial</vt:lpstr>
      <vt:lpstr>prednaska bilek vsb</vt:lpstr>
      <vt:lpstr>Ovzduší na českopolském pohraničí  zdravotní účinky látek</vt:lpstr>
      <vt:lpstr>Prezentace aplikace PowerPoint</vt:lpstr>
      <vt:lpstr>Prezentace aplikace PowerPoint</vt:lpstr>
      <vt:lpstr>Prezentace aplikace PowerPoint</vt:lpstr>
      <vt:lpstr>Prezentace aplikace PowerPoint</vt:lpstr>
      <vt:lpstr> Klasifikace karcinogenity IARC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Bilek Jiri</cp:lastModifiedBy>
  <cp:revision>163</cp:revision>
  <dcterms:modified xsi:type="dcterms:W3CDTF">2018-06-19T06:27:27Z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TC018572739991</vt:lpwstr>
  </property>
</Properties>
</file>