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2"/>
  </p:sldMasterIdLst>
  <p:notesMasterIdLst>
    <p:notesMasterId r:id="rId38"/>
  </p:notesMasterIdLst>
  <p:handoutMasterIdLst>
    <p:handoutMasterId r:id="rId39"/>
  </p:handoutMasterIdLst>
  <p:sldIdLst>
    <p:sldId id="256" r:id="rId3"/>
    <p:sldId id="318" r:id="rId4"/>
    <p:sldId id="425" r:id="rId5"/>
    <p:sldId id="426" r:id="rId6"/>
    <p:sldId id="427" r:id="rId7"/>
    <p:sldId id="422" r:id="rId8"/>
    <p:sldId id="423" r:id="rId9"/>
    <p:sldId id="424" r:id="rId10"/>
    <p:sldId id="257" r:id="rId11"/>
    <p:sldId id="317" r:id="rId12"/>
    <p:sldId id="428" r:id="rId13"/>
    <p:sldId id="429" r:id="rId14"/>
    <p:sldId id="43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277" r:id="rId32"/>
    <p:sldId id="281" r:id="rId33"/>
    <p:sldId id="279" r:id="rId34"/>
    <p:sldId id="280" r:id="rId35"/>
    <p:sldId id="291" r:id="rId36"/>
    <p:sldId id="319" r:id="rId37"/>
  </p:sldIdLst>
  <p:sldSz cx="9144000" cy="6858000" type="screen4x3"/>
  <p:notesSz cx="6858000" cy="9144000"/>
  <p:embeddedFontLst>
    <p:embeddedFont>
      <p:font typeface="Calibri" pitchFamily="34" charset="0"/>
      <p:regular r:id="rId40"/>
      <p:bold r:id="rId41"/>
      <p:italic r:id="rId42"/>
      <p:boldItalic r:id="rId43"/>
    </p:embeddedFont>
    <p:embeddedFont>
      <p:font typeface="Segoe UI" pitchFamily="34" charset="0"/>
      <p:regular r:id="rId44"/>
      <p:bold r:id="rId45"/>
      <p:italic r:id="rId46"/>
      <p:boldItalic r:id="rId47"/>
    </p:embeddedFont>
    <p:embeddedFont>
      <p:font typeface="MS PGothic" pitchFamily="34" charset="-128"/>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9855" autoAdjust="0"/>
  </p:normalViewPr>
  <p:slideViewPr>
    <p:cSldViewPr>
      <p:cViewPr varScale="1">
        <p:scale>
          <a:sx n="82" d="100"/>
          <a:sy n="82" d="100"/>
        </p:scale>
        <p:origin x="-1614" y="-84"/>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2532"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7/12/2018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 xmlns:p14="http://schemas.microsoft.com/office/powerpoint/2010/main" val="928962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7/12/2018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 xmlns:p14="http://schemas.microsoft.com/office/powerpoint/2010/main" val="32176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5286600"/>
            <a:ext cx="7772400" cy="860425"/>
          </a:xfrm>
        </p:spPr>
        <p:txBody>
          <a:bodyPr anchor="b" anchorCtr="0"/>
          <a:lstStyle>
            <a:lvl1pPr algn="r">
              <a:defRPr>
                <a:solidFill>
                  <a:schemeClr val="tx2">
                    <a:lumMod val="75000"/>
                  </a:schemeClr>
                </a:solidFill>
              </a:defRPr>
            </a:lvl1pPr>
          </a:lstStyle>
          <a:p>
            <a:r>
              <a:rPr lang="cs-CZ"/>
              <a:t>Click to edit Master title style</a:t>
            </a:r>
            <a:endParaRPr lang="en-US" dirty="0"/>
          </a:p>
        </p:txBody>
      </p:sp>
      <p:sp>
        <p:nvSpPr>
          <p:cNvPr id="3" name="Subtitle 2"/>
          <p:cNvSpPr>
            <a:spLocks noGrp="1"/>
          </p:cNvSpPr>
          <p:nvPr>
            <p:ph type="subTitle" idx="1"/>
          </p:nvPr>
        </p:nvSpPr>
        <p:spPr>
          <a:xfrm>
            <a:off x="1161600" y="6005400"/>
            <a:ext cx="7753800" cy="1752600"/>
          </a:xfrm>
        </p:spPr>
        <p:txBody>
          <a:bodyPr>
            <a:normAutofit/>
          </a:bodyPr>
          <a:lstStyle>
            <a:lvl1pPr marL="0" indent="0" algn="r">
              <a:buNone/>
              <a:defRPr sz="240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p:cNvSpPr>
            <a:spLocks noGrp="1"/>
          </p:cNvSpPr>
          <p:nvPr>
            <p:ph type="ftr" sz="quarter" idx="3"/>
          </p:nvPr>
        </p:nvSpPr>
        <p:spPr>
          <a:xfrm>
            <a:off x="5105400" y="6541800"/>
            <a:ext cx="2895600" cy="365125"/>
          </a:xfrm>
          <a:prstGeom prst="rect">
            <a:avLst/>
          </a:prstGeom>
        </p:spPr>
        <p:txBody>
          <a:bodyPr/>
          <a:lstStyle>
            <a:lvl1pPr algn="ctr">
              <a:defRPr sz="1000">
                <a:solidFill>
                  <a:schemeClr val="bg2"/>
                </a:solidFill>
                <a:latin typeface="Segoe UI" pitchFamily="34" charset="0"/>
                <a:cs typeface="Segoe UI" pitchFamily="34" charset="0"/>
              </a:defRPr>
            </a:lvl1pPr>
          </a:lstStyle>
          <a:p>
            <a:endParaRPr lang="en-US" dirty="0"/>
          </a:p>
        </p:txBody>
      </p:sp>
      <p:sp>
        <p:nvSpPr>
          <p:cNvPr id="7" name="Slide Number Placeholder 5"/>
          <p:cNvSpPr>
            <a:spLocks noGrp="1"/>
          </p:cNvSpPr>
          <p:nvPr>
            <p:ph type="sldNum" sz="quarter" idx="4"/>
          </p:nvPr>
        </p:nvSpPr>
        <p:spPr>
          <a:xfrm>
            <a:off x="76200" y="6477000"/>
            <a:ext cx="2133600" cy="365125"/>
          </a:xfrm>
          <a:prstGeom prst="rect">
            <a:avLst/>
          </a:prstGeom>
        </p:spPr>
        <p:txBody>
          <a:bodyPr/>
          <a:lstStyle>
            <a:lvl1pPr algn="l">
              <a:defRPr sz="1600" b="1">
                <a:solidFill>
                  <a:schemeClr val="bg2"/>
                </a:solidFill>
                <a:latin typeface="Segoe UI" pitchFamily="34" charset="0"/>
                <a:cs typeface="Segoe UI" pitchFamily="34" charset="0"/>
              </a:defRPr>
            </a:lvl1pPr>
          </a:lstStyle>
          <a:p>
            <a:fld id="{81582BD6-FC20-4557-852B-8433F8572D3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609600" y="1752600"/>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8" name="Title 1"/>
          <p:cNvSpPr>
            <a:spLocks noGrp="1"/>
          </p:cNvSpPr>
          <p:nvPr>
            <p:ph type="title"/>
          </p:nvPr>
        </p:nvSpPr>
        <p:spPr>
          <a:xfrm>
            <a:off x="609600" y="733200"/>
            <a:ext cx="8229600" cy="639762"/>
          </a:xfrm>
        </p:spPr>
        <p:txBody>
          <a:bodyPr/>
          <a:lstStyle/>
          <a:p>
            <a:r>
              <a:rPr lang="cs-CZ"/>
              <a:t>Click to edit Master title style</a:t>
            </a:r>
            <a:endParaRPr lang="en-US" dirty="0"/>
          </a:p>
        </p:txBody>
      </p:sp>
      <p:sp>
        <p:nvSpPr>
          <p:cNvPr id="9" name="Text Placeholder 10"/>
          <p:cNvSpPr>
            <a:spLocks noGrp="1"/>
          </p:cNvSpPr>
          <p:nvPr>
            <p:ph type="body" sz="quarter" idx="13"/>
          </p:nvPr>
        </p:nvSpPr>
        <p:spPr>
          <a:xfrm>
            <a:off x="631200" y="1219200"/>
            <a:ext cx="8153400" cy="457200"/>
          </a:xfrm>
        </p:spPr>
        <p:txBody>
          <a:bodyPr>
            <a:normAutofit/>
          </a:bodyPr>
          <a:lstStyle>
            <a:lvl1pPr>
              <a:buFontTx/>
              <a:buNone/>
              <a:defRPr sz="2400"/>
            </a:lvl1pPr>
          </a:lstStyle>
          <a:p>
            <a:pPr lvl="0"/>
            <a:r>
              <a:rPr lang="cs-CZ"/>
              <a:t>Click to edit Master text styles</a:t>
            </a:r>
          </a:p>
        </p:txBody>
      </p:sp>
      <p:sp>
        <p:nvSpPr>
          <p:cNvPr id="10" name="Footer Placeholder 4"/>
          <p:cNvSpPr>
            <a:spLocks noGrp="1"/>
          </p:cNvSpPr>
          <p:nvPr>
            <p:ph type="ftr" sz="quarter" idx="3"/>
          </p:nvPr>
        </p:nvSpPr>
        <p:spPr>
          <a:xfrm>
            <a:off x="5105400" y="6541800"/>
            <a:ext cx="2895600" cy="365125"/>
          </a:xfrm>
          <a:prstGeom prst="rect">
            <a:avLst/>
          </a:prstGeom>
        </p:spPr>
        <p:txBody>
          <a:bodyPr/>
          <a:lstStyle>
            <a:lvl1pPr algn="ctr">
              <a:defRPr sz="1000">
                <a:solidFill>
                  <a:schemeClr val="bg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477000"/>
            <a:ext cx="2133600" cy="365125"/>
          </a:xfrm>
          <a:prstGeom prst="rect">
            <a:avLst/>
          </a:prstGeom>
        </p:spPr>
        <p:txBody>
          <a:bodyPr/>
          <a:lstStyle>
            <a:lvl1pPr algn="l">
              <a:defRPr sz="1600" b="1">
                <a:solidFill>
                  <a:schemeClr val="bg2"/>
                </a:solidFill>
                <a:latin typeface="Segoe UI" pitchFamily="34" charset="0"/>
                <a:cs typeface="Segoe UI" pitchFamily="34" charset="0"/>
              </a:defRPr>
            </a:lvl1pPr>
          </a:lstStyle>
          <a:p>
            <a:fld id="{81582BD6-FC20-4557-852B-8433F8572D30}"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9600" y="5181600"/>
            <a:ext cx="3962400" cy="338138"/>
          </a:xfrm>
        </p:spPr>
        <p:txBody>
          <a:bodyPr anchor="b"/>
          <a:lstStyle>
            <a:lvl1pPr algn="l">
              <a:defRPr sz="1800" b="1"/>
            </a:lvl1pPr>
          </a:lstStyle>
          <a:p>
            <a:r>
              <a:rPr lang="cs-CZ"/>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Drag picture to placeholder or click icon to add</a:t>
            </a:r>
            <a:endParaRPr lang="en-US"/>
          </a:p>
        </p:txBody>
      </p:sp>
      <p:sp>
        <p:nvSpPr>
          <p:cNvPr id="4" name="Text Placeholder 3"/>
          <p:cNvSpPr>
            <a:spLocks noGrp="1"/>
          </p:cNvSpPr>
          <p:nvPr>
            <p:ph type="body" sz="half" idx="2"/>
          </p:nvPr>
        </p:nvSpPr>
        <p:spPr>
          <a:xfrm>
            <a:off x="4419600" y="5486400"/>
            <a:ext cx="3962400" cy="804862"/>
          </a:xfrm>
        </p:spPr>
        <p:txBody>
          <a:bodyPr>
            <a:normAutofit/>
          </a:bodyPr>
          <a:lstStyle>
            <a:lvl1pPr marL="0" indent="0">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7" name="Footer Placeholder 4"/>
          <p:cNvSpPr>
            <a:spLocks noGrp="1"/>
          </p:cNvSpPr>
          <p:nvPr>
            <p:ph type="ftr" sz="quarter" idx="3"/>
          </p:nvPr>
        </p:nvSpPr>
        <p:spPr>
          <a:xfrm>
            <a:off x="5105400" y="6541800"/>
            <a:ext cx="2895600" cy="365125"/>
          </a:xfrm>
          <a:prstGeom prst="rect">
            <a:avLst/>
          </a:prstGeom>
        </p:spPr>
        <p:txBody>
          <a:bodyPr/>
          <a:lstStyle>
            <a:lvl1pPr algn="ctr">
              <a:defRPr sz="1000">
                <a:solidFill>
                  <a:schemeClr val="bg2"/>
                </a:solidFill>
                <a:latin typeface="Segoe UI" pitchFamily="34" charset="0"/>
                <a:cs typeface="Segoe UI" pitchFamily="34" charset="0"/>
              </a:defRPr>
            </a:lvl1pPr>
          </a:lstStyle>
          <a:p>
            <a:endParaRPr lang="en-US" dirty="0"/>
          </a:p>
        </p:txBody>
      </p:sp>
      <p:sp>
        <p:nvSpPr>
          <p:cNvPr id="10" name="Slide Number Placeholder 5"/>
          <p:cNvSpPr>
            <a:spLocks noGrp="1"/>
          </p:cNvSpPr>
          <p:nvPr>
            <p:ph type="sldNum" sz="quarter" idx="4"/>
          </p:nvPr>
        </p:nvSpPr>
        <p:spPr>
          <a:xfrm>
            <a:off x="76200" y="6477000"/>
            <a:ext cx="2133600" cy="365125"/>
          </a:xfrm>
          <a:prstGeom prst="rect">
            <a:avLst/>
          </a:prstGeom>
        </p:spPr>
        <p:txBody>
          <a:bodyPr/>
          <a:lstStyle>
            <a:lvl1pPr algn="l">
              <a:defRPr sz="1600" b="1">
                <a:solidFill>
                  <a:schemeClr val="bg2"/>
                </a:solidFill>
                <a:latin typeface="Segoe UI" pitchFamily="34" charset="0"/>
                <a:cs typeface="Segoe UI" pitchFamily="34" charset="0"/>
              </a:defRPr>
            </a:lvl1pPr>
          </a:lstStyle>
          <a:p>
            <a:fld id="{81582BD6-FC20-4557-852B-8433F8572D30}"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xmlns="" id="{8D90AC2A-CAC0-244B-BD66-7B96D08D4BB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xmlns="" id="{EAADDFC1-9AE9-D142-B0B3-E2B79994DE8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xmlns="" id="{A00D04CD-44CD-5A4A-B42C-670CDE419F1B}"/>
              </a:ext>
            </a:extLst>
          </p:cNvPr>
          <p:cNvSpPr>
            <a:spLocks noGrp="1" noChangeArrowheads="1"/>
          </p:cNvSpPr>
          <p:nvPr>
            <p:ph type="sldNum" sz="quarter" idx="12"/>
          </p:nvPr>
        </p:nvSpPr>
        <p:spPr>
          <a:ln/>
        </p:spPr>
        <p:txBody>
          <a:bodyPr/>
          <a:lstStyle>
            <a:lvl1pPr>
              <a:defRPr/>
            </a:lvl1pPr>
          </a:lstStyle>
          <a:p>
            <a:fld id="{0097DAA7-FA99-DE44-95EF-82AF1D7A626B}" type="slidenum">
              <a:rPr lang="cs-CZ" altLang="cs-CZ"/>
              <a:pPr/>
              <a:t>‹#›</a:t>
            </a:fld>
            <a:endParaRPr lang="cs-CZ" altLang="cs-CZ"/>
          </a:p>
        </p:txBody>
      </p:sp>
    </p:spTree>
    <p:extLst>
      <p:ext uri="{BB962C8B-B14F-4D97-AF65-F5344CB8AC3E}">
        <p14:creationId xmlns="" xmlns:p14="http://schemas.microsoft.com/office/powerpoint/2010/main" val="3216017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xmlns="" id="{384451C9-A071-E74D-9A68-5DFEA32E5561}"/>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xmlns="" id="{7072D41E-F1B4-1F43-A6C8-A80BB618389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xmlns="" id="{591DFED0-861E-EB42-8912-87614137D63C}"/>
              </a:ext>
            </a:extLst>
          </p:cNvPr>
          <p:cNvSpPr>
            <a:spLocks noGrp="1" noChangeArrowheads="1"/>
          </p:cNvSpPr>
          <p:nvPr>
            <p:ph type="sldNum" sz="quarter" idx="12"/>
          </p:nvPr>
        </p:nvSpPr>
        <p:spPr>
          <a:ln/>
        </p:spPr>
        <p:txBody>
          <a:bodyPr/>
          <a:lstStyle>
            <a:lvl1pPr>
              <a:defRPr/>
            </a:lvl1pPr>
          </a:lstStyle>
          <a:p>
            <a:fld id="{F73E4643-B637-3542-8561-5CDF8F90CD2D}" type="slidenum">
              <a:rPr lang="cs-CZ" altLang="cs-CZ"/>
              <a:pPr/>
              <a:t>‹#›</a:t>
            </a:fld>
            <a:endParaRPr lang="cs-CZ" altLang="cs-CZ"/>
          </a:p>
        </p:txBody>
      </p:sp>
    </p:spTree>
    <p:extLst>
      <p:ext uri="{BB962C8B-B14F-4D97-AF65-F5344CB8AC3E}">
        <p14:creationId xmlns="" xmlns:p14="http://schemas.microsoft.com/office/powerpoint/2010/main" val="993152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33200"/>
            <a:ext cx="8229600" cy="639762"/>
          </a:xfrm>
        </p:spPr>
        <p:txBody>
          <a:bodyPr/>
          <a:lstStyle/>
          <a:p>
            <a:r>
              <a:rPr lang="cs-CZ"/>
              <a:t>Click to edit Master title style</a:t>
            </a:r>
            <a:endParaRPr lang="en-US" dirty="0"/>
          </a:p>
        </p:txBody>
      </p:sp>
      <p:sp>
        <p:nvSpPr>
          <p:cNvPr id="3" name="Content Placeholder 2"/>
          <p:cNvSpPr>
            <a:spLocks noGrp="1"/>
          </p:cNvSpPr>
          <p:nvPr>
            <p:ph idx="1"/>
          </p:nvPr>
        </p:nvSpPr>
        <p:spPr>
          <a:xfrm>
            <a:off x="609600" y="1752600"/>
            <a:ext cx="82296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11" name="Text Placeholder 10"/>
          <p:cNvSpPr>
            <a:spLocks noGrp="1"/>
          </p:cNvSpPr>
          <p:nvPr>
            <p:ph type="body" sz="quarter" idx="13"/>
          </p:nvPr>
        </p:nvSpPr>
        <p:spPr>
          <a:xfrm>
            <a:off x="631200" y="1219200"/>
            <a:ext cx="8153400" cy="457200"/>
          </a:xfrm>
        </p:spPr>
        <p:txBody>
          <a:bodyPr>
            <a:normAutofit/>
          </a:bodyPr>
          <a:lstStyle>
            <a:lvl1pPr>
              <a:buFontTx/>
              <a:buNone/>
              <a:defRPr sz="2400"/>
            </a:lvl1pPr>
          </a:lstStyle>
          <a:p>
            <a:pPr lvl="0"/>
            <a:r>
              <a:rPr lang="cs-CZ"/>
              <a:t>Click to edit Master text styles</a:t>
            </a:r>
          </a:p>
        </p:txBody>
      </p:sp>
      <p:sp>
        <p:nvSpPr>
          <p:cNvPr id="7" name="Footer Placeholder 4"/>
          <p:cNvSpPr>
            <a:spLocks noGrp="1"/>
          </p:cNvSpPr>
          <p:nvPr>
            <p:ph type="ftr" sz="quarter" idx="3"/>
          </p:nvPr>
        </p:nvSpPr>
        <p:spPr>
          <a:xfrm>
            <a:off x="5105400" y="6541800"/>
            <a:ext cx="2895600" cy="365125"/>
          </a:xfrm>
          <a:prstGeom prst="rect">
            <a:avLst/>
          </a:prstGeom>
        </p:spPr>
        <p:txBody>
          <a:bodyPr/>
          <a:lstStyle>
            <a:lvl1pPr algn="ctr">
              <a:defRPr sz="1000">
                <a:solidFill>
                  <a:schemeClr val="bg2"/>
                </a:solidFill>
                <a:latin typeface="Segoe UI" pitchFamily="34" charset="0"/>
                <a:cs typeface="Segoe UI" pitchFamily="34" charset="0"/>
              </a:defRPr>
            </a:lvl1pPr>
          </a:lstStyle>
          <a:p>
            <a:endParaRPr lang="en-US" dirty="0"/>
          </a:p>
        </p:txBody>
      </p:sp>
      <p:sp>
        <p:nvSpPr>
          <p:cNvPr id="8" name="Slide Number Placeholder 5"/>
          <p:cNvSpPr>
            <a:spLocks noGrp="1"/>
          </p:cNvSpPr>
          <p:nvPr>
            <p:ph type="sldNum" sz="quarter" idx="4"/>
          </p:nvPr>
        </p:nvSpPr>
        <p:spPr>
          <a:xfrm>
            <a:off x="76200" y="6477000"/>
            <a:ext cx="2133600" cy="365125"/>
          </a:xfrm>
          <a:prstGeom prst="rect">
            <a:avLst/>
          </a:prstGeom>
        </p:spPr>
        <p:txBody>
          <a:bodyPr/>
          <a:lstStyle>
            <a:lvl1pPr algn="l">
              <a:defRPr sz="1600" b="1">
                <a:solidFill>
                  <a:schemeClr val="bg2"/>
                </a:solidFill>
                <a:latin typeface="Segoe UI" pitchFamily="34" charset="0"/>
                <a:cs typeface="Segoe UI" pitchFamily="34" charset="0"/>
              </a:defRPr>
            </a:lvl1pPr>
          </a:lstStyle>
          <a:p>
            <a:fld id="{81582BD6-FC20-4557-852B-8433F8572D3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1981200" y="1981200"/>
            <a:ext cx="6629400" cy="838200"/>
          </a:xfrm>
        </p:spPr>
        <p:txBody>
          <a:bodyPr>
            <a:normAutofit/>
          </a:bodyPr>
          <a:lstStyle>
            <a:lvl1pPr marL="57150" indent="0">
              <a:buFontTx/>
              <a:buNone/>
              <a:defRPr sz="2400" baseline="0"/>
            </a:lvl1pPr>
          </a:lstStyle>
          <a:p>
            <a:pPr lvl="0"/>
            <a:r>
              <a:rPr lang="cs-CZ"/>
              <a:t>Click to edit Master text styles</a:t>
            </a:r>
          </a:p>
        </p:txBody>
      </p:sp>
      <p:sp>
        <p:nvSpPr>
          <p:cNvPr id="10" name="Title 1"/>
          <p:cNvSpPr>
            <a:spLocks noGrp="1"/>
          </p:cNvSpPr>
          <p:nvPr>
            <p:ph type="title"/>
          </p:nvPr>
        </p:nvSpPr>
        <p:spPr>
          <a:xfrm>
            <a:off x="609600" y="762000"/>
            <a:ext cx="8229600" cy="639762"/>
          </a:xfrm>
        </p:spPr>
        <p:txBody>
          <a:bodyPr/>
          <a:lstStyle/>
          <a:p>
            <a:r>
              <a:rPr lang="cs-CZ"/>
              <a:t>Click to edit Master title style</a:t>
            </a:r>
            <a:endParaRPr lang="en-US" dirty="0"/>
          </a:p>
        </p:txBody>
      </p:sp>
      <p:sp>
        <p:nvSpPr>
          <p:cNvPr id="11" name="Text Placeholder 10"/>
          <p:cNvSpPr>
            <a:spLocks noGrp="1"/>
          </p:cNvSpPr>
          <p:nvPr>
            <p:ph type="body" sz="quarter" idx="13"/>
          </p:nvPr>
        </p:nvSpPr>
        <p:spPr>
          <a:xfrm>
            <a:off x="631200" y="1248000"/>
            <a:ext cx="8153400" cy="457200"/>
          </a:xfrm>
        </p:spPr>
        <p:txBody>
          <a:bodyPr>
            <a:normAutofit/>
          </a:bodyPr>
          <a:lstStyle>
            <a:lvl1pPr>
              <a:buFontTx/>
              <a:buNone/>
              <a:defRPr sz="2400"/>
            </a:lvl1pPr>
          </a:lstStyle>
          <a:p>
            <a:pPr lvl="0"/>
            <a:r>
              <a:rPr lang="cs-CZ"/>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7"/>
            <a:ext cx="7772400" cy="1362075"/>
          </a:xfrm>
        </p:spPr>
        <p:txBody>
          <a:bodyPr anchor="t"/>
          <a:lstStyle>
            <a:lvl1pPr algn="l">
              <a:defRPr sz="4000" b="1" cap="all"/>
            </a:lvl1pPr>
          </a:lstStyle>
          <a:p>
            <a:r>
              <a:rPr lang="cs-CZ"/>
              <a:t>Click to edit Master title style</a:t>
            </a:r>
            <a:endParaRPr lang="en-US" dirty="0"/>
          </a:p>
        </p:txBody>
      </p:sp>
      <p:sp>
        <p:nvSpPr>
          <p:cNvPr id="3" name="Text Placeholder 2"/>
          <p:cNvSpPr>
            <a:spLocks noGrp="1"/>
          </p:cNvSpPr>
          <p:nvPr>
            <p:ph type="body" idx="1"/>
          </p:nvPr>
        </p:nvSpPr>
        <p:spPr>
          <a:xfrm>
            <a:off x="685800" y="1371600"/>
            <a:ext cx="7772400" cy="1500187"/>
          </a:xfrm>
        </p:spPr>
        <p:txBody>
          <a:bodyPr anchor="b"/>
          <a:lstStyle>
            <a:lvl1pPr marL="0" indent="0">
              <a:buNone/>
              <a:defRPr sz="2000">
                <a:solidFill>
                  <a:schemeClr val="bg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6" name="Footer Placeholder 4"/>
          <p:cNvSpPr>
            <a:spLocks noGrp="1"/>
          </p:cNvSpPr>
          <p:nvPr>
            <p:ph type="ftr" sz="quarter" idx="3"/>
          </p:nvPr>
        </p:nvSpPr>
        <p:spPr>
          <a:xfrm>
            <a:off x="5105400" y="6541800"/>
            <a:ext cx="2895600" cy="365125"/>
          </a:xfrm>
          <a:prstGeom prst="rect">
            <a:avLst/>
          </a:prstGeom>
        </p:spPr>
        <p:txBody>
          <a:bodyPr/>
          <a:lstStyle>
            <a:lvl1pPr algn="ctr">
              <a:defRPr sz="1000">
                <a:solidFill>
                  <a:schemeClr val="bg2"/>
                </a:solidFill>
                <a:latin typeface="Segoe UI" pitchFamily="34" charset="0"/>
                <a:cs typeface="Segoe UI" pitchFamily="34" charset="0"/>
              </a:defRPr>
            </a:lvl1pPr>
          </a:lstStyle>
          <a:p>
            <a:endParaRPr lang="en-US" dirty="0"/>
          </a:p>
        </p:txBody>
      </p:sp>
      <p:sp>
        <p:nvSpPr>
          <p:cNvPr id="7" name="Slide Number Placeholder 5"/>
          <p:cNvSpPr>
            <a:spLocks noGrp="1"/>
          </p:cNvSpPr>
          <p:nvPr>
            <p:ph type="sldNum" sz="quarter" idx="4"/>
          </p:nvPr>
        </p:nvSpPr>
        <p:spPr>
          <a:xfrm>
            <a:off x="76200" y="6477000"/>
            <a:ext cx="2133600" cy="365125"/>
          </a:xfrm>
          <a:prstGeom prst="rect">
            <a:avLst/>
          </a:prstGeom>
        </p:spPr>
        <p:txBody>
          <a:bodyPr/>
          <a:lstStyle>
            <a:lvl1pPr algn="l">
              <a:defRPr sz="1600" b="1">
                <a:solidFill>
                  <a:schemeClr val="bg2"/>
                </a:solidFill>
                <a:latin typeface="Segoe UI" pitchFamily="34" charset="0"/>
                <a:cs typeface="Segoe UI" pitchFamily="34" charset="0"/>
              </a:defRPr>
            </a:lvl1pPr>
          </a:lstStyle>
          <a:p>
            <a:fld id="{81582BD6-FC20-4557-852B-8433F8572D3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4" name="Content Placeholder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15" name="Title 1"/>
          <p:cNvSpPr>
            <a:spLocks noGrp="1"/>
          </p:cNvSpPr>
          <p:nvPr>
            <p:ph type="title"/>
          </p:nvPr>
        </p:nvSpPr>
        <p:spPr>
          <a:xfrm>
            <a:off x="609600" y="809400"/>
            <a:ext cx="8229600" cy="639762"/>
          </a:xfrm>
        </p:spPr>
        <p:txBody>
          <a:bodyPr/>
          <a:lstStyle/>
          <a:p>
            <a:r>
              <a:rPr lang="cs-CZ"/>
              <a:t>Click to edit Master title style</a:t>
            </a:r>
            <a:endParaRPr lang="en-US" dirty="0"/>
          </a:p>
        </p:txBody>
      </p:sp>
      <p:sp>
        <p:nvSpPr>
          <p:cNvPr id="16" name="Text Placeholder 10"/>
          <p:cNvSpPr>
            <a:spLocks noGrp="1"/>
          </p:cNvSpPr>
          <p:nvPr>
            <p:ph type="body" sz="quarter" idx="13"/>
          </p:nvPr>
        </p:nvSpPr>
        <p:spPr>
          <a:xfrm>
            <a:off x="631200" y="1295400"/>
            <a:ext cx="8153400" cy="457200"/>
          </a:xfrm>
        </p:spPr>
        <p:txBody>
          <a:bodyPr>
            <a:normAutofit/>
          </a:bodyPr>
          <a:lstStyle>
            <a:lvl1pPr>
              <a:buFontTx/>
              <a:buNone/>
              <a:defRPr sz="2400"/>
            </a:lvl1pPr>
          </a:lstStyle>
          <a:p>
            <a:pPr lvl="0"/>
            <a:r>
              <a:rPr lang="cs-CZ"/>
              <a:t>Click to edit Master text styles</a:t>
            </a:r>
          </a:p>
        </p:txBody>
      </p:sp>
      <p:sp>
        <p:nvSpPr>
          <p:cNvPr id="8" name="Footer Placeholder 4"/>
          <p:cNvSpPr>
            <a:spLocks noGrp="1"/>
          </p:cNvSpPr>
          <p:nvPr>
            <p:ph type="ftr" sz="quarter" idx="3"/>
          </p:nvPr>
        </p:nvSpPr>
        <p:spPr>
          <a:xfrm>
            <a:off x="5105400" y="6541800"/>
            <a:ext cx="2895600" cy="365125"/>
          </a:xfrm>
          <a:prstGeom prst="rect">
            <a:avLst/>
          </a:prstGeom>
        </p:spPr>
        <p:txBody>
          <a:bodyPr/>
          <a:lstStyle>
            <a:lvl1pPr algn="ctr">
              <a:defRPr sz="1000">
                <a:solidFill>
                  <a:schemeClr val="bg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477000"/>
            <a:ext cx="2133600" cy="365125"/>
          </a:xfrm>
          <a:prstGeom prst="rect">
            <a:avLst/>
          </a:prstGeom>
        </p:spPr>
        <p:txBody>
          <a:bodyPr/>
          <a:lstStyle>
            <a:lvl1pPr algn="l">
              <a:defRPr sz="1600" b="1">
                <a:solidFill>
                  <a:schemeClr val="bg2"/>
                </a:solidFill>
                <a:latin typeface="Segoe UI" pitchFamily="34" charset="0"/>
                <a:cs typeface="Segoe UI" pitchFamily="34" charset="0"/>
              </a:defRPr>
            </a:lvl1pPr>
          </a:lstStyle>
          <a:p>
            <a:fld id="{81582BD6-FC20-4557-852B-8433F8572D3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457200" y="1752601"/>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p:txBody>
      </p:sp>
      <p:sp>
        <p:nvSpPr>
          <p:cNvPr id="6" name="Content Placeholder 3"/>
          <p:cNvSpPr>
            <a:spLocks noGrp="1"/>
          </p:cNvSpPr>
          <p:nvPr>
            <p:ph sz="half" idx="2"/>
          </p:nvPr>
        </p:nvSpPr>
        <p:spPr>
          <a:xfrm>
            <a:off x="2971800" y="1752601"/>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p:txBody>
      </p:sp>
      <p:sp>
        <p:nvSpPr>
          <p:cNvPr id="7" name="Title 1"/>
          <p:cNvSpPr>
            <a:spLocks noGrp="1"/>
          </p:cNvSpPr>
          <p:nvPr>
            <p:ph type="title"/>
          </p:nvPr>
        </p:nvSpPr>
        <p:spPr>
          <a:xfrm>
            <a:off x="609600" y="733200"/>
            <a:ext cx="8229600" cy="639762"/>
          </a:xfrm>
        </p:spPr>
        <p:txBody>
          <a:bodyPr/>
          <a:lstStyle/>
          <a:p>
            <a:r>
              <a:rPr lang="cs-CZ"/>
              <a:t>Click to edit Master title style</a:t>
            </a:r>
            <a:endParaRPr lang="en-US" dirty="0"/>
          </a:p>
        </p:txBody>
      </p:sp>
      <p:sp>
        <p:nvSpPr>
          <p:cNvPr id="8" name="Text Placeholder 10"/>
          <p:cNvSpPr>
            <a:spLocks noGrp="1"/>
          </p:cNvSpPr>
          <p:nvPr>
            <p:ph type="body" sz="quarter" idx="13"/>
          </p:nvPr>
        </p:nvSpPr>
        <p:spPr>
          <a:xfrm>
            <a:off x="631200" y="1219200"/>
            <a:ext cx="8153400" cy="457200"/>
          </a:xfrm>
        </p:spPr>
        <p:txBody>
          <a:bodyPr>
            <a:normAutofit/>
          </a:bodyPr>
          <a:lstStyle>
            <a:lvl1pPr>
              <a:buFontTx/>
              <a:buNone/>
              <a:defRPr sz="2400"/>
            </a:lvl1pPr>
          </a:lstStyle>
          <a:p>
            <a:pPr lvl="0"/>
            <a:r>
              <a:rPr lang="cs-CZ"/>
              <a:t>Click to edit Master text styles</a:t>
            </a:r>
          </a:p>
        </p:txBody>
      </p:sp>
      <p:sp>
        <p:nvSpPr>
          <p:cNvPr id="9" name="Content Placeholder 2"/>
          <p:cNvSpPr>
            <a:spLocks noGrp="1"/>
          </p:cNvSpPr>
          <p:nvPr>
            <p:ph sz="half" idx="14"/>
          </p:nvPr>
        </p:nvSpPr>
        <p:spPr>
          <a:xfrm>
            <a:off x="457200" y="33528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p:txBody>
      </p:sp>
      <p:sp>
        <p:nvSpPr>
          <p:cNvPr id="10" name="Content Placeholder 3"/>
          <p:cNvSpPr>
            <a:spLocks noGrp="1"/>
          </p:cNvSpPr>
          <p:nvPr>
            <p:ph sz="half" idx="15"/>
          </p:nvPr>
        </p:nvSpPr>
        <p:spPr>
          <a:xfrm>
            <a:off x="2971800" y="3352800"/>
            <a:ext cx="57150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7" name="Title 1"/>
          <p:cNvSpPr>
            <a:spLocks noGrp="1"/>
          </p:cNvSpPr>
          <p:nvPr>
            <p:ph type="title"/>
          </p:nvPr>
        </p:nvSpPr>
        <p:spPr>
          <a:xfrm>
            <a:off x="609600" y="809400"/>
            <a:ext cx="8229600" cy="639762"/>
          </a:xfrm>
        </p:spPr>
        <p:txBody>
          <a:bodyPr/>
          <a:lstStyle/>
          <a:p>
            <a:r>
              <a:rPr lang="cs-CZ"/>
              <a:t>Click to edit Master title style</a:t>
            </a:r>
            <a:endParaRPr lang="en-US" dirty="0"/>
          </a:p>
        </p:txBody>
      </p:sp>
      <p:sp>
        <p:nvSpPr>
          <p:cNvPr id="8" name="Text Placeholder 10"/>
          <p:cNvSpPr>
            <a:spLocks noGrp="1"/>
          </p:cNvSpPr>
          <p:nvPr>
            <p:ph type="body" sz="quarter" idx="13"/>
          </p:nvPr>
        </p:nvSpPr>
        <p:spPr>
          <a:xfrm>
            <a:off x="631200" y="1295400"/>
            <a:ext cx="8153400" cy="457200"/>
          </a:xfrm>
        </p:spPr>
        <p:txBody>
          <a:bodyPr>
            <a:normAutofit/>
          </a:bodyPr>
          <a:lstStyle>
            <a:lvl1pPr>
              <a:buFontTx/>
              <a:buNone/>
              <a:defRPr sz="2400"/>
            </a:lvl1pPr>
          </a:lstStyle>
          <a:p>
            <a:pPr lvl="0"/>
            <a:r>
              <a:rPr lang="cs-CZ"/>
              <a:t>Click to edit Master text styles</a:t>
            </a:r>
          </a:p>
        </p:txBody>
      </p:sp>
      <p:sp>
        <p:nvSpPr>
          <p:cNvPr id="9" name="Content Placeholder 2"/>
          <p:cNvSpPr>
            <a:spLocks noGrp="1"/>
          </p:cNvSpPr>
          <p:nvPr>
            <p:ph sz="half" idx="1"/>
          </p:nvPr>
        </p:nvSpPr>
        <p:spPr>
          <a:xfrm>
            <a:off x="4572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p:txBody>
      </p:sp>
      <p:sp>
        <p:nvSpPr>
          <p:cNvPr id="10" name="Content Placeholder 3"/>
          <p:cNvSpPr>
            <a:spLocks noGrp="1"/>
          </p:cNvSpPr>
          <p:nvPr>
            <p:ph sz="half" idx="2"/>
          </p:nvPr>
        </p:nvSpPr>
        <p:spPr>
          <a:xfrm>
            <a:off x="32385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p:txBody>
      </p:sp>
      <p:sp>
        <p:nvSpPr>
          <p:cNvPr id="11" name="Content Placeholder 3"/>
          <p:cNvSpPr>
            <a:spLocks noGrp="1"/>
          </p:cNvSpPr>
          <p:nvPr>
            <p:ph sz="half" idx="14"/>
          </p:nvPr>
        </p:nvSpPr>
        <p:spPr>
          <a:xfrm>
            <a:off x="6019800" y="35814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p:txBody>
      </p:sp>
      <p:cxnSp>
        <p:nvCxnSpPr>
          <p:cNvPr id="13" name="Straight Connector 12"/>
          <p:cNvCxnSpPr>
            <a:endCxn id="9" idx="3"/>
          </p:cNvCxnSpPr>
          <p:nvPr userDrawn="1"/>
        </p:nvCxnSpPr>
        <p:spPr>
          <a:xfrm rot="5400000">
            <a:off x="1650603" y="3303191"/>
            <a:ext cx="3100388" cy="794"/>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rot="5400000">
            <a:off x="3963591" y="3809602"/>
            <a:ext cx="4114007" cy="1588"/>
          </a:xfrm>
          <a:prstGeom prst="line">
            <a:avLst/>
          </a:prstGeom>
          <a:ln w="25400">
            <a:solidFill>
              <a:schemeClr val="accent4">
                <a:lumMod val="75000"/>
                <a:alpha val="22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sz="half" idx="15"/>
          </p:nvPr>
        </p:nvSpPr>
        <p:spPr>
          <a:xfrm>
            <a:off x="457200" y="1752600"/>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p:txBody>
      </p:sp>
      <p:sp>
        <p:nvSpPr>
          <p:cNvPr id="16" name="Content Placeholder 3"/>
          <p:cNvSpPr>
            <a:spLocks noGrp="1"/>
          </p:cNvSpPr>
          <p:nvPr>
            <p:ph sz="half" idx="16"/>
          </p:nvPr>
        </p:nvSpPr>
        <p:spPr>
          <a:xfrm>
            <a:off x="3238500" y="1752600"/>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p:txBody>
      </p:sp>
      <p:sp>
        <p:nvSpPr>
          <p:cNvPr id="17" name="Content Placeholder 3"/>
          <p:cNvSpPr>
            <a:spLocks noGrp="1"/>
          </p:cNvSpPr>
          <p:nvPr>
            <p:ph sz="half" idx="17"/>
          </p:nvPr>
        </p:nvSpPr>
        <p:spPr>
          <a:xfrm>
            <a:off x="6019800" y="1752600"/>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52600"/>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057400"/>
            <a:ext cx="4040188" cy="4068763"/>
          </a:xfrm>
        </p:spPr>
        <p:txBody>
          <a:bodyPr/>
          <a:lstStyle>
            <a:lvl1pPr>
              <a:lnSpc>
                <a:spcPct val="100000"/>
              </a:lnSpc>
              <a:defRPr sz="2000"/>
            </a:lvl1pPr>
            <a:lvl2pPr>
              <a:lnSpc>
                <a:spcPct val="100000"/>
              </a:lnSpc>
              <a:defRPr sz="2000"/>
            </a:lvl2pPr>
            <a:lvl3pPr>
              <a:lnSpc>
                <a:spcPct val="100000"/>
              </a:lnSpc>
              <a:defRPr sz="1800"/>
            </a:lvl3pPr>
            <a:lvl4pPr>
              <a:lnSpc>
                <a:spcPct val="100000"/>
              </a:lnSpc>
              <a:defRPr sz="1600"/>
            </a:lvl4pPr>
            <a:lvl5pPr>
              <a:lnSpc>
                <a:spcPct val="100000"/>
              </a:lnSpc>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6" name="Content Placeholder 5"/>
          <p:cNvSpPr>
            <a:spLocks noGrp="1"/>
          </p:cNvSpPr>
          <p:nvPr>
            <p:ph sz="quarter" idx="4"/>
          </p:nvPr>
        </p:nvSpPr>
        <p:spPr>
          <a:xfrm>
            <a:off x="4645025" y="2057400"/>
            <a:ext cx="4041775" cy="4068763"/>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12" name="Text Placeholder 2"/>
          <p:cNvSpPr>
            <a:spLocks noGrp="1"/>
          </p:cNvSpPr>
          <p:nvPr>
            <p:ph type="body" idx="12"/>
          </p:nvPr>
        </p:nvSpPr>
        <p:spPr>
          <a:xfrm>
            <a:off x="4648200" y="1752601"/>
            <a:ext cx="4040188" cy="304801"/>
          </a:xfrm>
          <a:solidFill>
            <a:schemeClr val="accent5">
              <a:lumMod val="20000"/>
              <a:lumOff val="80000"/>
              <a:alpha val="39000"/>
            </a:schemeClr>
          </a:solidFill>
        </p:spPr>
        <p:txBody>
          <a:bodyPr tIns="320040" anchor="b">
            <a:noAutofit/>
          </a:bodyPr>
          <a:lstStyle>
            <a:lvl1pPr marL="0" indent="0">
              <a:buNone/>
              <a:defRPr sz="1800" b="1" cap="all" baseline="0">
                <a:solidFill>
                  <a:schemeClr val="tx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13" name="Title 1"/>
          <p:cNvSpPr>
            <a:spLocks noGrp="1"/>
          </p:cNvSpPr>
          <p:nvPr>
            <p:ph type="title"/>
          </p:nvPr>
        </p:nvSpPr>
        <p:spPr>
          <a:xfrm>
            <a:off x="609600" y="733200"/>
            <a:ext cx="8229600" cy="639762"/>
          </a:xfrm>
        </p:spPr>
        <p:txBody>
          <a:bodyPr/>
          <a:lstStyle/>
          <a:p>
            <a:r>
              <a:rPr lang="cs-CZ"/>
              <a:t>Click to edit Master title style</a:t>
            </a:r>
            <a:endParaRPr lang="en-US" dirty="0"/>
          </a:p>
        </p:txBody>
      </p:sp>
      <p:sp>
        <p:nvSpPr>
          <p:cNvPr id="14" name="Text Placeholder 10"/>
          <p:cNvSpPr>
            <a:spLocks noGrp="1"/>
          </p:cNvSpPr>
          <p:nvPr>
            <p:ph type="body" sz="quarter" idx="13"/>
          </p:nvPr>
        </p:nvSpPr>
        <p:spPr>
          <a:xfrm>
            <a:off x="631200" y="1219200"/>
            <a:ext cx="8153400" cy="457200"/>
          </a:xfrm>
        </p:spPr>
        <p:txBody>
          <a:bodyPr>
            <a:normAutofit/>
          </a:bodyPr>
          <a:lstStyle>
            <a:lvl1pPr>
              <a:buFontTx/>
              <a:buNone/>
              <a:defRPr sz="2400"/>
            </a:lvl1pPr>
          </a:lstStyle>
          <a:p>
            <a:pPr lvl="0"/>
            <a:r>
              <a:rPr lang="cs-CZ"/>
              <a:t>Click to edit Master text styles</a:t>
            </a:r>
          </a:p>
        </p:txBody>
      </p:sp>
      <p:sp>
        <p:nvSpPr>
          <p:cNvPr id="15" name="Footer Placeholder 4"/>
          <p:cNvSpPr>
            <a:spLocks noGrp="1"/>
          </p:cNvSpPr>
          <p:nvPr>
            <p:ph type="ftr" sz="quarter" idx="3"/>
          </p:nvPr>
        </p:nvSpPr>
        <p:spPr>
          <a:xfrm>
            <a:off x="5105400" y="6541800"/>
            <a:ext cx="2895600" cy="365125"/>
          </a:xfrm>
          <a:prstGeom prst="rect">
            <a:avLst/>
          </a:prstGeom>
        </p:spPr>
        <p:txBody>
          <a:bodyPr/>
          <a:lstStyle>
            <a:lvl1pPr algn="ctr">
              <a:defRPr sz="1000">
                <a:solidFill>
                  <a:schemeClr val="bg2"/>
                </a:solidFill>
                <a:latin typeface="Segoe UI" pitchFamily="34" charset="0"/>
                <a:cs typeface="Segoe UI" pitchFamily="34" charset="0"/>
              </a:defRPr>
            </a:lvl1pPr>
          </a:lstStyle>
          <a:p>
            <a:endParaRPr lang="en-US" dirty="0"/>
          </a:p>
        </p:txBody>
      </p:sp>
      <p:sp>
        <p:nvSpPr>
          <p:cNvPr id="16" name="Slide Number Placeholder 5"/>
          <p:cNvSpPr>
            <a:spLocks noGrp="1"/>
          </p:cNvSpPr>
          <p:nvPr>
            <p:ph type="sldNum" sz="quarter" idx="14"/>
          </p:nvPr>
        </p:nvSpPr>
        <p:spPr>
          <a:xfrm>
            <a:off x="76200" y="6477000"/>
            <a:ext cx="2133600" cy="365125"/>
          </a:xfrm>
          <a:prstGeom prst="rect">
            <a:avLst/>
          </a:prstGeom>
        </p:spPr>
        <p:txBody>
          <a:bodyPr/>
          <a:lstStyle>
            <a:lvl1pPr algn="l">
              <a:defRPr sz="1600" b="1">
                <a:solidFill>
                  <a:schemeClr val="bg2"/>
                </a:solidFill>
                <a:latin typeface="Segoe UI" pitchFamily="34" charset="0"/>
                <a:cs typeface="Segoe UI" pitchFamily="34" charset="0"/>
              </a:defRPr>
            </a:lvl1pPr>
          </a:lstStyle>
          <a:p>
            <a:fld id="{81582BD6-FC20-4557-852B-8433F8572D3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p:nvPr>
        </p:nvSpPr>
        <p:spPr>
          <a:xfrm>
            <a:off x="609600" y="733200"/>
            <a:ext cx="8229600" cy="639762"/>
          </a:xfrm>
        </p:spPr>
        <p:txBody>
          <a:bodyPr/>
          <a:lstStyle/>
          <a:p>
            <a:r>
              <a:rPr lang="cs-CZ"/>
              <a:t>Click to edit Master title style</a:t>
            </a:r>
            <a:endParaRPr lang="en-US" dirty="0"/>
          </a:p>
        </p:txBody>
      </p:sp>
      <p:sp>
        <p:nvSpPr>
          <p:cNvPr id="8" name="Text Placeholder 10"/>
          <p:cNvSpPr>
            <a:spLocks noGrp="1"/>
          </p:cNvSpPr>
          <p:nvPr>
            <p:ph type="body" sz="quarter" idx="13"/>
          </p:nvPr>
        </p:nvSpPr>
        <p:spPr>
          <a:xfrm>
            <a:off x="631200" y="1219200"/>
            <a:ext cx="8153400" cy="457200"/>
          </a:xfrm>
        </p:spPr>
        <p:txBody>
          <a:bodyPr>
            <a:normAutofit/>
          </a:bodyPr>
          <a:lstStyle>
            <a:lvl1pPr>
              <a:buFontTx/>
              <a:buNone/>
              <a:defRPr sz="2400"/>
            </a:lvl1pPr>
          </a:lstStyle>
          <a:p>
            <a:pPr lvl="0"/>
            <a:r>
              <a:rPr lang="cs-CZ"/>
              <a:t>Click to edit Master text styles</a:t>
            </a:r>
          </a:p>
        </p:txBody>
      </p:sp>
      <p:sp>
        <p:nvSpPr>
          <p:cNvPr id="6" name="Footer Placeholder 4"/>
          <p:cNvSpPr>
            <a:spLocks noGrp="1"/>
          </p:cNvSpPr>
          <p:nvPr>
            <p:ph type="ftr" sz="quarter" idx="3"/>
          </p:nvPr>
        </p:nvSpPr>
        <p:spPr>
          <a:xfrm>
            <a:off x="5105400" y="6541800"/>
            <a:ext cx="2895600" cy="365125"/>
          </a:xfrm>
          <a:prstGeom prst="rect">
            <a:avLst/>
          </a:prstGeom>
        </p:spPr>
        <p:txBody>
          <a:bodyPr/>
          <a:lstStyle>
            <a:lvl1pPr algn="ctr">
              <a:defRPr sz="1000">
                <a:solidFill>
                  <a:schemeClr val="bg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477000"/>
            <a:ext cx="2133600" cy="365125"/>
          </a:xfrm>
          <a:prstGeom prst="rect">
            <a:avLst/>
          </a:prstGeom>
        </p:spPr>
        <p:txBody>
          <a:bodyPr/>
          <a:lstStyle>
            <a:lvl1pPr algn="l">
              <a:defRPr sz="1600" b="1">
                <a:solidFill>
                  <a:schemeClr val="bg2"/>
                </a:solidFill>
                <a:latin typeface="Segoe UI" pitchFamily="34" charset="0"/>
                <a:cs typeface="Segoe UI" pitchFamily="34" charset="0"/>
              </a:defRPr>
            </a:lvl1pPr>
          </a:lstStyle>
          <a:p>
            <a:fld id="{81582BD6-FC20-4557-852B-8433F8572D3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4400" y="655638"/>
            <a:ext cx="8229600" cy="639762"/>
          </a:xfrm>
          <a:prstGeom prst="rect">
            <a:avLst/>
          </a:prstGeom>
        </p:spPr>
        <p:txBody>
          <a:bodyPr vert="horz" lIns="91440" tIns="45720" rIns="91440" bIns="45720" rtlCol="0" anchor="ctr">
            <a:noAutofit/>
          </a:bodyPr>
          <a:lstStyle/>
          <a:p>
            <a:r>
              <a:rPr lang="cs-CZ"/>
              <a:t>Click to edit Master title style</a:t>
            </a:r>
            <a:endParaRPr lang="en-US" dirty="0"/>
          </a:p>
        </p:txBody>
      </p:sp>
      <p:sp>
        <p:nvSpPr>
          <p:cNvPr id="3" name="Text Placeholder 2"/>
          <p:cNvSpPr>
            <a:spLocks noGrp="1"/>
          </p:cNvSpPr>
          <p:nvPr>
            <p:ph type="body" idx="1"/>
          </p:nvPr>
        </p:nvSpPr>
        <p:spPr>
          <a:xfrm>
            <a:off x="457200" y="1295400"/>
            <a:ext cx="8229600" cy="48307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
        <p:nvSpPr>
          <p:cNvPr id="10" name="Footer Placeholder 4"/>
          <p:cNvSpPr>
            <a:spLocks noGrp="1"/>
          </p:cNvSpPr>
          <p:nvPr>
            <p:ph type="ftr" sz="quarter" idx="3"/>
          </p:nvPr>
        </p:nvSpPr>
        <p:spPr>
          <a:xfrm>
            <a:off x="5105400" y="6541800"/>
            <a:ext cx="2895600" cy="365125"/>
          </a:xfrm>
          <a:prstGeom prst="rect">
            <a:avLst/>
          </a:prstGeom>
        </p:spPr>
        <p:txBody>
          <a:bodyPr/>
          <a:lstStyle>
            <a:lvl1pPr algn="ctr">
              <a:defRPr sz="1000">
                <a:solidFill>
                  <a:schemeClr val="bg2"/>
                </a:solidFill>
                <a:latin typeface="Segoe UI" pitchFamily="34" charset="0"/>
                <a:cs typeface="Segoe UI" pitchFamily="34" charset="0"/>
              </a:defRPr>
            </a:lvl1pPr>
          </a:lstStyle>
          <a:p>
            <a:endParaRPr lang="en-US" dirty="0"/>
          </a:p>
        </p:txBody>
      </p:sp>
      <p:sp>
        <p:nvSpPr>
          <p:cNvPr id="11" name="Slide Number Placeholder 5"/>
          <p:cNvSpPr>
            <a:spLocks noGrp="1"/>
          </p:cNvSpPr>
          <p:nvPr>
            <p:ph type="sldNum" sz="quarter" idx="4"/>
          </p:nvPr>
        </p:nvSpPr>
        <p:spPr>
          <a:xfrm>
            <a:off x="76200" y="6477000"/>
            <a:ext cx="2133600" cy="365125"/>
          </a:xfrm>
          <a:prstGeom prst="rect">
            <a:avLst/>
          </a:prstGeom>
        </p:spPr>
        <p:txBody>
          <a:bodyPr/>
          <a:lstStyle>
            <a:lvl1pPr algn="l">
              <a:defRPr sz="1600" b="1">
                <a:solidFill>
                  <a:schemeClr val="bg2"/>
                </a:solidFill>
                <a:latin typeface="Segoe UI" pitchFamily="34" charset="0"/>
                <a:cs typeface="Segoe UI" pitchFamily="34" charset="0"/>
              </a:defRPr>
            </a:lvl1pPr>
          </a:lstStyle>
          <a:p>
            <a:fld id="{81582BD6-FC20-4557-852B-8433F8572D3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61" r:id="rId6"/>
    <p:sldLayoutId id="2147483662" r:id="rId7"/>
    <p:sldLayoutId id="2147483653" r:id="rId8"/>
    <p:sldLayoutId id="2147483654" r:id="rId9"/>
    <p:sldLayoutId id="2147483655" r:id="rId10"/>
    <p:sldLayoutId id="2147483656" r:id="rId11"/>
    <p:sldLayoutId id="2147483657" r:id="rId12"/>
    <p:sldLayoutId id="2147483663" r:id="rId13"/>
    <p:sldLayoutId id="2147483664" r:id="rId14"/>
  </p:sldLayoutIdLst>
  <p:hf sldNum="0" hdr="0" ftr="0" dt="0"/>
  <p:txStyles>
    <p:titleStyle>
      <a:lvl1pPr algn="l" defTabSz="914400" rtl="0" eaLnBrk="1" latinLnBrk="0" hangingPunct="1">
        <a:spcBef>
          <a:spcPct val="0"/>
        </a:spcBef>
        <a:buNone/>
        <a:defRPr sz="3600" b="1" kern="1200" baseline="0">
          <a:solidFill>
            <a:schemeClr val="tx2">
              <a:lumMod val="75000"/>
            </a:schemeClr>
          </a:solidFill>
          <a:latin typeface="+mj-lt"/>
          <a:ea typeface="+mj-ea"/>
          <a:cs typeface="Segoe UI" pitchFamily="34" charset="0"/>
        </a:defRPr>
      </a:lvl1pPr>
    </p:titleStyle>
    <p:bodyStyle>
      <a:lvl1pPr marL="0" indent="0" algn="l" defTabSz="914400" rtl="0" eaLnBrk="1" latinLnBrk="0" hangingPunct="1">
        <a:lnSpc>
          <a:spcPct val="100000"/>
        </a:lnSpc>
        <a:spcBef>
          <a:spcPct val="20000"/>
        </a:spcBef>
        <a:buClr>
          <a:schemeClr val="tx2">
            <a:lumMod val="75000"/>
          </a:schemeClr>
        </a:buClr>
        <a:buSzPct val="70000"/>
        <a:buFont typeface="Arial" pitchFamily="34" charset="0"/>
        <a:buNone/>
        <a:defRPr sz="3200" kern="1200">
          <a:solidFill>
            <a:schemeClr val="tx2">
              <a:lumMod val="75000"/>
            </a:schemeClr>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tx2">
            <a:lumMod val="75000"/>
          </a:schemeClr>
        </a:buClr>
        <a:buSzPct val="70000"/>
        <a:buFont typeface="Arial" pitchFamily="34" charset="0"/>
        <a:buChar char="•"/>
        <a:defRPr sz="2800" kern="1200">
          <a:solidFill>
            <a:schemeClr val="tx2">
              <a:lumMod val="75000"/>
            </a:schemeClr>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tx2">
            <a:lumMod val="75000"/>
          </a:schemeClr>
        </a:buClr>
        <a:buSzPct val="70000"/>
        <a:buFont typeface="Arial" pitchFamily="34" charset="0"/>
        <a:buChar char="•"/>
        <a:defRPr sz="2400" kern="1200">
          <a:solidFill>
            <a:schemeClr val="tx2">
              <a:lumMod val="75000"/>
            </a:schemeClr>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tx2">
              <a:lumMod val="75000"/>
            </a:schemeClr>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tx2">
            <a:lumMod val="75000"/>
          </a:schemeClr>
        </a:buClr>
        <a:buSzPct val="70000"/>
        <a:buFont typeface="Arial" pitchFamily="34" charset="0"/>
        <a:buChar char="•"/>
        <a:defRPr sz="2000" kern="1200">
          <a:solidFill>
            <a:schemeClr val="tx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0.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0.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10.xml"/><Relationship Id="rId6" Type="http://schemas.openxmlformats.org/officeDocument/2006/relationships/image" Target="../media/image1.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10.xml"/><Relationship Id="rId6" Type="http://schemas.openxmlformats.org/officeDocument/2006/relationships/image" Target="../media/image1.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10.xml"/><Relationship Id="rId5" Type="http://schemas.openxmlformats.org/officeDocument/2006/relationships/image" Target="../media/image2.jpeg"/><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jpeg"/><Relationship Id="rId1" Type="http://schemas.openxmlformats.org/officeDocument/2006/relationships/slideLayout" Target="../slideLayouts/slideLayout10.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png"/><Relationship Id="rId1" Type="http://schemas.openxmlformats.org/officeDocument/2006/relationships/slideLayout" Target="../slideLayouts/slideLayout10.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0.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0.xml"/><Relationship Id="rId5" Type="http://schemas.openxmlformats.org/officeDocument/2006/relationships/image" Target="../media/image2.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 Id="rId5" Type="http://schemas.openxmlformats.org/officeDocument/2006/relationships/image" Target="../media/image2.jpe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3.jpeg"/><Relationship Id="rId1" Type="http://schemas.openxmlformats.org/officeDocument/2006/relationships/slideLayout" Target="../slideLayouts/slideLayout10.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10.xml"/><Relationship Id="rId5" Type="http://schemas.openxmlformats.org/officeDocument/2006/relationships/image" Target="../media/image2.jpe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10.xml"/><Relationship Id="rId5" Type="http://schemas.openxmlformats.org/officeDocument/2006/relationships/image" Target="../media/image2.jpe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10.xml"/><Relationship Id="rId5" Type="http://schemas.openxmlformats.org/officeDocument/2006/relationships/image" Target="../media/image2.jpe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jpeg"/><Relationship Id="rId1" Type="http://schemas.openxmlformats.org/officeDocument/2006/relationships/slideLayout" Target="../slideLayouts/slideLayout10.xml"/><Relationship Id="rId5" Type="http://schemas.openxmlformats.org/officeDocument/2006/relationships/image" Target="../media/image2.jpe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2.png"/><Relationship Id="rId1" Type="http://schemas.openxmlformats.org/officeDocument/2006/relationships/slideLayout" Target="../slideLayouts/slideLayout10.xm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eg"/><Relationship Id="rId1" Type="http://schemas.openxmlformats.org/officeDocument/2006/relationships/slideLayout" Target="../slideLayouts/slideLayout10.xml"/><Relationship Id="rId5" Type="http://schemas.openxmlformats.org/officeDocument/2006/relationships/image" Target="../media/image2.jpe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 Id="rId5" Type="http://schemas.openxmlformats.org/officeDocument/2006/relationships/image" Target="../media/image2.jpe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0.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3.jpeg"/><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tiff"/><Relationship Id="rId1" Type="http://schemas.openxmlformats.org/officeDocument/2006/relationships/slideLayout" Target="../slideLayouts/slideLayout13.xml"/><Relationship Id="rId5" Type="http://schemas.openxmlformats.org/officeDocument/2006/relationships/image" Target="../media/image2.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14.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935" y="838200"/>
            <a:ext cx="9144000" cy="2438400"/>
          </a:xfrm>
        </p:spPr>
        <p:txBody>
          <a:bodyPr/>
          <a:lstStyle/>
          <a:p>
            <a:pPr algn="ctr"/>
            <a:r>
              <a:rPr lang="cs-CZ" sz="3200" dirty="0" err="1" smtClean="0">
                <a:latin typeface="Times New Roman" pitchFamily="18" charset="0"/>
                <a:cs typeface="Times New Roman" pitchFamily="18" charset="0"/>
              </a:rPr>
              <a:t>Powietr</a:t>
            </a:r>
            <a:r>
              <a:rPr lang="pl-PL" sz="3200" dirty="0" smtClean="0">
                <a:latin typeface="Times New Roman" pitchFamily="18" charset="0"/>
                <a:cs typeface="Times New Roman" pitchFamily="18" charset="0"/>
              </a:rPr>
              <a:t>ze na pograniczu czesko-polskim </a:t>
            </a:r>
            <a:r>
              <a:rPr lang="cs-CZ" dirty="0">
                <a:latin typeface="Times New Roman" pitchFamily="18" charset="0"/>
                <a:cs typeface="Times New Roman" pitchFamily="18" charset="0"/>
              </a:rPr>
              <a:t/>
            </a:r>
            <a:br>
              <a:rPr lang="cs-CZ" dirty="0">
                <a:latin typeface="Times New Roman" pitchFamily="18" charset="0"/>
                <a:cs typeface="Times New Roman" pitchFamily="18" charset="0"/>
              </a:rPr>
            </a:br>
            <a:r>
              <a:rPr lang="cs-CZ" dirty="0">
                <a:latin typeface="Times New Roman" pitchFamily="18" charset="0"/>
                <a:cs typeface="Times New Roman" pitchFamily="18" charset="0"/>
              </a:rPr>
              <a:t/>
            </a:r>
            <a:br>
              <a:rPr lang="cs-CZ" dirty="0">
                <a:latin typeface="Times New Roman" pitchFamily="18" charset="0"/>
                <a:cs typeface="Times New Roman" pitchFamily="18" charset="0"/>
              </a:rPr>
            </a:br>
            <a:r>
              <a:rPr lang="cs-CZ" sz="1600" dirty="0">
                <a:latin typeface="Times New Roman" pitchFamily="18" charset="0"/>
                <a:cs typeface="Times New Roman" pitchFamily="18" charset="0"/>
              </a:rPr>
              <a:t>Monitoring – </a:t>
            </a:r>
            <a:r>
              <a:rPr lang="cs-CZ" sz="1600" dirty="0" err="1" smtClean="0">
                <a:latin typeface="Times New Roman" pitchFamily="18" charset="0"/>
                <a:cs typeface="Times New Roman" pitchFamily="18" charset="0"/>
              </a:rPr>
              <a:t>pył</a:t>
            </a:r>
            <a:r>
              <a:rPr lang="cs-CZ" sz="1600" dirty="0" smtClean="0">
                <a:latin typeface="Times New Roman" pitchFamily="18" charset="0"/>
                <a:cs typeface="Times New Roman" pitchFamily="18" charset="0"/>
              </a:rPr>
              <a:t> i </a:t>
            </a:r>
            <a:r>
              <a:rPr lang="cs-CZ" sz="1600" dirty="0" err="1" smtClean="0">
                <a:latin typeface="Times New Roman" pitchFamily="18" charset="0"/>
                <a:cs typeface="Times New Roman" pitchFamily="18" charset="0"/>
              </a:rPr>
              <a:t>pozostałe</a:t>
            </a:r>
            <a:r>
              <a:rPr lang="cs-CZ" sz="1600" dirty="0" smtClean="0">
                <a:latin typeface="Times New Roman" pitchFamily="18" charset="0"/>
                <a:cs typeface="Times New Roman" pitchFamily="18" charset="0"/>
              </a:rPr>
              <a:t> metody</a:t>
            </a:r>
            <a:endParaRPr lang="en-US" sz="1600" dirty="0">
              <a:latin typeface="Times New Roman" pitchFamily="18" charset="0"/>
              <a:cs typeface="Times New Roman" pitchFamily="18" charset="0"/>
            </a:endParaRPr>
          </a:p>
        </p:txBody>
      </p:sp>
      <p:sp>
        <p:nvSpPr>
          <p:cNvPr id="5" name="TextBox 4"/>
          <p:cNvSpPr txBox="1"/>
          <p:nvPr/>
        </p:nvSpPr>
        <p:spPr>
          <a:xfrm>
            <a:off x="5029200" y="4114800"/>
            <a:ext cx="76200" cy="228600"/>
          </a:xfrm>
          <a:prstGeom prst="rect">
            <a:avLst/>
          </a:prstGeom>
        </p:spPr>
        <p:txBody>
          <a:bodyPr vert="horz" wrap="square" lIns="91440" tIns="45720" rIns="91440" bIns="45720" rtlCol="0" anchor="ctr">
            <a:normAutofit fontScale="475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6" name="TextBox 5"/>
          <p:cNvSpPr txBox="1"/>
          <p:nvPr/>
        </p:nvSpPr>
        <p:spPr>
          <a:xfrm>
            <a:off x="21265" y="4761248"/>
            <a:ext cx="8991600" cy="914400"/>
          </a:xfrm>
          <a:prstGeom prst="rect">
            <a:avLst/>
          </a:prstGeom>
        </p:spPr>
        <p:txBody>
          <a:bodyPr vert="horz" wrap="square" lIns="91440" tIns="45720" rIns="91440" bIns="45720" rtlCol="0" anchor="ctr">
            <a:normAutofit/>
          </a:bodyPr>
          <a:lstStyle/>
          <a:p>
            <a:r>
              <a:rPr lang="cs-CZ" sz="1000" dirty="0" smtClean="0">
                <a:latin typeface="Times New Roman" pitchFamily="18" charset="0"/>
                <a:cs typeface="Times New Roman" pitchFamily="18" charset="0"/>
              </a:rPr>
              <a:t>Ochrana ovzduší - Zvyšování kvalifikace absolventů v oblasti </a:t>
            </a:r>
            <a:r>
              <a:rPr lang="cs-CZ" sz="1000" dirty="0" err="1" smtClean="0">
                <a:latin typeface="Times New Roman" pitchFamily="18" charset="0"/>
                <a:cs typeface="Times New Roman" pitchFamily="18" charset="0"/>
              </a:rPr>
              <a:t>environmentu</a:t>
            </a:r>
            <a:endParaRPr lang="cs-CZ" sz="1000" dirty="0">
              <a:latin typeface="Times New Roman" pitchFamily="18" charset="0"/>
              <a:cs typeface="Times New Roman" pitchFamily="18" charset="0"/>
            </a:endParaRPr>
          </a:p>
          <a:p>
            <a:r>
              <a:rPr lang="cs-CZ" sz="1000" dirty="0" err="1">
                <a:latin typeface="Times New Roman" pitchFamily="18" charset="0"/>
                <a:cs typeface="Times New Roman" pitchFamily="18" charset="0"/>
              </a:rPr>
              <a:t>Ochrona</a:t>
            </a:r>
            <a:r>
              <a:rPr lang="cs-CZ" sz="1000" dirty="0">
                <a:latin typeface="Times New Roman" pitchFamily="18" charset="0"/>
                <a:cs typeface="Times New Roman" pitchFamily="18" charset="0"/>
              </a:rPr>
              <a:t> </a:t>
            </a:r>
            <a:r>
              <a:rPr lang="cs-CZ" sz="1000" dirty="0" err="1">
                <a:latin typeface="Times New Roman" pitchFamily="18" charset="0"/>
                <a:cs typeface="Times New Roman" pitchFamily="18" charset="0"/>
              </a:rPr>
              <a:t>powietrza</a:t>
            </a:r>
            <a:r>
              <a:rPr lang="cs-CZ" sz="1000" dirty="0">
                <a:latin typeface="Times New Roman" pitchFamily="18" charset="0"/>
                <a:cs typeface="Times New Roman" pitchFamily="18" charset="0"/>
              </a:rPr>
              <a:t> - </a:t>
            </a:r>
            <a:r>
              <a:rPr lang="cs-CZ" sz="1000" dirty="0" err="1">
                <a:latin typeface="Times New Roman" pitchFamily="18" charset="0"/>
                <a:cs typeface="Times New Roman" pitchFamily="18" charset="0"/>
              </a:rPr>
              <a:t>Podnoszenie</a:t>
            </a:r>
            <a:r>
              <a:rPr lang="cs-CZ" sz="1000" dirty="0">
                <a:latin typeface="Times New Roman" pitchFamily="18" charset="0"/>
                <a:cs typeface="Times New Roman" pitchFamily="18" charset="0"/>
              </a:rPr>
              <a:t> </a:t>
            </a:r>
            <a:r>
              <a:rPr lang="cs-CZ" sz="1000" dirty="0" err="1">
                <a:latin typeface="Times New Roman" pitchFamily="18" charset="0"/>
                <a:cs typeface="Times New Roman" pitchFamily="18" charset="0"/>
              </a:rPr>
              <a:t>kwalifikacji</a:t>
            </a:r>
            <a:r>
              <a:rPr lang="cs-CZ" sz="1000" dirty="0">
                <a:latin typeface="Times New Roman" pitchFamily="18" charset="0"/>
                <a:cs typeface="Times New Roman" pitchFamily="18" charset="0"/>
              </a:rPr>
              <a:t> </a:t>
            </a:r>
            <a:r>
              <a:rPr lang="cs-CZ" sz="1000" dirty="0" err="1">
                <a:latin typeface="Times New Roman" pitchFamily="18" charset="0"/>
                <a:cs typeface="Times New Roman" pitchFamily="18" charset="0"/>
              </a:rPr>
              <a:t>absolwentów</a:t>
            </a:r>
            <a:r>
              <a:rPr lang="cs-CZ" sz="1000" dirty="0">
                <a:latin typeface="Times New Roman" pitchFamily="18" charset="0"/>
                <a:cs typeface="Times New Roman" pitchFamily="18" charset="0"/>
              </a:rPr>
              <a:t> </a:t>
            </a:r>
            <a:r>
              <a:rPr lang="cs-CZ" sz="1000" dirty="0" err="1">
                <a:latin typeface="Times New Roman" pitchFamily="18" charset="0"/>
                <a:cs typeface="Times New Roman" pitchFamily="18" charset="0"/>
              </a:rPr>
              <a:t>w</a:t>
            </a:r>
            <a:r>
              <a:rPr lang="cs-CZ" sz="1000" dirty="0">
                <a:latin typeface="Times New Roman" pitchFamily="18" charset="0"/>
                <a:cs typeface="Times New Roman" pitchFamily="18" charset="0"/>
              </a:rPr>
              <a:t> </a:t>
            </a:r>
            <a:r>
              <a:rPr lang="cs-CZ" sz="1000" dirty="0" err="1">
                <a:latin typeface="Times New Roman" pitchFamily="18" charset="0"/>
                <a:cs typeface="Times New Roman" pitchFamily="18" charset="0"/>
              </a:rPr>
              <a:t>dziedzinie</a:t>
            </a:r>
            <a:r>
              <a:rPr lang="cs-CZ" sz="1000" dirty="0">
                <a:latin typeface="Times New Roman" pitchFamily="18" charset="0"/>
                <a:cs typeface="Times New Roman" pitchFamily="18" charset="0"/>
              </a:rPr>
              <a:t> </a:t>
            </a:r>
            <a:r>
              <a:rPr lang="cs-CZ" sz="1000" dirty="0" err="1">
                <a:latin typeface="Times New Roman" pitchFamily="18" charset="0"/>
                <a:cs typeface="Times New Roman" pitchFamily="18" charset="0"/>
              </a:rPr>
              <a:t>edukacji</a:t>
            </a:r>
            <a:r>
              <a:rPr lang="cs-CZ" sz="1000" dirty="0">
                <a:latin typeface="Times New Roman" pitchFamily="18" charset="0"/>
                <a:cs typeface="Times New Roman" pitchFamily="18" charset="0"/>
              </a:rPr>
              <a:t> </a:t>
            </a:r>
            <a:r>
              <a:rPr lang="cs-CZ" sz="1000" dirty="0" err="1">
                <a:latin typeface="Times New Roman" pitchFamily="18" charset="0"/>
                <a:cs typeface="Times New Roman" pitchFamily="18" charset="0"/>
              </a:rPr>
              <a:t>ekologicznej</a:t>
            </a:r>
            <a:endParaRPr lang="cs-CZ" sz="1000" dirty="0">
              <a:latin typeface="Times New Roman" pitchFamily="18" charset="0"/>
              <a:cs typeface="Times New Roman" pitchFamily="18" charset="0"/>
            </a:endParaRPr>
          </a:p>
        </p:txBody>
      </p:sp>
      <p:sp>
        <p:nvSpPr>
          <p:cNvPr id="9" name="Obdélník 8">
            <a:extLst>
              <a:ext uri="{FF2B5EF4-FFF2-40B4-BE49-F238E27FC236}">
                <a16:creationId xmlns:a16="http://schemas.microsoft.com/office/drawing/2014/main" xmlns="" id="{5734A90D-8CC4-0949-A58E-597943B94E64}"/>
              </a:ext>
            </a:extLst>
          </p:cNvPr>
          <p:cNvSpPr/>
          <p:nvPr/>
        </p:nvSpPr>
        <p:spPr>
          <a:xfrm>
            <a:off x="5316" y="5675648"/>
            <a:ext cx="7086600" cy="246221"/>
          </a:xfrm>
          <a:prstGeom prst="rect">
            <a:avLst/>
          </a:prstGeom>
        </p:spPr>
        <p:txBody>
          <a:bodyPr wrap="square">
            <a:spAutoFit/>
          </a:bodyPr>
          <a:lstStyle/>
          <a:p>
            <a:pPr>
              <a:spcAft>
                <a:spcPts val="0"/>
              </a:spcAft>
            </a:pPr>
            <a:r>
              <a:rPr lang="cs-CZ" sz="1000" dirty="0" smtClean="0">
                <a:solidFill>
                  <a:srgbClr val="000000"/>
                </a:solidFill>
                <a:latin typeface="Times New Roman" pitchFamily="18" charset="0"/>
                <a:ea typeface="Times New Roman" panose="02020603050405020304" pitchFamily="18" charset="0"/>
                <a:cs typeface="Times New Roman" pitchFamily="18" charset="0"/>
              </a:rPr>
              <a:t>Numer projektu </a:t>
            </a:r>
            <a:r>
              <a:rPr lang="cs-CZ" sz="1000" dirty="0">
                <a:solidFill>
                  <a:srgbClr val="000000"/>
                </a:solidFill>
                <a:latin typeface="Times New Roman" pitchFamily="18" charset="0"/>
                <a:ea typeface="Times New Roman" panose="02020603050405020304" pitchFamily="18" charset="0"/>
                <a:cs typeface="Times New Roman" pitchFamily="18" charset="0"/>
              </a:rPr>
              <a:t>CZ.11.3.119/0.0/0.0/16_010/0000990</a:t>
            </a:r>
            <a:endParaRPr lang="cs-CZ" sz="1000" dirty="0">
              <a:effectLst/>
              <a:latin typeface="Times New Roman" pitchFamily="18" charset="0"/>
              <a:ea typeface="Calibri" panose="020F0502020204030204" pitchFamily="34" charset="0"/>
              <a:cs typeface="Times New Roman" pitchFamily="18" charset="0"/>
            </a:endParaRPr>
          </a:p>
        </p:txBody>
      </p:sp>
      <p:grpSp>
        <p:nvGrpSpPr>
          <p:cNvPr id="14" name="Skupina 13">
            <a:extLst>
              <a:ext uri="{FF2B5EF4-FFF2-40B4-BE49-F238E27FC236}">
                <a16:creationId xmlns:a16="http://schemas.microsoft.com/office/drawing/2014/main" xmlns="" id="{FF17D7B1-3FE7-A947-85D1-8F0246C70E72}"/>
              </a:ext>
            </a:extLst>
          </p:cNvPr>
          <p:cNvGrpSpPr/>
          <p:nvPr/>
        </p:nvGrpSpPr>
        <p:grpSpPr>
          <a:xfrm>
            <a:off x="0" y="6044980"/>
            <a:ext cx="9144000" cy="813020"/>
            <a:chOff x="0" y="6044980"/>
            <a:chExt cx="9144000" cy="813020"/>
          </a:xfrm>
        </p:grpSpPr>
        <p:pic>
          <p:nvPicPr>
            <p:cNvPr id="11" name="Obrázek 10">
              <a:extLst>
                <a:ext uri="{FF2B5EF4-FFF2-40B4-BE49-F238E27FC236}">
                  <a16:creationId xmlns:a16="http://schemas.microsoft.com/office/drawing/2014/main" xmlns="" id="{F24BA46B-113D-4E48-AF82-F19E6F90F225}"/>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13" name="Obrázek 12">
              <a:extLst>
                <a:ext uri="{FF2B5EF4-FFF2-40B4-BE49-F238E27FC236}">
                  <a16:creationId xmlns:a16="http://schemas.microsoft.com/office/drawing/2014/main" xmlns="" id="{2F578AAF-F945-8647-B0D0-8071135BCAF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95179" y="431743"/>
            <a:ext cx="503853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Pojemniki</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pomiarowe</a:t>
            </a:r>
            <a:endParaRPr lang="cs-CZ" sz="2100" b="1" dirty="0">
              <a:latin typeface="Times New Roman" pitchFamily="18" charset="0"/>
              <a:cs typeface="Times New Roman" pitchFamily="18" charset="0"/>
            </a:endParaRPr>
          </a:p>
        </p:txBody>
      </p:sp>
      <p:pic>
        <p:nvPicPr>
          <p:cNvPr id="3" name="Obrázek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458542" y="445920"/>
            <a:ext cx="4263272" cy="2398091"/>
          </a:xfrm>
          <a:prstGeom prst="rect">
            <a:avLst/>
          </a:prstGeom>
        </p:spPr>
      </p:pic>
      <p:pic>
        <p:nvPicPr>
          <p:cNvPr id="6" name="Obrázek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7200" y="3075349"/>
            <a:ext cx="3131465" cy="2348599"/>
          </a:xfrm>
          <a:prstGeom prst="rect">
            <a:avLst/>
          </a:prstGeom>
        </p:spPr>
      </p:pic>
      <p:pic>
        <p:nvPicPr>
          <p:cNvPr id="8" name="Obrázek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72000" y="3083744"/>
            <a:ext cx="4145437" cy="2331808"/>
          </a:xfrm>
          <a:prstGeom prst="rect">
            <a:avLst/>
          </a:prstGeom>
        </p:spPr>
      </p:pic>
      <p:grpSp>
        <p:nvGrpSpPr>
          <p:cNvPr id="7" name="Skupina 6">
            <a:extLst>
              <a:ext uri="{FF2B5EF4-FFF2-40B4-BE49-F238E27FC236}">
                <a16:creationId xmlns:a16="http://schemas.microsoft.com/office/drawing/2014/main" xmlns="" id="{F1047443-55E7-6946-BAA2-94E5C06FCBD9}"/>
              </a:ext>
            </a:extLst>
          </p:cNvPr>
          <p:cNvGrpSpPr/>
          <p:nvPr/>
        </p:nvGrpSpPr>
        <p:grpSpPr>
          <a:xfrm>
            <a:off x="0" y="6044980"/>
            <a:ext cx="9144000" cy="813020"/>
            <a:chOff x="0" y="6044980"/>
            <a:chExt cx="9144000" cy="813020"/>
          </a:xfrm>
        </p:grpSpPr>
        <p:pic>
          <p:nvPicPr>
            <p:cNvPr id="9" name="Obrázek 8">
              <a:extLst>
                <a:ext uri="{FF2B5EF4-FFF2-40B4-BE49-F238E27FC236}">
                  <a16:creationId xmlns:a16="http://schemas.microsoft.com/office/drawing/2014/main" xmlns="" id="{8843C2DB-0843-9148-8EDE-D195B3B159E8}"/>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10" name="Obrázek 9">
              <a:extLst>
                <a:ext uri="{FF2B5EF4-FFF2-40B4-BE49-F238E27FC236}">
                  <a16:creationId xmlns:a16="http://schemas.microsoft.com/office/drawing/2014/main" xmlns="" id="{05FFEEE1-58E2-D840-87B2-7E617C1CAC00}"/>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3878249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00539" y="432855"/>
            <a:ext cx="5038531" cy="415498"/>
          </a:xfrm>
          <a:prstGeom prst="rect">
            <a:avLst/>
          </a:prstGeom>
          <a:noFill/>
        </p:spPr>
        <p:txBody>
          <a:bodyPr wrap="square" rtlCol="0">
            <a:spAutoFit/>
          </a:bodyPr>
          <a:lstStyle/>
          <a:p>
            <a:r>
              <a:rPr lang="cs-CZ" sz="2000" b="1" dirty="0" err="1" smtClean="0">
                <a:latin typeface="Times New Roman" pitchFamily="18" charset="0"/>
                <a:cs typeface="Times New Roman" pitchFamily="18" charset="0"/>
              </a:rPr>
              <a:t>Pojemniki</a:t>
            </a:r>
            <a:r>
              <a:rPr lang="cs-CZ" sz="2000" b="1" dirty="0" smtClean="0">
                <a:latin typeface="Times New Roman" pitchFamily="18" charset="0"/>
                <a:cs typeface="Times New Roman" pitchFamily="18" charset="0"/>
              </a:rPr>
              <a:t> </a:t>
            </a:r>
            <a:r>
              <a:rPr lang="cs-CZ" sz="2000" b="1" dirty="0" err="1" smtClean="0">
                <a:latin typeface="Times New Roman" pitchFamily="18" charset="0"/>
                <a:cs typeface="Times New Roman" pitchFamily="18" charset="0"/>
              </a:rPr>
              <a:t>pomiarowe</a:t>
            </a:r>
            <a:endParaRPr lang="cs-CZ" sz="2000" b="1" dirty="0">
              <a:latin typeface="Times New Roman" pitchFamily="18" charset="0"/>
              <a:cs typeface="Times New Roman" pitchFamily="18" charset="0"/>
            </a:endParaRPr>
          </a:p>
        </p:txBody>
      </p:sp>
      <p:pic>
        <p:nvPicPr>
          <p:cNvPr id="5" name="Obrázek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42347" y="1624158"/>
            <a:ext cx="2277457" cy="3036609"/>
          </a:xfrm>
          <a:prstGeom prst="rect">
            <a:avLst/>
          </a:prstGeom>
        </p:spPr>
      </p:pic>
      <p:pic>
        <p:nvPicPr>
          <p:cNvPr id="7" name="Obrázek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30467" y="848353"/>
            <a:ext cx="2299735" cy="4088417"/>
          </a:xfrm>
          <a:prstGeom prst="rect">
            <a:avLst/>
          </a:prstGeom>
        </p:spPr>
      </p:pic>
      <p:pic>
        <p:nvPicPr>
          <p:cNvPr id="8" name="Obrázek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435549" y="980327"/>
            <a:ext cx="2151263" cy="3824468"/>
          </a:xfrm>
          <a:prstGeom prst="rect">
            <a:avLst/>
          </a:prstGeom>
        </p:spPr>
      </p:pic>
      <p:grpSp>
        <p:nvGrpSpPr>
          <p:cNvPr id="6" name="Skupina 5">
            <a:extLst>
              <a:ext uri="{FF2B5EF4-FFF2-40B4-BE49-F238E27FC236}">
                <a16:creationId xmlns:a16="http://schemas.microsoft.com/office/drawing/2014/main" xmlns="" id="{F45A39BF-5F8B-A349-82FF-73291F58C859}"/>
              </a:ext>
            </a:extLst>
          </p:cNvPr>
          <p:cNvGrpSpPr/>
          <p:nvPr/>
        </p:nvGrpSpPr>
        <p:grpSpPr>
          <a:xfrm>
            <a:off x="0" y="6044980"/>
            <a:ext cx="9144000" cy="813020"/>
            <a:chOff x="0" y="6044980"/>
            <a:chExt cx="9144000" cy="813020"/>
          </a:xfrm>
        </p:grpSpPr>
        <p:pic>
          <p:nvPicPr>
            <p:cNvPr id="9" name="Obrázek 8">
              <a:extLst>
                <a:ext uri="{FF2B5EF4-FFF2-40B4-BE49-F238E27FC236}">
                  <a16:creationId xmlns:a16="http://schemas.microsoft.com/office/drawing/2014/main" xmlns="" id="{CECFDCF4-0A6B-2346-B08B-CD3DD68AB34A}"/>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10" name="Obrázek 9">
              <a:extLst>
                <a:ext uri="{FF2B5EF4-FFF2-40B4-BE49-F238E27FC236}">
                  <a16:creationId xmlns:a16="http://schemas.microsoft.com/office/drawing/2014/main" xmlns="" id="{641B3743-B6DF-234E-B6C3-5753D6099895}"/>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325461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81000" y="393060"/>
            <a:ext cx="503853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Szafki</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pomiarowe</a:t>
            </a:r>
            <a:endParaRPr lang="cs-CZ" sz="2100" b="1" dirty="0">
              <a:latin typeface="Times New Roman" pitchFamily="18" charset="0"/>
              <a:cs typeface="Times New Roman" pitchFamily="18" charset="0"/>
            </a:endParaRPr>
          </a:p>
        </p:txBody>
      </p:sp>
      <p:pic>
        <p:nvPicPr>
          <p:cNvPr id="3" name="Obrázek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34851" y="1219200"/>
            <a:ext cx="3023648" cy="2267736"/>
          </a:xfrm>
          <a:prstGeom prst="rect">
            <a:avLst/>
          </a:prstGeom>
        </p:spPr>
      </p:pic>
      <p:pic>
        <p:nvPicPr>
          <p:cNvPr id="4" name="Obrázek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419980" y="2370789"/>
            <a:ext cx="3023648" cy="2267736"/>
          </a:xfrm>
          <a:prstGeom prst="rect">
            <a:avLst/>
          </a:prstGeom>
        </p:spPr>
      </p:pic>
      <p:pic>
        <p:nvPicPr>
          <p:cNvPr id="6" name="Obrázek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705600" y="1219200"/>
            <a:ext cx="2292111" cy="4072379"/>
          </a:xfrm>
          <a:prstGeom prst="rect">
            <a:avLst/>
          </a:prstGeom>
        </p:spPr>
      </p:pic>
      <p:grpSp>
        <p:nvGrpSpPr>
          <p:cNvPr id="7" name="Skupina 6">
            <a:extLst>
              <a:ext uri="{FF2B5EF4-FFF2-40B4-BE49-F238E27FC236}">
                <a16:creationId xmlns:a16="http://schemas.microsoft.com/office/drawing/2014/main" xmlns="" id="{D9F38A35-342A-E849-9257-8D18B05A85A9}"/>
              </a:ext>
            </a:extLst>
          </p:cNvPr>
          <p:cNvGrpSpPr/>
          <p:nvPr/>
        </p:nvGrpSpPr>
        <p:grpSpPr>
          <a:xfrm>
            <a:off x="0" y="6044980"/>
            <a:ext cx="9144000" cy="813020"/>
            <a:chOff x="0" y="6044980"/>
            <a:chExt cx="9144000" cy="813020"/>
          </a:xfrm>
        </p:grpSpPr>
        <p:pic>
          <p:nvPicPr>
            <p:cNvPr id="8" name="Obrázek 7">
              <a:extLst>
                <a:ext uri="{FF2B5EF4-FFF2-40B4-BE49-F238E27FC236}">
                  <a16:creationId xmlns:a16="http://schemas.microsoft.com/office/drawing/2014/main" xmlns="" id="{D3D8E78E-5A1A-164D-9498-2F97D12582C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9" name="Obrázek 8">
              <a:extLst>
                <a:ext uri="{FF2B5EF4-FFF2-40B4-BE49-F238E27FC236}">
                  <a16:creationId xmlns:a16="http://schemas.microsoft.com/office/drawing/2014/main" xmlns="" id="{B7DFBDEF-8613-5842-870D-B08CB6D7D26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2321105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72468" y="353239"/>
            <a:ext cx="503853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Stacje</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mobilne</a:t>
            </a:r>
            <a:r>
              <a:rPr lang="cs-CZ" sz="2100" b="1" dirty="0" smtClean="0">
                <a:latin typeface="Times New Roman" pitchFamily="18" charset="0"/>
                <a:cs typeface="Times New Roman" pitchFamily="18" charset="0"/>
              </a:rPr>
              <a:t> - </a:t>
            </a:r>
            <a:r>
              <a:rPr lang="cs-CZ" sz="2100" b="1" dirty="0" err="1" smtClean="0">
                <a:latin typeface="Times New Roman" pitchFamily="18" charset="0"/>
                <a:cs typeface="Times New Roman" pitchFamily="18" charset="0"/>
              </a:rPr>
              <a:t>wbudowane</a:t>
            </a:r>
            <a:endParaRPr lang="cs-CZ" sz="2100" b="1" dirty="0">
              <a:latin typeface="Times New Roman" pitchFamily="18" charset="0"/>
              <a:cs typeface="Times New Roman" pitchFamily="18" charset="0"/>
            </a:endParaRPr>
          </a:p>
        </p:txBody>
      </p:sp>
      <p:pic>
        <p:nvPicPr>
          <p:cNvPr id="5" name="Obrázek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56719" y="1382472"/>
            <a:ext cx="2349160" cy="1725164"/>
          </a:xfrm>
          <a:prstGeom prst="rect">
            <a:avLst/>
          </a:prstGeom>
        </p:spPr>
      </p:pic>
      <p:pic>
        <p:nvPicPr>
          <p:cNvPr id="8" name="Obrázek 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650716" y="2123529"/>
            <a:ext cx="2343191" cy="3124255"/>
          </a:xfrm>
          <a:prstGeom prst="rect">
            <a:avLst/>
          </a:prstGeom>
        </p:spPr>
      </p:pic>
      <p:pic>
        <p:nvPicPr>
          <p:cNvPr id="9" name="Obrázek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90641" y="1624155"/>
            <a:ext cx="3575313" cy="2681485"/>
          </a:xfrm>
          <a:prstGeom prst="rect">
            <a:avLst/>
          </a:prstGeom>
        </p:spPr>
      </p:pic>
      <p:pic>
        <p:nvPicPr>
          <p:cNvPr id="10" name="Obrázek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08058" y="3721372"/>
            <a:ext cx="1561445" cy="2081926"/>
          </a:xfrm>
          <a:prstGeom prst="rect">
            <a:avLst/>
          </a:prstGeom>
        </p:spPr>
      </p:pic>
      <p:grpSp>
        <p:nvGrpSpPr>
          <p:cNvPr id="7" name="Skupina 6">
            <a:extLst>
              <a:ext uri="{FF2B5EF4-FFF2-40B4-BE49-F238E27FC236}">
                <a16:creationId xmlns:a16="http://schemas.microsoft.com/office/drawing/2014/main" xmlns="" id="{EB900A70-3053-6843-9250-7227484E9433}"/>
              </a:ext>
            </a:extLst>
          </p:cNvPr>
          <p:cNvGrpSpPr/>
          <p:nvPr/>
        </p:nvGrpSpPr>
        <p:grpSpPr>
          <a:xfrm>
            <a:off x="0" y="6044980"/>
            <a:ext cx="9144000" cy="813020"/>
            <a:chOff x="0" y="6044980"/>
            <a:chExt cx="9144000" cy="813020"/>
          </a:xfrm>
        </p:grpSpPr>
        <p:pic>
          <p:nvPicPr>
            <p:cNvPr id="11" name="Obrázek 10">
              <a:extLst>
                <a:ext uri="{FF2B5EF4-FFF2-40B4-BE49-F238E27FC236}">
                  <a16:creationId xmlns:a16="http://schemas.microsoft.com/office/drawing/2014/main" xmlns="" id="{492EE87E-D2D8-2B4A-95BF-11DCFE7D58D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12" name="Obrázek 11">
              <a:extLst>
                <a:ext uri="{FF2B5EF4-FFF2-40B4-BE49-F238E27FC236}">
                  <a16:creationId xmlns:a16="http://schemas.microsoft.com/office/drawing/2014/main" xmlns="" id="{E238C104-5FA9-4F44-9589-2B4AA9135263}"/>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3306403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04800" y="458145"/>
            <a:ext cx="503853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Stacja</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mobilna</a:t>
            </a:r>
            <a:r>
              <a:rPr lang="cs-CZ" sz="2100" b="1" dirty="0" smtClean="0">
                <a:latin typeface="Times New Roman" pitchFamily="18" charset="0"/>
                <a:cs typeface="Times New Roman" pitchFamily="18" charset="0"/>
              </a:rPr>
              <a:t> - </a:t>
            </a:r>
            <a:r>
              <a:rPr lang="cs-CZ" sz="2100" b="1" dirty="0" err="1" smtClean="0">
                <a:latin typeface="Times New Roman" pitchFamily="18" charset="0"/>
                <a:cs typeface="Times New Roman" pitchFamily="18" charset="0"/>
              </a:rPr>
              <a:t>przyczepa</a:t>
            </a:r>
            <a:endParaRPr lang="cs-CZ" sz="2100" b="1" dirty="0">
              <a:latin typeface="Times New Roman" pitchFamily="18" charset="0"/>
              <a:cs typeface="Times New Roman" pitchFamily="18" charset="0"/>
            </a:endParaRPr>
          </a:p>
        </p:txBody>
      </p:sp>
      <p:pic>
        <p:nvPicPr>
          <p:cNvPr id="3" name="Obrázek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46115" y="1254458"/>
            <a:ext cx="2743135" cy="2057351"/>
          </a:xfrm>
          <a:prstGeom prst="rect">
            <a:avLst/>
          </a:prstGeom>
        </p:spPr>
      </p:pic>
      <p:pic>
        <p:nvPicPr>
          <p:cNvPr id="4" name="Obrázek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773306" y="2382383"/>
            <a:ext cx="2144893" cy="2859857"/>
          </a:xfrm>
          <a:prstGeom prst="rect">
            <a:avLst/>
          </a:prstGeom>
        </p:spPr>
      </p:pic>
      <p:pic>
        <p:nvPicPr>
          <p:cNvPr id="6" name="Obrázek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340259" y="1706722"/>
            <a:ext cx="2982038" cy="2236529"/>
          </a:xfrm>
          <a:prstGeom prst="rect">
            <a:avLst/>
          </a:prstGeom>
        </p:spPr>
      </p:pic>
      <p:pic>
        <p:nvPicPr>
          <p:cNvPr id="11" name="Picture 4" descr="C:\Documents and Settings\chaloupecky\Plocha\Envitech\Prezentace\Ovzduší 2013\velmez_4.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85307" y="3822944"/>
            <a:ext cx="2743135" cy="2055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Skupina 6">
            <a:extLst>
              <a:ext uri="{FF2B5EF4-FFF2-40B4-BE49-F238E27FC236}">
                <a16:creationId xmlns:a16="http://schemas.microsoft.com/office/drawing/2014/main" xmlns="" id="{8B60ADC8-E782-2D41-978A-47D5E35E6975}"/>
              </a:ext>
            </a:extLst>
          </p:cNvPr>
          <p:cNvGrpSpPr/>
          <p:nvPr/>
        </p:nvGrpSpPr>
        <p:grpSpPr>
          <a:xfrm>
            <a:off x="0" y="6044980"/>
            <a:ext cx="9144000" cy="813020"/>
            <a:chOff x="0" y="6044980"/>
            <a:chExt cx="9144000" cy="813020"/>
          </a:xfrm>
        </p:grpSpPr>
        <p:pic>
          <p:nvPicPr>
            <p:cNvPr id="8" name="Obrázek 7">
              <a:extLst>
                <a:ext uri="{FF2B5EF4-FFF2-40B4-BE49-F238E27FC236}">
                  <a16:creationId xmlns:a16="http://schemas.microsoft.com/office/drawing/2014/main" xmlns="" id="{216257AE-1BEE-B442-ACBF-B1331DEA9C0F}"/>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9" name="Obrázek 8">
              <a:extLst>
                <a:ext uri="{FF2B5EF4-FFF2-40B4-BE49-F238E27FC236}">
                  <a16:creationId xmlns:a16="http://schemas.microsoft.com/office/drawing/2014/main" xmlns="" id="{E0553681-80AD-5E41-9C94-0859A20BC88C}"/>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326106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28600" y="425670"/>
            <a:ext cx="503853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Stacje</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mobilne</a:t>
            </a:r>
            <a:r>
              <a:rPr lang="cs-CZ" sz="2100" b="1" dirty="0" smtClean="0">
                <a:latin typeface="Times New Roman" pitchFamily="18" charset="0"/>
                <a:cs typeface="Times New Roman" pitchFamily="18" charset="0"/>
              </a:rPr>
              <a:t> - </a:t>
            </a:r>
            <a:r>
              <a:rPr lang="cs-CZ" sz="2100" b="1" dirty="0" err="1" smtClean="0">
                <a:latin typeface="Times New Roman" pitchFamily="18" charset="0"/>
                <a:cs typeface="Times New Roman" pitchFamily="18" charset="0"/>
              </a:rPr>
              <a:t>nogi</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hydrauliczne</a:t>
            </a:r>
            <a:endParaRPr lang="cs-CZ" sz="2100" b="1" dirty="0">
              <a:latin typeface="Times New Roman" pitchFamily="18" charset="0"/>
              <a:cs typeface="Times New Roman" pitchFamily="18" charset="0"/>
            </a:endParaRPr>
          </a:p>
        </p:txBody>
      </p:sp>
      <p:pic>
        <p:nvPicPr>
          <p:cNvPr id="5" name="Obrázek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45623" y="1253698"/>
            <a:ext cx="3920067" cy="2940050"/>
          </a:xfrm>
          <a:prstGeom prst="rect">
            <a:avLst/>
          </a:prstGeom>
        </p:spPr>
      </p:pic>
      <p:pic>
        <p:nvPicPr>
          <p:cNvPr id="7" name="Obrázek 6"/>
          <p:cNvPicPr>
            <a:picLocks noChangeAspect="1"/>
          </p:cNvPicPr>
          <p:nvPr/>
        </p:nvPicPr>
        <p:blipFill>
          <a:blip r:embed="rId3" cstate="print"/>
          <a:stretch>
            <a:fillRect/>
          </a:stretch>
        </p:blipFill>
        <p:spPr>
          <a:xfrm>
            <a:off x="4701878" y="2209800"/>
            <a:ext cx="4112775" cy="3086100"/>
          </a:xfrm>
          <a:prstGeom prst="rect">
            <a:avLst/>
          </a:prstGeom>
        </p:spPr>
      </p:pic>
      <p:grpSp>
        <p:nvGrpSpPr>
          <p:cNvPr id="6" name="Skupina 5">
            <a:extLst>
              <a:ext uri="{FF2B5EF4-FFF2-40B4-BE49-F238E27FC236}">
                <a16:creationId xmlns:a16="http://schemas.microsoft.com/office/drawing/2014/main" xmlns="" id="{F9394FDF-4D81-2C4B-AF64-3F6627ED1C83}"/>
              </a:ext>
            </a:extLst>
          </p:cNvPr>
          <p:cNvGrpSpPr/>
          <p:nvPr/>
        </p:nvGrpSpPr>
        <p:grpSpPr>
          <a:xfrm>
            <a:off x="0" y="6044980"/>
            <a:ext cx="9144000" cy="813020"/>
            <a:chOff x="0" y="6044980"/>
            <a:chExt cx="9144000" cy="813020"/>
          </a:xfrm>
        </p:grpSpPr>
        <p:pic>
          <p:nvPicPr>
            <p:cNvPr id="8" name="Obrázek 7">
              <a:extLst>
                <a:ext uri="{FF2B5EF4-FFF2-40B4-BE49-F238E27FC236}">
                  <a16:creationId xmlns:a16="http://schemas.microsoft.com/office/drawing/2014/main" xmlns="" id="{A662E8F2-8A19-3346-A452-EB64702FA00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9" name="Obrázek 8">
              <a:extLst>
                <a:ext uri="{FF2B5EF4-FFF2-40B4-BE49-F238E27FC236}">
                  <a16:creationId xmlns:a16="http://schemas.microsoft.com/office/drawing/2014/main" xmlns="" id="{41EA6119-0D09-6544-8E4A-6F026BCE13AE}"/>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4130378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2486" y="443086"/>
            <a:ext cx="503853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Analizatory</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pyłu</a:t>
            </a:r>
            <a:endParaRPr lang="cs-CZ" sz="2100" b="1" dirty="0">
              <a:latin typeface="Times New Roman" pitchFamily="18" charset="0"/>
              <a:cs typeface="Times New Roman" pitchFamily="18" charset="0"/>
            </a:endParaRPr>
          </a:p>
        </p:txBody>
      </p:sp>
      <p:sp>
        <p:nvSpPr>
          <p:cNvPr id="6" name="TextovéPole 5"/>
          <p:cNvSpPr txBox="1"/>
          <p:nvPr/>
        </p:nvSpPr>
        <p:spPr>
          <a:xfrm>
            <a:off x="388362" y="1219200"/>
            <a:ext cx="8412114" cy="2031325"/>
          </a:xfrm>
          <a:prstGeom prst="rect">
            <a:avLst/>
          </a:prstGeom>
          <a:noFill/>
        </p:spPr>
        <p:txBody>
          <a:bodyPr wrap="square" rtlCol="0">
            <a:spAutoFit/>
          </a:bodyPr>
          <a:lstStyle/>
          <a:p>
            <a:pPr marL="257175" indent="-257175">
              <a:buFont typeface="Arial" panose="020B0604020202020204" pitchFamily="34" charset="0"/>
              <a:buChar char="•"/>
            </a:pPr>
            <a:r>
              <a:rPr lang="pl-PL" dirty="0" smtClean="0">
                <a:latin typeface="Times New Roman" pitchFamily="18" charset="0"/>
                <a:cs typeface="Times New Roman" pitchFamily="18" charset="0"/>
              </a:rPr>
              <a:t>Najczęściej stosowane równoważne metody: optyczne, tłumienie promieniowania beta (radiometria), TEOM</a:t>
            </a: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pl-PL" dirty="0" smtClean="0">
                <a:latin typeface="Times New Roman" pitchFamily="18" charset="0"/>
                <a:cs typeface="Times New Roman" pitchFamily="18" charset="0"/>
              </a:rPr>
              <a:t>Wymagane badanie równoważności względem metody grawimetrycznej</a:t>
            </a: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pl-PL" dirty="0" smtClean="0">
                <a:latin typeface="Times New Roman" pitchFamily="18" charset="0"/>
                <a:cs typeface="Times New Roman" pitchFamily="18" charset="0"/>
              </a:rPr>
              <a:t>Współczynniki są powszechnie używane do porównywania różnych metod</a:t>
            </a:r>
          </a:p>
          <a:p>
            <a:pPr marL="257175" indent="-257175">
              <a:buFont typeface="Arial" panose="020B0604020202020204" pitchFamily="34" charset="0"/>
              <a:buChar char="•"/>
            </a:pPr>
            <a:endParaRPr lang="cs-CZ" dirty="0">
              <a:latin typeface="Avenir Roman" panose="02000503020000020003" pitchFamily="2" charset="0"/>
            </a:endParaRPr>
          </a:p>
        </p:txBody>
      </p:sp>
      <p:pic>
        <p:nvPicPr>
          <p:cNvPr id="3" name="Obrázek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876800" y="3334142"/>
            <a:ext cx="4123134" cy="2317290"/>
          </a:xfrm>
          <a:prstGeom prst="rect">
            <a:avLst/>
          </a:prstGeom>
        </p:spPr>
      </p:pic>
      <p:grpSp>
        <p:nvGrpSpPr>
          <p:cNvPr id="5" name="Skupina 4">
            <a:extLst>
              <a:ext uri="{FF2B5EF4-FFF2-40B4-BE49-F238E27FC236}">
                <a16:creationId xmlns:a16="http://schemas.microsoft.com/office/drawing/2014/main" xmlns="" id="{F2F9AF35-A10A-DA45-9092-A9A3A5E86D89}"/>
              </a:ext>
            </a:extLst>
          </p:cNvPr>
          <p:cNvGrpSpPr/>
          <p:nvPr/>
        </p:nvGrpSpPr>
        <p:grpSpPr>
          <a:xfrm>
            <a:off x="0" y="6044980"/>
            <a:ext cx="9144000" cy="813020"/>
            <a:chOff x="0" y="6044980"/>
            <a:chExt cx="9144000" cy="813020"/>
          </a:xfrm>
        </p:grpSpPr>
        <p:pic>
          <p:nvPicPr>
            <p:cNvPr id="7" name="Obrázek 6">
              <a:extLst>
                <a:ext uri="{FF2B5EF4-FFF2-40B4-BE49-F238E27FC236}">
                  <a16:creationId xmlns:a16="http://schemas.microsoft.com/office/drawing/2014/main" xmlns="" id="{05BC6812-44EB-3741-81C6-81A692A05A5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8" name="Obrázek 7">
              <a:extLst>
                <a:ext uri="{FF2B5EF4-FFF2-40B4-BE49-F238E27FC236}">
                  <a16:creationId xmlns:a16="http://schemas.microsoft.com/office/drawing/2014/main" xmlns="" id="{3D82070B-860B-4844-BB7F-BB1511534A6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3990023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2486" y="521304"/>
            <a:ext cx="503853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Optyczne</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mierniki</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pyłu</a:t>
            </a:r>
            <a:endParaRPr lang="cs-CZ" sz="2100" b="1" dirty="0">
              <a:latin typeface="Times New Roman" pitchFamily="18" charset="0"/>
              <a:cs typeface="Times New Roman" pitchFamily="18" charset="0"/>
            </a:endParaRPr>
          </a:p>
        </p:txBody>
      </p:sp>
      <p:sp>
        <p:nvSpPr>
          <p:cNvPr id="6" name="TextovéPole 5"/>
          <p:cNvSpPr txBox="1"/>
          <p:nvPr/>
        </p:nvSpPr>
        <p:spPr>
          <a:xfrm>
            <a:off x="388362" y="1371600"/>
            <a:ext cx="8412114" cy="3416320"/>
          </a:xfrm>
          <a:prstGeom prst="rect">
            <a:avLst/>
          </a:prstGeom>
          <a:noFill/>
        </p:spPr>
        <p:txBody>
          <a:bodyPr wrap="square" rtlCol="0">
            <a:spAutoFit/>
          </a:bodyPr>
          <a:lstStyle/>
          <a:p>
            <a:pPr marL="257175" indent="-257175">
              <a:buFont typeface="Arial" pitchFamily="34" charset="0"/>
              <a:buChar char="•"/>
            </a:pPr>
            <a:r>
              <a:rPr lang="pl-PL" dirty="0" smtClean="0">
                <a:latin typeface="Times New Roman" pitchFamily="18" charset="0"/>
                <a:cs typeface="Times New Roman" pitchFamily="18" charset="0"/>
              </a:rPr>
              <a:t>Duża różnica czasowa, PM10, PM2,5 i PM1 w tym samym czasie, stosunkowo niskie koszty eksploatacji, pomiar liczby cząstek na jednostkę objętości</a:t>
            </a:r>
          </a:p>
          <a:p>
            <a:pPr marL="257175" indent="-257175">
              <a:buFont typeface="Arial" pitchFamily="34" charset="0"/>
              <a:buChar char="•"/>
            </a:pPr>
            <a:endParaRPr lang="pl-PL" dirty="0" smtClean="0">
              <a:latin typeface="Times New Roman" pitchFamily="18" charset="0"/>
              <a:cs typeface="Times New Roman" pitchFamily="18" charset="0"/>
            </a:endParaRPr>
          </a:p>
          <a:p>
            <a:pPr marL="257175" indent="-257175">
              <a:buFont typeface="Arial" pitchFamily="34" charset="0"/>
              <a:buChar char="•"/>
            </a:pPr>
            <a:r>
              <a:rPr lang="pl-PL" dirty="0" smtClean="0">
                <a:latin typeface="Times New Roman" pitchFamily="18" charset="0"/>
                <a:cs typeface="Times New Roman" pitchFamily="18" charset="0"/>
              </a:rPr>
              <a:t>Duży wpływ - gęstość optyczna </a:t>
            </a:r>
            <a:r>
              <a:rPr lang="pl-PL" dirty="0" smtClean="0">
                <a:latin typeface="Times New Roman" pitchFamily="18" charset="0"/>
                <a:cs typeface="Times New Roman" pitchFamily="18" charset="0"/>
              </a:rPr>
              <a:t>cząsteczek</a:t>
            </a:r>
            <a:endParaRPr lang="pl-PL" dirty="0" smtClean="0">
              <a:latin typeface="Times New Roman" pitchFamily="18" charset="0"/>
              <a:cs typeface="Times New Roman" pitchFamily="18" charset="0"/>
            </a:endParaRPr>
          </a:p>
          <a:p>
            <a:pPr marL="257175" indent="-257175">
              <a:buFont typeface="Arial" pitchFamily="34" charset="0"/>
              <a:buChar char="•"/>
            </a:pPr>
            <a:endParaRPr lang="pl-PL" dirty="0" smtClean="0">
              <a:latin typeface="Times New Roman" pitchFamily="18" charset="0"/>
              <a:cs typeface="Times New Roman" pitchFamily="18" charset="0"/>
            </a:endParaRPr>
          </a:p>
          <a:p>
            <a:pPr marL="257175" indent="-257175">
              <a:buFont typeface="Arial" pitchFamily="34" charset="0"/>
              <a:buChar char="•"/>
            </a:pPr>
            <a:r>
              <a:rPr lang="pl-PL" dirty="0" smtClean="0">
                <a:latin typeface="Times New Roman" pitchFamily="18" charset="0"/>
                <a:cs typeface="Times New Roman" pitchFamily="18" charset="0"/>
              </a:rPr>
              <a:t>Rozpraszanie światła do przodu lub do tyłu</a:t>
            </a:r>
            <a:endParaRPr lang="cs-CZ" dirty="0">
              <a:latin typeface="Times New Roman" pitchFamily="18" charset="0"/>
              <a:cs typeface="Times New Roman" pitchFamily="18" charset="0"/>
            </a:endParaRPr>
          </a:p>
          <a:p>
            <a:pPr marL="257175" indent="-257175">
              <a:buFont typeface="Arial" pitchFamily="34" charset="0"/>
              <a:buChar char="•"/>
            </a:pPr>
            <a:endParaRPr lang="cs-CZ" dirty="0">
              <a:latin typeface="Times New Roman" pitchFamily="18" charset="0"/>
              <a:cs typeface="Times New Roman" pitchFamily="18" charset="0"/>
            </a:endParaRPr>
          </a:p>
          <a:p>
            <a:pPr marL="257175" indent="-257175">
              <a:buFont typeface="Arial" pitchFamily="34" charset="0"/>
              <a:buChar char="•"/>
            </a:pPr>
            <a:r>
              <a:rPr lang="cs-CZ" dirty="0" err="1" smtClean="0">
                <a:latin typeface="Times New Roman" pitchFamily="18" charset="0"/>
                <a:cs typeface="Times New Roman" pitchFamily="18" charset="0"/>
              </a:rPr>
              <a:t>Źródło</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światła</a:t>
            </a:r>
            <a:r>
              <a:rPr lang="cs-CZ" dirty="0" smtClean="0">
                <a:latin typeface="Times New Roman" pitchFamily="18" charset="0"/>
                <a:cs typeface="Times New Roman" pitchFamily="18" charset="0"/>
              </a:rPr>
              <a:t>: </a:t>
            </a:r>
            <a:r>
              <a:rPr lang="cs-CZ" dirty="0">
                <a:latin typeface="Times New Roman" pitchFamily="18" charset="0"/>
                <a:cs typeface="Times New Roman" pitchFamily="18" charset="0"/>
              </a:rPr>
              <a:t>LED </a:t>
            </a:r>
            <a:r>
              <a:rPr lang="cs-CZ" dirty="0" smtClean="0">
                <a:latin typeface="Times New Roman" pitchFamily="18" charset="0"/>
                <a:cs typeface="Times New Roman" pitchFamily="18" charset="0"/>
              </a:rPr>
              <a:t>lub laser</a:t>
            </a:r>
            <a:endParaRPr lang="cs-CZ" dirty="0">
              <a:latin typeface="Times New Roman" pitchFamily="18" charset="0"/>
              <a:cs typeface="Times New Roman" pitchFamily="18" charset="0"/>
            </a:endParaRPr>
          </a:p>
          <a:p>
            <a:pPr marL="257175" indent="-257175">
              <a:buFont typeface="Arial" pitchFamily="34" charset="0"/>
              <a:buChar char="•"/>
            </a:pPr>
            <a:endParaRPr lang="cs-CZ" dirty="0">
              <a:latin typeface="Times New Roman" pitchFamily="18" charset="0"/>
              <a:cs typeface="Times New Roman" pitchFamily="18" charset="0"/>
            </a:endParaRPr>
          </a:p>
          <a:p>
            <a:pPr marL="257175" indent="-257175">
              <a:buFont typeface="Arial" pitchFamily="34" charset="0"/>
              <a:buChar char="•"/>
            </a:pPr>
            <a:r>
              <a:rPr lang="cs-CZ" dirty="0">
                <a:latin typeface="Times New Roman" pitchFamily="18" charset="0"/>
                <a:cs typeface="Times New Roman" pitchFamily="18" charset="0"/>
              </a:rPr>
              <a:t>Palas </a:t>
            </a:r>
            <a:r>
              <a:rPr lang="cs-CZ" dirty="0" err="1">
                <a:latin typeface="Times New Roman" pitchFamily="18" charset="0"/>
                <a:cs typeface="Times New Roman" pitchFamily="18" charset="0"/>
              </a:rPr>
              <a:t>Fidas</a:t>
            </a:r>
            <a:r>
              <a:rPr lang="cs-CZ" dirty="0">
                <a:latin typeface="Times New Roman" pitchFamily="18" charset="0"/>
                <a:cs typeface="Times New Roman" pitchFamily="18" charset="0"/>
              </a:rPr>
              <a:t> 200, </a:t>
            </a:r>
            <a:r>
              <a:rPr lang="cs-CZ" dirty="0" err="1">
                <a:latin typeface="Times New Roman" pitchFamily="18" charset="0"/>
                <a:cs typeface="Times New Roman" pitchFamily="18" charset="0"/>
              </a:rPr>
              <a:t>Grimm</a:t>
            </a:r>
            <a:r>
              <a:rPr lang="cs-CZ" dirty="0">
                <a:latin typeface="Times New Roman" pitchFamily="18" charset="0"/>
                <a:cs typeface="Times New Roman" pitchFamily="18" charset="0"/>
              </a:rPr>
              <a:t> 180</a:t>
            </a:r>
          </a:p>
          <a:p>
            <a:pPr marL="257175" indent="-257175">
              <a:buFont typeface="Arial" pitchFamily="34" charset="0"/>
              <a:buChar char="•"/>
            </a:pPr>
            <a:endParaRPr lang="cs-CZ" dirty="0">
              <a:latin typeface="Avenir Roman" panose="02000503020000020003" pitchFamily="2" charset="0"/>
            </a:endParaRPr>
          </a:p>
          <a:p>
            <a:pPr marL="257175" indent="-257175">
              <a:buFont typeface="Arial" pitchFamily="34" charset="0"/>
              <a:buChar char="•"/>
            </a:pPr>
            <a:endParaRPr lang="cs-CZ" dirty="0">
              <a:latin typeface="Avenir Roman" panose="02000503020000020003" pitchFamily="2" charset="0"/>
            </a:endParaRPr>
          </a:p>
        </p:txBody>
      </p:sp>
      <p:pic>
        <p:nvPicPr>
          <p:cNvPr id="8" name="Obrázek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337447" y="3718719"/>
            <a:ext cx="4622006" cy="1985963"/>
          </a:xfrm>
          <a:prstGeom prst="rect">
            <a:avLst/>
          </a:prstGeom>
        </p:spPr>
      </p:pic>
      <p:grpSp>
        <p:nvGrpSpPr>
          <p:cNvPr id="5" name="Skupina 4">
            <a:extLst>
              <a:ext uri="{FF2B5EF4-FFF2-40B4-BE49-F238E27FC236}">
                <a16:creationId xmlns:a16="http://schemas.microsoft.com/office/drawing/2014/main" xmlns="" id="{41CAEB52-DCC7-AF40-9EE1-67B4278859E4}"/>
              </a:ext>
            </a:extLst>
          </p:cNvPr>
          <p:cNvGrpSpPr/>
          <p:nvPr/>
        </p:nvGrpSpPr>
        <p:grpSpPr>
          <a:xfrm>
            <a:off x="0" y="6044980"/>
            <a:ext cx="9144000" cy="813020"/>
            <a:chOff x="0" y="6044980"/>
            <a:chExt cx="9144000" cy="813020"/>
          </a:xfrm>
        </p:grpSpPr>
        <p:pic>
          <p:nvPicPr>
            <p:cNvPr id="7" name="Obrázek 6">
              <a:extLst>
                <a:ext uri="{FF2B5EF4-FFF2-40B4-BE49-F238E27FC236}">
                  <a16:creationId xmlns:a16="http://schemas.microsoft.com/office/drawing/2014/main" xmlns="" id="{41C7C8CA-F0C9-534C-979F-A93B60159F3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9" name="Obrázek 8">
              <a:extLst>
                <a:ext uri="{FF2B5EF4-FFF2-40B4-BE49-F238E27FC236}">
                  <a16:creationId xmlns:a16="http://schemas.microsoft.com/office/drawing/2014/main" xmlns="" id="{C81C67FA-1956-EF4E-AE6E-444966D9C4C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2154542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53901" y="427061"/>
            <a:ext cx="503853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Optyczne</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mierniki</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pyłu</a:t>
            </a:r>
            <a:endParaRPr lang="cs-CZ" sz="2100" b="1" dirty="0">
              <a:latin typeface="Times New Roman" pitchFamily="18" charset="0"/>
              <a:cs typeface="Times New Roman" pitchFamily="18" charset="0"/>
            </a:endParaRPr>
          </a:p>
        </p:txBody>
      </p:sp>
      <p:pic>
        <p:nvPicPr>
          <p:cNvPr id="4" name="Obrázek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618450" y="2209800"/>
            <a:ext cx="2862425" cy="2917121"/>
          </a:xfrm>
          <a:prstGeom prst="rect">
            <a:avLst/>
          </a:prstGeom>
        </p:spPr>
      </p:pic>
      <p:pic>
        <p:nvPicPr>
          <p:cNvPr id="5" name="Obrázek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074618" y="1375608"/>
            <a:ext cx="1795104" cy="4100579"/>
          </a:xfrm>
          <a:prstGeom prst="rect">
            <a:avLst/>
          </a:prstGeom>
        </p:spPr>
      </p:pic>
      <p:pic>
        <p:nvPicPr>
          <p:cNvPr id="7" name="Obrázek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53901" y="1377682"/>
            <a:ext cx="1971989" cy="1479520"/>
          </a:xfrm>
          <a:prstGeom prst="rect">
            <a:avLst/>
          </a:prstGeom>
        </p:spPr>
      </p:pic>
      <p:grpSp>
        <p:nvGrpSpPr>
          <p:cNvPr id="6" name="Skupina 5">
            <a:extLst>
              <a:ext uri="{FF2B5EF4-FFF2-40B4-BE49-F238E27FC236}">
                <a16:creationId xmlns:a16="http://schemas.microsoft.com/office/drawing/2014/main" xmlns="" id="{CF90C50A-380B-9344-BE79-73556730E51F}"/>
              </a:ext>
            </a:extLst>
          </p:cNvPr>
          <p:cNvGrpSpPr/>
          <p:nvPr/>
        </p:nvGrpSpPr>
        <p:grpSpPr>
          <a:xfrm>
            <a:off x="0" y="6044980"/>
            <a:ext cx="9144000" cy="813020"/>
            <a:chOff x="0" y="6044980"/>
            <a:chExt cx="9144000" cy="813020"/>
          </a:xfrm>
        </p:grpSpPr>
        <p:pic>
          <p:nvPicPr>
            <p:cNvPr id="8" name="Obrázek 7">
              <a:extLst>
                <a:ext uri="{FF2B5EF4-FFF2-40B4-BE49-F238E27FC236}">
                  <a16:creationId xmlns:a16="http://schemas.microsoft.com/office/drawing/2014/main" xmlns="" id="{4D629A95-CB26-AB46-A9EB-F933F78CC09B}"/>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9" name="Obrázek 8">
              <a:extLst>
                <a:ext uri="{FF2B5EF4-FFF2-40B4-BE49-F238E27FC236}">
                  <a16:creationId xmlns:a16="http://schemas.microsoft.com/office/drawing/2014/main" xmlns="" id="{DBDF34A8-E82E-944F-B551-0463ABC32E1C}"/>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2283720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33400" y="533400"/>
            <a:ext cx="5038531" cy="415498"/>
          </a:xfrm>
          <a:prstGeom prst="rect">
            <a:avLst/>
          </a:prstGeom>
          <a:noFill/>
        </p:spPr>
        <p:txBody>
          <a:bodyPr wrap="square" rtlCol="0">
            <a:spAutoFit/>
          </a:bodyPr>
          <a:lstStyle/>
          <a:p>
            <a:r>
              <a:rPr lang="cs-CZ" sz="2100" b="1" dirty="0">
                <a:latin typeface="Times New Roman" pitchFamily="18" charset="0"/>
                <a:cs typeface="Times New Roman" pitchFamily="18" charset="0"/>
              </a:rPr>
              <a:t>„Beta“ - </a:t>
            </a:r>
            <a:r>
              <a:rPr lang="cs-CZ" sz="2100" b="1" dirty="0" err="1" smtClean="0">
                <a:latin typeface="Times New Roman" pitchFamily="18" charset="0"/>
                <a:cs typeface="Times New Roman" pitchFamily="18" charset="0"/>
              </a:rPr>
              <a:t>mierniki</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pyłu</a:t>
            </a:r>
            <a:endParaRPr lang="cs-CZ" sz="2100" b="1" dirty="0">
              <a:latin typeface="Times New Roman" pitchFamily="18" charset="0"/>
              <a:cs typeface="Times New Roman" pitchFamily="18" charset="0"/>
            </a:endParaRPr>
          </a:p>
        </p:txBody>
      </p:sp>
      <p:sp>
        <p:nvSpPr>
          <p:cNvPr id="6" name="TextovéPole 5"/>
          <p:cNvSpPr txBox="1"/>
          <p:nvPr/>
        </p:nvSpPr>
        <p:spPr>
          <a:xfrm>
            <a:off x="457200" y="1447800"/>
            <a:ext cx="8412114" cy="3693319"/>
          </a:xfrm>
          <a:prstGeom prst="rect">
            <a:avLst/>
          </a:prstGeom>
          <a:noFill/>
        </p:spPr>
        <p:txBody>
          <a:bodyPr wrap="square" rtlCol="0">
            <a:spAutoFit/>
          </a:bodyPr>
          <a:lstStyle/>
          <a:p>
            <a:pPr marL="257175" indent="-257175">
              <a:buFont typeface="Arial" panose="020B0604020202020204" pitchFamily="34" charset="0"/>
              <a:buChar char="•"/>
            </a:pPr>
            <a:r>
              <a:rPr lang="pl-PL" dirty="0" smtClean="0">
                <a:latin typeface="Times New Roman" pitchFamily="18" charset="0"/>
                <a:cs typeface="Times New Roman" pitchFamily="18" charset="0"/>
              </a:rPr>
              <a:t>Niska różnica czasowa, osobno PM10, PM2,5 i PM1, względnie wysokie koszty eksploatacji, bez pomiaru liczby części na jednostkę objętości, źródła radioaktywne</a:t>
            </a:r>
          </a:p>
          <a:p>
            <a:pPr marL="257175" indent="-257175">
              <a:buFont typeface="Arial" panose="020B0604020202020204" pitchFamily="34" charset="0"/>
              <a:buChar char="•"/>
            </a:pPr>
            <a:endParaRPr lang="pl-PL" dirty="0" smtClean="0">
              <a:latin typeface="Times New Roman" pitchFamily="18" charset="0"/>
              <a:cs typeface="Times New Roman" pitchFamily="18" charset="0"/>
            </a:endParaRPr>
          </a:p>
          <a:p>
            <a:pPr marL="257175" indent="-257175">
              <a:buFont typeface="Arial" panose="020B0604020202020204" pitchFamily="34" charset="0"/>
              <a:buChar char="•"/>
            </a:pPr>
            <a:r>
              <a:rPr lang="pl-PL" dirty="0" smtClean="0">
                <a:latin typeface="Times New Roman" pitchFamily="18" charset="0"/>
                <a:cs typeface="Times New Roman" pitchFamily="18" charset="0"/>
              </a:rPr>
              <a:t>T</a:t>
            </a:r>
            <a:r>
              <a:rPr lang="pl-PL" dirty="0" smtClean="0">
                <a:latin typeface="Times New Roman" pitchFamily="18" charset="0"/>
                <a:cs typeface="Times New Roman" pitchFamily="18" charset="0"/>
              </a:rPr>
              <a:t>estowane urządzenie w przeszłości</a:t>
            </a:r>
            <a:endParaRPr lang="pl-PL" dirty="0" smtClean="0">
              <a:latin typeface="Times New Roman" pitchFamily="18" charset="0"/>
              <a:cs typeface="Times New Roman" pitchFamily="18" charset="0"/>
            </a:endParaRPr>
          </a:p>
          <a:p>
            <a:pPr marL="257175" indent="-257175">
              <a:buFont typeface="Arial" panose="020B0604020202020204" pitchFamily="34" charset="0"/>
              <a:buChar char="•"/>
            </a:pPr>
            <a:endParaRPr lang="pl-PL" dirty="0" smtClean="0">
              <a:latin typeface="Times New Roman" pitchFamily="18" charset="0"/>
              <a:cs typeface="Times New Roman" pitchFamily="18" charset="0"/>
            </a:endParaRPr>
          </a:p>
          <a:p>
            <a:pPr marL="257175" indent="-257175">
              <a:buFont typeface="Arial" panose="020B0604020202020204" pitchFamily="34" charset="0"/>
              <a:buChar char="•"/>
            </a:pPr>
            <a:r>
              <a:rPr lang="pl-PL" dirty="0" smtClean="0">
                <a:latin typeface="Times New Roman" pitchFamily="18" charset="0"/>
                <a:cs typeface="Times New Roman" pitchFamily="18" charset="0"/>
              </a:rPr>
              <a:t>Osłabienie promieniowania beta</a:t>
            </a:r>
          </a:p>
          <a:p>
            <a:pPr marL="257175" indent="-257175">
              <a:buFont typeface="Arial" panose="020B0604020202020204" pitchFamily="34" charset="0"/>
              <a:buChar char="•"/>
            </a:pPr>
            <a:endParaRPr lang="pl-PL" dirty="0" smtClean="0">
              <a:latin typeface="Times New Roman" pitchFamily="18" charset="0"/>
              <a:cs typeface="Times New Roman" pitchFamily="18" charset="0"/>
            </a:endParaRPr>
          </a:p>
          <a:p>
            <a:pPr marL="257175" indent="-257175">
              <a:buFont typeface="Arial" panose="020B0604020202020204" pitchFamily="34" charset="0"/>
              <a:buChar char="•"/>
            </a:pPr>
            <a:r>
              <a:rPr lang="pl-PL" dirty="0" smtClean="0">
                <a:latin typeface="Times New Roman" pitchFamily="18" charset="0"/>
                <a:cs typeface="Times New Roman" pitchFamily="18" charset="0"/>
              </a:rPr>
              <a:t>Źródło promieniotwórcze: </a:t>
            </a:r>
            <a:r>
              <a:rPr lang="cs-CZ" dirty="0" smtClean="0">
                <a:latin typeface="Times New Roman" pitchFamily="18" charset="0"/>
                <a:cs typeface="Times New Roman" pitchFamily="18" charset="0"/>
              </a:rPr>
              <a:t>C14 (1,67 </a:t>
            </a:r>
            <a:r>
              <a:rPr lang="cs-CZ" dirty="0" err="1" smtClean="0">
                <a:latin typeface="Times New Roman" pitchFamily="18" charset="0"/>
                <a:cs typeface="Times New Roman" pitchFamily="18" charset="0"/>
              </a:rPr>
              <a:t>MBq</a:t>
            </a:r>
            <a:r>
              <a:rPr lang="cs-CZ" dirty="0" smtClean="0">
                <a:latin typeface="Times New Roman" pitchFamily="18" charset="0"/>
                <a:cs typeface="Times New Roman" pitchFamily="18" charset="0"/>
              </a:rPr>
              <a:t>)</a:t>
            </a: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cs-CZ" dirty="0" err="1">
                <a:latin typeface="Times New Roman" pitchFamily="18" charset="0"/>
                <a:cs typeface="Times New Roman" pitchFamily="18" charset="0"/>
              </a:rPr>
              <a:t>Environnement</a:t>
            </a:r>
            <a:r>
              <a:rPr lang="cs-CZ" dirty="0">
                <a:latin typeface="Times New Roman" pitchFamily="18" charset="0"/>
                <a:cs typeface="Times New Roman" pitchFamily="18" charset="0"/>
              </a:rPr>
              <a:t> </a:t>
            </a:r>
            <a:r>
              <a:rPr lang="cs-CZ" dirty="0" smtClean="0">
                <a:latin typeface="Times New Roman" pitchFamily="18" charset="0"/>
                <a:cs typeface="Times New Roman" pitchFamily="18" charset="0"/>
              </a:rPr>
              <a:t>S.A. </a:t>
            </a:r>
            <a:r>
              <a:rPr lang="cs-CZ" dirty="0">
                <a:latin typeface="Times New Roman" pitchFamily="18" charset="0"/>
                <a:cs typeface="Times New Roman" pitchFamily="18" charset="0"/>
              </a:rPr>
              <a:t>MP101M, </a:t>
            </a:r>
            <a:br>
              <a:rPr lang="cs-CZ" dirty="0">
                <a:latin typeface="Times New Roman" pitchFamily="18" charset="0"/>
                <a:cs typeface="Times New Roman" pitchFamily="18" charset="0"/>
              </a:rPr>
            </a:br>
            <a:r>
              <a:rPr lang="cs-CZ" dirty="0" err="1" smtClean="0">
                <a:latin typeface="Times New Roman" pitchFamily="18" charset="0"/>
                <a:cs typeface="Times New Roman" pitchFamily="18" charset="0"/>
              </a:rPr>
              <a:t>np</a:t>
            </a:r>
            <a:r>
              <a:rPr lang="cs-CZ" dirty="0" smtClean="0">
                <a:latin typeface="Times New Roman" pitchFamily="18" charset="0"/>
                <a:cs typeface="Times New Roman" pitchFamily="18" charset="0"/>
              </a:rPr>
              <a:t>. </a:t>
            </a:r>
            <a:r>
              <a:rPr lang="cs-CZ" dirty="0">
                <a:latin typeface="Times New Roman" pitchFamily="18" charset="0"/>
                <a:cs typeface="Times New Roman" pitchFamily="18" charset="0"/>
              </a:rPr>
              <a:t>CPM </a:t>
            </a:r>
          </a:p>
          <a:p>
            <a:pPr marL="257175" indent="-257175">
              <a:buFont typeface="Arial" panose="020B0604020202020204" pitchFamily="34" charset="0"/>
              <a:buChar char="•"/>
            </a:pPr>
            <a:endParaRPr lang="cs-CZ" dirty="0">
              <a:latin typeface="Avenir Roman" panose="02000503020000020003" pitchFamily="2" charset="0"/>
            </a:endParaRPr>
          </a:p>
          <a:p>
            <a:pPr marL="257175" indent="-257175">
              <a:buFont typeface="Arial" panose="020B0604020202020204" pitchFamily="34" charset="0"/>
              <a:buChar char="•"/>
            </a:pPr>
            <a:endParaRPr lang="cs-CZ" dirty="0">
              <a:latin typeface="Avenir Roman" panose="02000503020000020003" pitchFamily="2" charset="0"/>
            </a:endParaRPr>
          </a:p>
        </p:txBody>
      </p:sp>
      <p:pic>
        <p:nvPicPr>
          <p:cNvPr id="3" name="Obrázek 2"/>
          <p:cNvPicPr>
            <a:picLocks noChangeAspect="1"/>
          </p:cNvPicPr>
          <p:nvPr/>
        </p:nvPicPr>
        <p:blipFill>
          <a:blip r:embed="rId2" cstate="print"/>
          <a:stretch>
            <a:fillRect/>
          </a:stretch>
        </p:blipFill>
        <p:spPr>
          <a:xfrm>
            <a:off x="5308601" y="2688996"/>
            <a:ext cx="3105150" cy="1840995"/>
          </a:xfrm>
          <a:prstGeom prst="rect">
            <a:avLst/>
          </a:prstGeom>
        </p:spPr>
      </p:pic>
      <p:pic>
        <p:nvPicPr>
          <p:cNvPr id="8" name="Obrázek 7"/>
          <p:cNvPicPr>
            <a:picLocks noChangeAspect="1"/>
          </p:cNvPicPr>
          <p:nvPr/>
        </p:nvPicPr>
        <p:blipFill>
          <a:blip r:embed="rId3" cstate="print"/>
          <a:stretch>
            <a:fillRect/>
          </a:stretch>
        </p:blipFill>
        <p:spPr>
          <a:xfrm>
            <a:off x="7029450" y="4580791"/>
            <a:ext cx="2050132" cy="1355218"/>
          </a:xfrm>
          <a:prstGeom prst="rect">
            <a:avLst/>
          </a:prstGeom>
        </p:spPr>
      </p:pic>
      <p:grpSp>
        <p:nvGrpSpPr>
          <p:cNvPr id="7" name="Skupina 6">
            <a:extLst>
              <a:ext uri="{FF2B5EF4-FFF2-40B4-BE49-F238E27FC236}">
                <a16:creationId xmlns:a16="http://schemas.microsoft.com/office/drawing/2014/main" xmlns="" id="{CE008637-38D2-BF46-84DD-F1A86B374AC4}"/>
              </a:ext>
            </a:extLst>
          </p:cNvPr>
          <p:cNvGrpSpPr/>
          <p:nvPr/>
        </p:nvGrpSpPr>
        <p:grpSpPr>
          <a:xfrm>
            <a:off x="0" y="6044980"/>
            <a:ext cx="9144000" cy="813020"/>
            <a:chOff x="0" y="6044980"/>
            <a:chExt cx="9144000" cy="813020"/>
          </a:xfrm>
        </p:grpSpPr>
        <p:pic>
          <p:nvPicPr>
            <p:cNvPr id="9" name="Obrázek 8">
              <a:extLst>
                <a:ext uri="{FF2B5EF4-FFF2-40B4-BE49-F238E27FC236}">
                  <a16:creationId xmlns:a16="http://schemas.microsoft.com/office/drawing/2014/main" xmlns="" id="{870EAE60-EA61-8743-92BE-1EAF676B23E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10" name="Obrázek 9">
              <a:extLst>
                <a:ext uri="{FF2B5EF4-FFF2-40B4-BE49-F238E27FC236}">
                  <a16:creationId xmlns:a16="http://schemas.microsoft.com/office/drawing/2014/main" xmlns="" id="{C205E9EA-121A-6145-BE6B-5E30C9D2D5D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762454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4">
            <a:extLst>
              <a:ext uri="{FF2B5EF4-FFF2-40B4-BE49-F238E27FC236}">
                <a16:creationId xmlns:a16="http://schemas.microsoft.com/office/drawing/2014/main" xmlns="" id="{5B75241D-67A3-BA4A-892F-7F290440A97A}"/>
              </a:ext>
            </a:extLst>
          </p:cNvPr>
          <p:cNvGrpSpPr/>
          <p:nvPr/>
        </p:nvGrpSpPr>
        <p:grpSpPr>
          <a:xfrm>
            <a:off x="0" y="6044980"/>
            <a:ext cx="9144000" cy="813020"/>
            <a:chOff x="0" y="6044980"/>
            <a:chExt cx="9144000" cy="813020"/>
          </a:xfrm>
        </p:grpSpPr>
        <p:pic>
          <p:nvPicPr>
            <p:cNvPr id="6" name="Obrázek 5">
              <a:extLst>
                <a:ext uri="{FF2B5EF4-FFF2-40B4-BE49-F238E27FC236}">
                  <a16:creationId xmlns:a16="http://schemas.microsoft.com/office/drawing/2014/main" xmlns="" id="{32A461E3-D48F-054D-BDA2-EC5470E7CF5E}"/>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7" name="Obrázek 6">
              <a:extLst>
                <a:ext uri="{FF2B5EF4-FFF2-40B4-BE49-F238E27FC236}">
                  <a16:creationId xmlns:a16="http://schemas.microsoft.com/office/drawing/2014/main" xmlns="" id="{6628E5AC-ED31-E04F-8886-C23A2AFDEC0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
        <p:nvSpPr>
          <p:cNvPr id="2" name="TextovéPole 1">
            <a:extLst>
              <a:ext uri="{FF2B5EF4-FFF2-40B4-BE49-F238E27FC236}">
                <a16:creationId xmlns:a16="http://schemas.microsoft.com/office/drawing/2014/main" xmlns="" id="{8F14C463-E568-0A41-A1AA-614B7F203A44}"/>
              </a:ext>
            </a:extLst>
          </p:cNvPr>
          <p:cNvSpPr txBox="1"/>
          <p:nvPr/>
        </p:nvSpPr>
        <p:spPr>
          <a:xfrm>
            <a:off x="533400" y="2362200"/>
            <a:ext cx="7951906" cy="22860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cs-CZ" sz="24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3" name="Obdélník 2">
            <a:extLst>
              <a:ext uri="{FF2B5EF4-FFF2-40B4-BE49-F238E27FC236}">
                <a16:creationId xmlns:a16="http://schemas.microsoft.com/office/drawing/2014/main" xmlns="" id="{FC7FF441-2AF7-4E4B-B43F-E751E8EEA8CC}"/>
              </a:ext>
            </a:extLst>
          </p:cNvPr>
          <p:cNvSpPr/>
          <p:nvPr/>
        </p:nvSpPr>
        <p:spPr>
          <a:xfrm>
            <a:off x="304799" y="255109"/>
            <a:ext cx="8624153" cy="1323439"/>
          </a:xfrm>
          <a:prstGeom prst="rect">
            <a:avLst/>
          </a:prstGeom>
        </p:spPr>
        <p:txBody>
          <a:bodyPr wrap="square">
            <a:spAutoFit/>
          </a:bodyPr>
          <a:lstStyle/>
          <a:p>
            <a:pPr algn="just"/>
            <a:r>
              <a:rPr lang="pl-PL" sz="1600" dirty="0" smtClean="0">
                <a:latin typeface="Times New Roman" pitchFamily="18" charset="0"/>
                <a:cs typeface="Times New Roman" pitchFamily="18" charset="0"/>
              </a:rPr>
              <a:t>Celem projektu jest podniesienie poziomu wiedzy absolwentów szkół średnich w zakresie ochrony powietrza oraz uzyskanie informacji na temat przyczyn zanieczyszczenia, sposobów monitorowania jakości powietrza i sposobów komunikowania o zagrożeniu zdrowia. Powiązanie praktyki zaangażowanych ekspertów z nauczycielami w szkołach jest jedynym sposobem na przybliżenie uczniom nowoczesnych technologii i nauczenie ich "myślenia" o powietrzu.</a:t>
            </a:r>
            <a:endParaRPr lang="cs-CZ" sz="1600" dirty="0">
              <a:latin typeface="Times New Roman" pitchFamily="18" charset="0"/>
              <a:cs typeface="Times New Roman" pitchFamily="18" charset="0"/>
            </a:endParaRPr>
          </a:p>
        </p:txBody>
      </p:sp>
      <p:pic>
        <p:nvPicPr>
          <p:cNvPr id="10" name="Content Placeholder 3" descr="IMG_6473.JPG">
            <a:extLst>
              <a:ext uri="{FF2B5EF4-FFF2-40B4-BE49-F238E27FC236}">
                <a16:creationId xmlns:a16="http://schemas.microsoft.com/office/drawing/2014/main" xmlns="" id="{DB97B91A-41A4-734E-9A92-987741327D05}"/>
              </a:ext>
            </a:extLst>
          </p:cNvPr>
          <p:cNvPicPr>
            <a:picLocks noGrp="1" noChangeAspect="1"/>
          </p:cNvPicPr>
          <p:nvPr>
            <p:ph idx="1"/>
          </p:nvPr>
        </p:nvPicPr>
        <p:blipFill>
          <a:blip r:embed="rId4" cstate="print">
            <a:extLst>
              <a:ext uri="{28A0092B-C50C-407E-A947-70E740481C1C}">
                <a14:useLocalDpi xmlns="" xmlns:a14="http://schemas.microsoft.com/office/drawing/2010/main" val="0"/>
              </a:ext>
            </a:extLst>
          </a:blip>
          <a:srcRect t="13336" b="13336"/>
          <a:stretch>
            <a:fillRect/>
          </a:stretch>
        </p:blipFill>
        <p:spPr>
          <a:xfrm>
            <a:off x="1725395" y="2362200"/>
            <a:ext cx="5567916" cy="3268358"/>
          </a:xfrm>
        </p:spPr>
      </p:pic>
    </p:spTree>
    <p:extLst>
      <p:ext uri="{BB962C8B-B14F-4D97-AF65-F5344CB8AC3E}">
        <p14:creationId xmlns="" xmlns:p14="http://schemas.microsoft.com/office/powerpoint/2010/main" val="2600461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12427" y="457200"/>
            <a:ext cx="5038531" cy="415498"/>
          </a:xfrm>
          <a:prstGeom prst="rect">
            <a:avLst/>
          </a:prstGeom>
          <a:noFill/>
        </p:spPr>
        <p:txBody>
          <a:bodyPr wrap="square" rtlCol="0">
            <a:spAutoFit/>
          </a:bodyPr>
          <a:lstStyle/>
          <a:p>
            <a:r>
              <a:rPr lang="cs-CZ" sz="2100" b="1" dirty="0">
                <a:latin typeface="Times New Roman" pitchFamily="18" charset="0"/>
                <a:cs typeface="Times New Roman" pitchFamily="18" charset="0"/>
              </a:rPr>
              <a:t>„Beta“ - </a:t>
            </a:r>
            <a:r>
              <a:rPr lang="cs-CZ" sz="2100" b="1" dirty="0" err="1" smtClean="0">
                <a:latin typeface="Times New Roman" pitchFamily="18" charset="0"/>
                <a:cs typeface="Times New Roman" pitchFamily="18" charset="0"/>
              </a:rPr>
              <a:t>mierniki</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pyłu</a:t>
            </a:r>
            <a:endParaRPr lang="cs-CZ" sz="2100" b="1" dirty="0">
              <a:latin typeface="Times New Roman" pitchFamily="18" charset="0"/>
              <a:cs typeface="Times New Roman" pitchFamily="18" charset="0"/>
            </a:endParaRPr>
          </a:p>
        </p:txBody>
      </p:sp>
      <p:pic>
        <p:nvPicPr>
          <p:cNvPr id="1026" name="Picture 2" descr="http://www.avensyssolutions.com/data_AS/Image/Solutions/ESA/MP101M_PM_monitor.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9641" y="1423234"/>
            <a:ext cx="4010887" cy="2612191"/>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Obrázek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450958" y="3611453"/>
            <a:ext cx="2857500" cy="1428750"/>
          </a:xfrm>
          <a:prstGeom prst="rect">
            <a:avLst/>
          </a:prstGeom>
        </p:spPr>
      </p:pic>
      <p:grpSp>
        <p:nvGrpSpPr>
          <p:cNvPr id="5" name="Skupina 4">
            <a:extLst>
              <a:ext uri="{FF2B5EF4-FFF2-40B4-BE49-F238E27FC236}">
                <a16:creationId xmlns:a16="http://schemas.microsoft.com/office/drawing/2014/main" xmlns="" id="{E3C6B98E-1426-9441-8F94-2A66EE81235F}"/>
              </a:ext>
            </a:extLst>
          </p:cNvPr>
          <p:cNvGrpSpPr/>
          <p:nvPr/>
        </p:nvGrpSpPr>
        <p:grpSpPr>
          <a:xfrm>
            <a:off x="0" y="6044980"/>
            <a:ext cx="9144000" cy="813020"/>
            <a:chOff x="0" y="6044980"/>
            <a:chExt cx="9144000" cy="813020"/>
          </a:xfrm>
        </p:grpSpPr>
        <p:pic>
          <p:nvPicPr>
            <p:cNvPr id="6" name="Obrázek 5">
              <a:extLst>
                <a:ext uri="{FF2B5EF4-FFF2-40B4-BE49-F238E27FC236}">
                  <a16:creationId xmlns:a16="http://schemas.microsoft.com/office/drawing/2014/main" xmlns="" id="{4C2934B3-07A0-504A-B37F-36226E62209B}"/>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7" name="Obrázek 6">
              <a:extLst>
                <a:ext uri="{FF2B5EF4-FFF2-40B4-BE49-F238E27FC236}">
                  <a16:creationId xmlns:a16="http://schemas.microsoft.com/office/drawing/2014/main" xmlns="" id="{4FC972D3-63D2-4849-806B-0F27489FC4AA}"/>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1848250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34765" y="381000"/>
            <a:ext cx="503853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Analizatory</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gazowe</a:t>
            </a:r>
            <a:endParaRPr lang="cs-CZ" sz="2100" b="1" dirty="0">
              <a:latin typeface="Times New Roman" pitchFamily="18" charset="0"/>
              <a:cs typeface="Times New Roman" pitchFamily="18" charset="0"/>
            </a:endParaRPr>
          </a:p>
        </p:txBody>
      </p:sp>
      <p:sp>
        <p:nvSpPr>
          <p:cNvPr id="5" name="TextovéPole 4"/>
          <p:cNvSpPr txBox="1"/>
          <p:nvPr/>
        </p:nvSpPr>
        <p:spPr>
          <a:xfrm>
            <a:off x="402539" y="1295400"/>
            <a:ext cx="5617261" cy="3693319"/>
          </a:xfrm>
          <a:prstGeom prst="rect">
            <a:avLst/>
          </a:prstGeom>
          <a:noFill/>
        </p:spPr>
        <p:txBody>
          <a:bodyPr wrap="square" rtlCol="0">
            <a:spAutoFit/>
          </a:bodyPr>
          <a:lstStyle/>
          <a:p>
            <a:pPr marL="257175" indent="-257175">
              <a:buFont typeface="Arial" panose="020B0604020202020204" pitchFamily="34" charset="0"/>
              <a:buChar char="•"/>
            </a:pPr>
            <a:r>
              <a:rPr lang="cs-CZ" dirty="0" err="1" smtClean="0">
                <a:latin typeface="Times New Roman" pitchFamily="18" charset="0"/>
                <a:cs typeface="Times New Roman" pitchFamily="18" charset="0"/>
              </a:rPr>
              <a:t>Producenci</a:t>
            </a:r>
            <a:r>
              <a:rPr lang="cs-CZ" dirty="0" smtClean="0">
                <a:latin typeface="Times New Roman" pitchFamily="18" charset="0"/>
                <a:cs typeface="Times New Roman" pitchFamily="18" charset="0"/>
              </a:rPr>
              <a:t>: </a:t>
            </a:r>
            <a:r>
              <a:rPr lang="cs-CZ" dirty="0" err="1">
                <a:latin typeface="Times New Roman" pitchFamily="18" charset="0"/>
                <a:cs typeface="Times New Roman" pitchFamily="18" charset="0"/>
              </a:rPr>
              <a:t>Environnement</a:t>
            </a:r>
            <a:r>
              <a:rPr lang="cs-CZ" dirty="0">
                <a:latin typeface="Times New Roman" pitchFamily="18" charset="0"/>
                <a:cs typeface="Times New Roman" pitchFamily="18" charset="0"/>
              </a:rPr>
              <a:t> S.A, </a:t>
            </a:r>
            <a:r>
              <a:rPr lang="cs-CZ" dirty="0" err="1">
                <a:latin typeface="Times New Roman" pitchFamily="18" charset="0"/>
                <a:cs typeface="Times New Roman" pitchFamily="18" charset="0"/>
              </a:rPr>
              <a:t>Horiba</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Thermo</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Electron</a:t>
            </a:r>
            <a:r>
              <a:rPr lang="cs-CZ" dirty="0">
                <a:latin typeface="Times New Roman" pitchFamily="18" charset="0"/>
                <a:cs typeface="Times New Roman" pitchFamily="18" charset="0"/>
              </a:rPr>
              <a:t>, </a:t>
            </a:r>
            <a:r>
              <a:rPr lang="cs-CZ" dirty="0" err="1" smtClean="0">
                <a:latin typeface="Times New Roman" pitchFamily="18" charset="0"/>
                <a:cs typeface="Times New Roman" pitchFamily="18" charset="0"/>
              </a:rPr>
              <a:t>Teledyne</a:t>
            </a:r>
            <a:r>
              <a:rPr lang="cs-CZ" dirty="0" smtClean="0">
                <a:latin typeface="Times New Roman" pitchFamily="18" charset="0"/>
                <a:cs typeface="Times New Roman" pitchFamily="18" charset="0"/>
              </a:rPr>
              <a:t> </a:t>
            </a:r>
            <a:r>
              <a:rPr lang="cs-CZ" dirty="0">
                <a:latin typeface="Times New Roman" pitchFamily="18" charset="0"/>
                <a:cs typeface="Times New Roman" pitchFamily="18" charset="0"/>
              </a:rPr>
              <a:t>API, </a:t>
            </a:r>
            <a:r>
              <a:rPr lang="cs-CZ" dirty="0" err="1">
                <a:latin typeface="Times New Roman" pitchFamily="18" charset="0"/>
                <a:cs typeface="Times New Roman" pitchFamily="18" charset="0"/>
              </a:rPr>
              <a:t>Ecotech</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Airpointer</a:t>
            </a:r>
            <a:endParaRPr lang="cs-CZ" dirty="0">
              <a:latin typeface="Times New Roman" pitchFamily="18" charset="0"/>
              <a:cs typeface="Times New Roman" pitchFamily="18" charset="0"/>
            </a:endParaRPr>
          </a:p>
          <a:p>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pl-PL" dirty="0" smtClean="0">
                <a:latin typeface="Times New Roman" pitchFamily="18" charset="0"/>
                <a:cs typeface="Times New Roman" pitchFamily="18" charset="0"/>
              </a:rPr>
              <a:t>Każda substancja </a:t>
            </a:r>
            <a:r>
              <a:rPr lang="cs-CZ" dirty="0" smtClean="0">
                <a:latin typeface="Times New Roman" pitchFamily="18" charset="0"/>
                <a:cs typeface="Times New Roman" pitchFamily="18" charset="0"/>
              </a:rPr>
              <a:t>– </a:t>
            </a:r>
            <a:r>
              <a:rPr lang="pl-PL" dirty="0" smtClean="0">
                <a:latin typeface="Times New Roman" pitchFamily="18" charset="0"/>
                <a:cs typeface="Times New Roman" pitchFamily="18" charset="0"/>
              </a:rPr>
              <a:t>oddzielny analizator </a:t>
            </a:r>
            <a:r>
              <a:rPr lang="cs-CZ" dirty="0">
                <a:latin typeface="Times New Roman" pitchFamily="18" charset="0"/>
                <a:cs typeface="Times New Roman" pitchFamily="18" charset="0"/>
              </a:rPr>
              <a:t/>
            </a:r>
            <a:br>
              <a:rPr lang="cs-CZ" dirty="0">
                <a:latin typeface="Times New Roman" pitchFamily="18" charset="0"/>
                <a:cs typeface="Times New Roman" pitchFamily="18" charset="0"/>
              </a:rPr>
            </a:br>
            <a:r>
              <a:rPr lang="pl-PL" dirty="0" smtClean="0">
                <a:latin typeface="Times New Roman" pitchFamily="18" charset="0"/>
                <a:cs typeface="Times New Roman" pitchFamily="18" charset="0"/>
              </a:rPr>
              <a:t> (np. wieloskładnikowy)</a:t>
            </a:r>
            <a:endParaRPr lang="cs-CZ" dirty="0">
              <a:latin typeface="Times New Roman" pitchFamily="18" charset="0"/>
              <a:cs typeface="Times New Roman" pitchFamily="18" charset="0"/>
            </a:endParaRP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cs-CZ" dirty="0" err="1" smtClean="0">
                <a:latin typeface="Times New Roman" pitchFamily="18" charset="0"/>
                <a:cs typeface="Times New Roman" pitchFamily="18" charset="0"/>
              </a:rPr>
              <a:t>Nowa</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linia</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Environnement</a:t>
            </a:r>
            <a:r>
              <a:rPr lang="cs-CZ" dirty="0" smtClean="0">
                <a:latin typeface="Times New Roman" pitchFamily="18" charset="0"/>
                <a:cs typeface="Times New Roman" pitchFamily="18" charset="0"/>
              </a:rPr>
              <a:t> </a:t>
            </a:r>
            <a:r>
              <a:rPr lang="cs-CZ" dirty="0">
                <a:latin typeface="Times New Roman" pitchFamily="18" charset="0"/>
                <a:cs typeface="Times New Roman" pitchFamily="18" charset="0"/>
              </a:rPr>
              <a:t>S.A </a:t>
            </a:r>
            <a:br>
              <a:rPr lang="cs-CZ" dirty="0">
                <a:latin typeface="Times New Roman" pitchFamily="18" charset="0"/>
                <a:cs typeface="Times New Roman" pitchFamily="18" charset="0"/>
              </a:rPr>
            </a:br>
            <a:r>
              <a:rPr lang="cs-CZ" dirty="0">
                <a:latin typeface="Times New Roman" pitchFamily="18" charset="0"/>
                <a:cs typeface="Times New Roman" pitchFamily="18" charset="0"/>
              </a:rPr>
              <a:t>– E-</a:t>
            </a:r>
            <a:r>
              <a:rPr lang="cs-CZ" dirty="0" err="1">
                <a:latin typeface="Times New Roman" pitchFamily="18" charset="0"/>
                <a:cs typeface="Times New Roman" pitchFamily="18" charset="0"/>
              </a:rPr>
              <a:t>series</a:t>
            </a:r>
            <a:r>
              <a:rPr lang="cs-CZ" dirty="0">
                <a:latin typeface="Times New Roman" pitchFamily="18" charset="0"/>
                <a:cs typeface="Times New Roman" pitchFamily="18" charset="0"/>
              </a:rPr>
              <a:t> – </a:t>
            </a:r>
            <a:r>
              <a:rPr lang="pl-PL" dirty="0" smtClean="0">
                <a:latin typeface="Times New Roman" pitchFamily="18" charset="0"/>
                <a:cs typeface="Times New Roman" pitchFamily="18" charset="0"/>
              </a:rPr>
              <a:t>niskie zużycie energii, pomoc serwisowa wewnątrz, nowa technologia</a:t>
            </a:r>
            <a:endParaRPr lang="cs-CZ" dirty="0">
              <a:latin typeface="Times New Roman" pitchFamily="18" charset="0"/>
              <a:cs typeface="Times New Roman" pitchFamily="18" charset="0"/>
            </a:endParaRP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cs-CZ" dirty="0" err="1" smtClean="0">
                <a:latin typeface="Times New Roman" pitchFamily="18" charset="0"/>
                <a:cs typeface="Times New Roman" pitchFamily="18" charset="0"/>
              </a:rPr>
              <a:t>Wersje</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rack</a:t>
            </a:r>
            <a:r>
              <a:rPr lang="cs-CZ" dirty="0" smtClean="0">
                <a:latin typeface="Times New Roman" pitchFamily="18" charset="0"/>
                <a:cs typeface="Times New Roman" pitchFamily="18" charset="0"/>
              </a:rPr>
              <a:t> X </a:t>
            </a:r>
            <a:r>
              <a:rPr lang="cs-CZ" dirty="0" err="1" smtClean="0">
                <a:latin typeface="Times New Roman" pitchFamily="18" charset="0"/>
                <a:cs typeface="Times New Roman" pitchFamily="18" charset="0"/>
              </a:rPr>
              <a:t>wersje</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zewnętrzne</a:t>
            </a:r>
            <a:endParaRPr lang="cs-CZ" dirty="0">
              <a:latin typeface="Times New Roman" pitchFamily="18" charset="0"/>
              <a:cs typeface="Times New Roman" pitchFamily="18" charset="0"/>
            </a:endParaRPr>
          </a:p>
          <a:p>
            <a:pPr marL="257175" indent="-257175"/>
            <a:endParaRPr lang="pl-PL" dirty="0" smtClean="0">
              <a:latin typeface="Times New Roman" pitchFamily="18" charset="0"/>
              <a:cs typeface="Times New Roman" pitchFamily="18" charset="0"/>
            </a:endParaRPr>
          </a:p>
          <a:p>
            <a:pPr marL="257175" indent="-257175">
              <a:buFont typeface="Arial" panose="020B0604020202020204" pitchFamily="34" charset="0"/>
              <a:buChar char="•"/>
            </a:pPr>
            <a:r>
              <a:rPr lang="pl-PL" dirty="0" smtClean="0">
                <a:latin typeface="Times New Roman" pitchFamily="18" charset="0"/>
                <a:cs typeface="Times New Roman" pitchFamily="18" charset="0"/>
              </a:rPr>
              <a:t>Sterowanie zdalne </a:t>
            </a:r>
            <a:endParaRPr lang="cs-CZ" dirty="0">
              <a:latin typeface="Times New Roman" pitchFamily="18" charset="0"/>
              <a:cs typeface="Times New Roman" pitchFamily="18" charset="0"/>
            </a:endParaRPr>
          </a:p>
        </p:txBody>
      </p:sp>
      <p:pic>
        <p:nvPicPr>
          <p:cNvPr id="4" name="Obrázek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172200" y="1302488"/>
            <a:ext cx="2781300" cy="3708400"/>
          </a:xfrm>
          <a:prstGeom prst="rect">
            <a:avLst/>
          </a:prstGeom>
        </p:spPr>
      </p:pic>
      <p:grpSp>
        <p:nvGrpSpPr>
          <p:cNvPr id="6" name="Skupina 5">
            <a:extLst>
              <a:ext uri="{FF2B5EF4-FFF2-40B4-BE49-F238E27FC236}">
                <a16:creationId xmlns:a16="http://schemas.microsoft.com/office/drawing/2014/main" xmlns="" id="{20D99B01-4E5C-E949-B700-6DE32023C353}"/>
              </a:ext>
            </a:extLst>
          </p:cNvPr>
          <p:cNvGrpSpPr/>
          <p:nvPr/>
        </p:nvGrpSpPr>
        <p:grpSpPr>
          <a:xfrm>
            <a:off x="0" y="6044980"/>
            <a:ext cx="9144000" cy="813020"/>
            <a:chOff x="0" y="6044980"/>
            <a:chExt cx="9144000" cy="813020"/>
          </a:xfrm>
        </p:grpSpPr>
        <p:pic>
          <p:nvPicPr>
            <p:cNvPr id="7" name="Obrázek 6">
              <a:extLst>
                <a:ext uri="{FF2B5EF4-FFF2-40B4-BE49-F238E27FC236}">
                  <a16:creationId xmlns:a16="http://schemas.microsoft.com/office/drawing/2014/main" xmlns="" id="{824A371B-1146-1144-BD49-8B6FC2A48280}"/>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8" name="Obrázek 7">
              <a:extLst>
                <a:ext uri="{FF2B5EF4-FFF2-40B4-BE49-F238E27FC236}">
                  <a16:creationId xmlns:a16="http://schemas.microsoft.com/office/drawing/2014/main" xmlns="" id="{05A65E16-791A-0248-8C44-ACA715654398}"/>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3002679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01077" y="512336"/>
            <a:ext cx="748315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Analizator</a:t>
            </a:r>
            <a:r>
              <a:rPr lang="cs-CZ" sz="2100" b="1" dirty="0" smtClean="0">
                <a:latin typeface="Times New Roman" pitchFamily="18" charset="0"/>
                <a:cs typeface="Times New Roman" pitchFamily="18" charset="0"/>
              </a:rPr>
              <a:t> </a:t>
            </a:r>
            <a:r>
              <a:rPr lang="cs-CZ" sz="2100" b="1" dirty="0">
                <a:latin typeface="Times New Roman" pitchFamily="18" charset="0"/>
                <a:cs typeface="Times New Roman" pitchFamily="18" charset="0"/>
              </a:rPr>
              <a:t>SO2 – </a:t>
            </a:r>
            <a:r>
              <a:rPr lang="cs-CZ" sz="2100" b="1" dirty="0" err="1">
                <a:latin typeface="Times New Roman" pitchFamily="18" charset="0"/>
                <a:cs typeface="Times New Roman" pitchFamily="18" charset="0"/>
              </a:rPr>
              <a:t>Environnement</a:t>
            </a:r>
            <a:r>
              <a:rPr lang="cs-CZ" sz="2100" b="1" dirty="0">
                <a:latin typeface="Times New Roman" pitchFamily="18" charset="0"/>
                <a:cs typeface="Times New Roman" pitchFamily="18" charset="0"/>
              </a:rPr>
              <a:t> AF22e</a:t>
            </a:r>
          </a:p>
        </p:txBody>
      </p:sp>
      <p:sp>
        <p:nvSpPr>
          <p:cNvPr id="6" name="TextovéPole 5"/>
          <p:cNvSpPr txBox="1"/>
          <p:nvPr/>
        </p:nvSpPr>
        <p:spPr>
          <a:xfrm>
            <a:off x="402539" y="1441963"/>
            <a:ext cx="8412114" cy="923330"/>
          </a:xfrm>
          <a:prstGeom prst="rect">
            <a:avLst/>
          </a:prstGeom>
          <a:noFill/>
        </p:spPr>
        <p:txBody>
          <a:bodyPr wrap="square" rtlCol="0">
            <a:spAutoFit/>
          </a:bodyPr>
          <a:lstStyle/>
          <a:p>
            <a:pPr marL="257175" indent="-257175">
              <a:buFont typeface="Arial" panose="020B0604020202020204" pitchFamily="34" charset="0"/>
              <a:buChar char="•"/>
            </a:pPr>
            <a:r>
              <a:rPr lang="pl-PL" dirty="0" smtClean="0">
                <a:latin typeface="Times New Roman" pitchFamily="18" charset="0"/>
                <a:cs typeface="Times New Roman" pitchFamily="18" charset="0"/>
              </a:rPr>
              <a:t>UV - fluorescencja</a:t>
            </a:r>
          </a:p>
          <a:p>
            <a:pPr marL="257175" indent="-257175">
              <a:buFont typeface="Arial" panose="020B0604020202020204" pitchFamily="34" charset="0"/>
              <a:buChar char="•"/>
            </a:pPr>
            <a:endParaRPr lang="pl-PL" dirty="0" smtClean="0">
              <a:latin typeface="Times New Roman" pitchFamily="18" charset="0"/>
              <a:cs typeface="Times New Roman" pitchFamily="18" charset="0"/>
            </a:endParaRPr>
          </a:p>
          <a:p>
            <a:pPr marL="257175" indent="-257175">
              <a:buFont typeface="Arial" panose="020B0604020202020204" pitchFamily="34" charset="0"/>
              <a:buChar char="•"/>
            </a:pPr>
            <a:r>
              <a:rPr lang="pl-PL" dirty="0" smtClean="0">
                <a:latin typeface="Times New Roman" pitchFamily="18" charset="0"/>
                <a:cs typeface="Times New Roman" pitchFamily="18" charset="0"/>
              </a:rPr>
              <a:t>Możliwość dodania przetworników do mierzenia H2S i TRS</a:t>
            </a:r>
            <a:endParaRPr lang="cs-CZ" dirty="0">
              <a:latin typeface="Times New Roman" pitchFamily="18" charset="0"/>
              <a:cs typeface="Times New Roman" pitchFamily="18" charset="0"/>
            </a:endParaRPr>
          </a:p>
        </p:txBody>
      </p:sp>
      <p:pic>
        <p:nvPicPr>
          <p:cNvPr id="8" name="Obrázek 7"/>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695950" y="3456851"/>
            <a:ext cx="3305630" cy="2063658"/>
          </a:xfrm>
          <a:prstGeom prst="rect">
            <a:avLst/>
          </a:prstGeom>
        </p:spPr>
      </p:pic>
      <p:pic>
        <p:nvPicPr>
          <p:cNvPr id="10" name="Obrázek 9"/>
          <p:cNvPicPr>
            <a:picLocks noChangeAspect="1"/>
          </p:cNvPicPr>
          <p:nvPr/>
        </p:nvPicPr>
        <p:blipFill>
          <a:blip r:embed="rId3" cstate="print"/>
          <a:stretch>
            <a:fillRect/>
          </a:stretch>
        </p:blipFill>
        <p:spPr>
          <a:xfrm>
            <a:off x="273050" y="3456851"/>
            <a:ext cx="5072942" cy="2074000"/>
          </a:xfrm>
          <a:prstGeom prst="rect">
            <a:avLst/>
          </a:prstGeom>
        </p:spPr>
      </p:pic>
      <p:grpSp>
        <p:nvGrpSpPr>
          <p:cNvPr id="7" name="Skupina 6">
            <a:extLst>
              <a:ext uri="{FF2B5EF4-FFF2-40B4-BE49-F238E27FC236}">
                <a16:creationId xmlns:a16="http://schemas.microsoft.com/office/drawing/2014/main" xmlns="" id="{55178F1D-EA05-DD4E-A524-202721D51264}"/>
              </a:ext>
            </a:extLst>
          </p:cNvPr>
          <p:cNvGrpSpPr/>
          <p:nvPr/>
        </p:nvGrpSpPr>
        <p:grpSpPr>
          <a:xfrm>
            <a:off x="0" y="6044980"/>
            <a:ext cx="9144000" cy="813020"/>
            <a:chOff x="0" y="6044980"/>
            <a:chExt cx="9144000" cy="813020"/>
          </a:xfrm>
        </p:grpSpPr>
        <p:pic>
          <p:nvPicPr>
            <p:cNvPr id="9" name="Obrázek 8">
              <a:extLst>
                <a:ext uri="{FF2B5EF4-FFF2-40B4-BE49-F238E27FC236}">
                  <a16:creationId xmlns:a16="http://schemas.microsoft.com/office/drawing/2014/main" xmlns="" id="{DC05467F-0AC4-1448-9290-8633E8532B58}"/>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11" name="Obrázek 10">
              <a:extLst>
                <a:ext uri="{FF2B5EF4-FFF2-40B4-BE49-F238E27FC236}">
                  <a16:creationId xmlns:a16="http://schemas.microsoft.com/office/drawing/2014/main" xmlns="" id="{A7CF7E8F-094B-2042-8A14-4B19A8A0C59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1345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2486" y="533400"/>
            <a:ext cx="7548514"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Analizator</a:t>
            </a:r>
            <a:r>
              <a:rPr lang="cs-CZ" sz="2100" b="1" dirty="0" smtClean="0">
                <a:latin typeface="Times New Roman" pitchFamily="18" charset="0"/>
                <a:cs typeface="Times New Roman" pitchFamily="18" charset="0"/>
              </a:rPr>
              <a:t> </a:t>
            </a:r>
            <a:r>
              <a:rPr lang="cs-CZ" sz="2100" b="1" dirty="0">
                <a:latin typeface="Times New Roman" pitchFamily="18" charset="0"/>
                <a:cs typeface="Times New Roman" pitchFamily="18" charset="0"/>
              </a:rPr>
              <a:t>NO, NO2, </a:t>
            </a:r>
            <a:r>
              <a:rPr lang="cs-CZ" sz="2100" b="1" dirty="0" err="1">
                <a:latin typeface="Times New Roman" pitchFamily="18" charset="0"/>
                <a:cs typeface="Times New Roman" pitchFamily="18" charset="0"/>
              </a:rPr>
              <a:t>NOx</a:t>
            </a:r>
            <a:r>
              <a:rPr lang="cs-CZ" sz="2100" b="1" dirty="0">
                <a:latin typeface="Times New Roman" pitchFamily="18" charset="0"/>
                <a:cs typeface="Times New Roman" pitchFamily="18" charset="0"/>
              </a:rPr>
              <a:t> – </a:t>
            </a:r>
            <a:r>
              <a:rPr lang="cs-CZ" sz="2100" b="1" dirty="0" err="1">
                <a:latin typeface="Times New Roman" pitchFamily="18" charset="0"/>
                <a:cs typeface="Times New Roman" pitchFamily="18" charset="0"/>
              </a:rPr>
              <a:t>Environnement</a:t>
            </a:r>
            <a:r>
              <a:rPr lang="cs-CZ" sz="2100" b="1" dirty="0">
                <a:latin typeface="Times New Roman" pitchFamily="18" charset="0"/>
                <a:cs typeface="Times New Roman" pitchFamily="18" charset="0"/>
              </a:rPr>
              <a:t> AC32e</a:t>
            </a:r>
          </a:p>
        </p:txBody>
      </p:sp>
      <p:sp>
        <p:nvSpPr>
          <p:cNvPr id="6" name="TextovéPole 5"/>
          <p:cNvSpPr txBox="1"/>
          <p:nvPr/>
        </p:nvSpPr>
        <p:spPr>
          <a:xfrm>
            <a:off x="439753" y="1337352"/>
            <a:ext cx="8412114" cy="1477328"/>
          </a:xfrm>
          <a:prstGeom prst="rect">
            <a:avLst/>
          </a:prstGeom>
          <a:noFill/>
        </p:spPr>
        <p:txBody>
          <a:bodyPr wrap="square" rtlCol="0">
            <a:spAutoFit/>
          </a:bodyPr>
          <a:lstStyle/>
          <a:p>
            <a:pPr marL="257175" indent="-257175">
              <a:buFont typeface="Arial" panose="020B0604020202020204" pitchFamily="34" charset="0"/>
              <a:buChar char="•"/>
            </a:pPr>
            <a:r>
              <a:rPr lang="pl-PL" dirty="0" smtClean="0">
                <a:latin typeface="Times New Roman" pitchFamily="18" charset="0"/>
                <a:cs typeface="Times New Roman" pitchFamily="18" charset="0"/>
              </a:rPr>
              <a:t>Chemiluminescencja z przetwornikiem NO2 na NO</a:t>
            </a:r>
          </a:p>
          <a:p>
            <a:pPr marL="257175" indent="-257175">
              <a:buFont typeface="Arial" panose="020B0604020202020204" pitchFamily="34" charset="0"/>
              <a:buChar char="•"/>
            </a:pPr>
            <a:endParaRPr lang="pl-PL" dirty="0" smtClean="0">
              <a:latin typeface="Times New Roman" pitchFamily="18" charset="0"/>
              <a:cs typeface="Times New Roman" pitchFamily="18" charset="0"/>
            </a:endParaRPr>
          </a:p>
          <a:p>
            <a:pPr marL="257175" indent="-257175">
              <a:buFont typeface="Arial" panose="020B0604020202020204" pitchFamily="34" charset="0"/>
              <a:buChar char="•"/>
            </a:pPr>
            <a:r>
              <a:rPr lang="pl-PL" dirty="0" smtClean="0">
                <a:latin typeface="Times New Roman" pitchFamily="18" charset="0"/>
                <a:cs typeface="Times New Roman" pitchFamily="18" charset="0"/>
              </a:rPr>
              <a:t>Możliwość dodania przetwornika do mierzenia NH3</a:t>
            </a:r>
            <a:endParaRPr lang="cs-CZ" dirty="0">
              <a:latin typeface="Times New Roman" pitchFamily="18" charset="0"/>
              <a:cs typeface="Times New Roman" pitchFamily="18" charset="0"/>
            </a:endParaRPr>
          </a:p>
          <a:p>
            <a:pPr marL="257175" indent="-257175">
              <a:buFont typeface="Arial" panose="020B0604020202020204" pitchFamily="34" charset="0"/>
              <a:buChar char="•"/>
            </a:pPr>
            <a:endParaRPr lang="cs-CZ" dirty="0">
              <a:latin typeface="Avenir Roman" panose="02000503020000020003" pitchFamily="2" charset="0"/>
            </a:endParaRPr>
          </a:p>
          <a:p>
            <a:endParaRPr lang="cs-CZ" dirty="0">
              <a:latin typeface="Avenir Roman" panose="02000503020000020003" pitchFamily="2" charset="0"/>
            </a:endParaRPr>
          </a:p>
        </p:txBody>
      </p:sp>
      <p:pic>
        <p:nvPicPr>
          <p:cNvPr id="3" name="Obrázek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761148" y="2419350"/>
            <a:ext cx="3103452" cy="3217291"/>
          </a:xfrm>
          <a:prstGeom prst="rect">
            <a:avLst/>
          </a:prstGeom>
        </p:spPr>
      </p:pic>
      <p:pic>
        <p:nvPicPr>
          <p:cNvPr id="4" name="Obrázek 3"/>
          <p:cNvPicPr>
            <a:picLocks noChangeAspect="1"/>
          </p:cNvPicPr>
          <p:nvPr/>
        </p:nvPicPr>
        <p:blipFill>
          <a:blip r:embed="rId3" cstate="print"/>
          <a:stretch>
            <a:fillRect/>
          </a:stretch>
        </p:blipFill>
        <p:spPr>
          <a:xfrm>
            <a:off x="160475" y="3229267"/>
            <a:ext cx="5382844" cy="2407374"/>
          </a:xfrm>
          <a:prstGeom prst="rect">
            <a:avLst/>
          </a:prstGeom>
        </p:spPr>
      </p:pic>
      <p:grpSp>
        <p:nvGrpSpPr>
          <p:cNvPr id="7" name="Skupina 6">
            <a:extLst>
              <a:ext uri="{FF2B5EF4-FFF2-40B4-BE49-F238E27FC236}">
                <a16:creationId xmlns:a16="http://schemas.microsoft.com/office/drawing/2014/main" xmlns="" id="{265902BF-FB57-A244-B5DF-983FD52E7AD6}"/>
              </a:ext>
            </a:extLst>
          </p:cNvPr>
          <p:cNvGrpSpPr/>
          <p:nvPr/>
        </p:nvGrpSpPr>
        <p:grpSpPr>
          <a:xfrm>
            <a:off x="0" y="6044980"/>
            <a:ext cx="9144000" cy="813020"/>
            <a:chOff x="0" y="6044980"/>
            <a:chExt cx="9144000" cy="813020"/>
          </a:xfrm>
        </p:grpSpPr>
        <p:pic>
          <p:nvPicPr>
            <p:cNvPr id="8" name="Obrázek 7">
              <a:extLst>
                <a:ext uri="{FF2B5EF4-FFF2-40B4-BE49-F238E27FC236}">
                  <a16:creationId xmlns:a16="http://schemas.microsoft.com/office/drawing/2014/main" xmlns="" id="{A3CC5194-FACC-264D-AFB7-C3CF4C664FC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9" name="Obrázek 8">
              <a:extLst>
                <a:ext uri="{FF2B5EF4-FFF2-40B4-BE49-F238E27FC236}">
                  <a16:creationId xmlns:a16="http://schemas.microsoft.com/office/drawing/2014/main" xmlns="" id="{5CBE041B-F0E0-7242-8B65-21AA46D2044C}"/>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3258611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2486" y="512336"/>
            <a:ext cx="574960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Analizator</a:t>
            </a:r>
            <a:r>
              <a:rPr lang="cs-CZ" sz="2100" b="1" dirty="0" smtClean="0">
                <a:latin typeface="Times New Roman" pitchFamily="18" charset="0"/>
                <a:cs typeface="Times New Roman" pitchFamily="18" charset="0"/>
              </a:rPr>
              <a:t> </a:t>
            </a:r>
            <a:r>
              <a:rPr lang="cs-CZ" sz="2100" b="1" dirty="0">
                <a:latin typeface="Times New Roman" pitchFamily="18" charset="0"/>
                <a:cs typeface="Times New Roman" pitchFamily="18" charset="0"/>
              </a:rPr>
              <a:t>O3 – </a:t>
            </a:r>
            <a:r>
              <a:rPr lang="cs-CZ" sz="2100" b="1" dirty="0" err="1">
                <a:latin typeface="Times New Roman" pitchFamily="18" charset="0"/>
                <a:cs typeface="Times New Roman" pitchFamily="18" charset="0"/>
              </a:rPr>
              <a:t>Environnement</a:t>
            </a:r>
            <a:r>
              <a:rPr lang="cs-CZ" sz="2100" b="1" dirty="0">
                <a:latin typeface="Times New Roman" pitchFamily="18" charset="0"/>
                <a:cs typeface="Times New Roman" pitchFamily="18" charset="0"/>
              </a:rPr>
              <a:t> O342e</a:t>
            </a:r>
          </a:p>
        </p:txBody>
      </p:sp>
      <p:sp>
        <p:nvSpPr>
          <p:cNvPr id="6" name="TextovéPole 5"/>
          <p:cNvSpPr txBox="1"/>
          <p:nvPr/>
        </p:nvSpPr>
        <p:spPr>
          <a:xfrm>
            <a:off x="452486" y="1604853"/>
            <a:ext cx="8412114" cy="1200329"/>
          </a:xfrm>
          <a:prstGeom prst="rect">
            <a:avLst/>
          </a:prstGeom>
          <a:noFill/>
        </p:spPr>
        <p:txBody>
          <a:bodyPr wrap="square" rtlCol="0">
            <a:spAutoFit/>
          </a:bodyPr>
          <a:lstStyle/>
          <a:p>
            <a:pPr marL="257175" indent="-257175">
              <a:buFont typeface="Arial" panose="020B0604020202020204" pitchFamily="34" charset="0"/>
              <a:buChar char="•"/>
            </a:pPr>
            <a:r>
              <a:rPr lang="pl-PL" dirty="0" smtClean="0">
                <a:latin typeface="Times New Roman" pitchFamily="18" charset="0"/>
                <a:cs typeface="Times New Roman" pitchFamily="18" charset="0"/>
              </a:rPr>
              <a:t>UV – fluorescencja</a:t>
            </a:r>
          </a:p>
          <a:p>
            <a:pPr marL="257175" indent="-257175">
              <a:buFont typeface="Arial" panose="020B0604020202020204" pitchFamily="34" charset="0"/>
              <a:buChar char="•"/>
            </a:pPr>
            <a:endParaRPr lang="pl-PL" dirty="0" smtClean="0">
              <a:latin typeface="Times New Roman" pitchFamily="18" charset="0"/>
              <a:cs typeface="Times New Roman" pitchFamily="18" charset="0"/>
            </a:endParaRPr>
          </a:p>
          <a:p>
            <a:pPr marL="257175" indent="-257175">
              <a:buFont typeface="Arial" panose="020B0604020202020204" pitchFamily="34" charset="0"/>
              <a:buChar char="•"/>
            </a:pPr>
            <a:r>
              <a:rPr lang="pl-PL" dirty="0" smtClean="0">
                <a:latin typeface="Times New Roman" pitchFamily="18" charset="0"/>
                <a:cs typeface="Times New Roman" pitchFamily="18" charset="0"/>
              </a:rPr>
              <a:t>Element opcjonalny - wewnętrzny generator ozonu</a:t>
            </a:r>
            <a:endParaRPr lang="cs-CZ" dirty="0">
              <a:latin typeface="Avenir Roman" panose="02000503020000020003" pitchFamily="2" charset="0"/>
            </a:endParaRPr>
          </a:p>
          <a:p>
            <a:endParaRPr lang="cs-CZ" dirty="0">
              <a:latin typeface="Avenir Roman" panose="02000503020000020003" pitchFamily="2" charset="0"/>
            </a:endParaRPr>
          </a:p>
        </p:txBody>
      </p:sp>
      <p:pic>
        <p:nvPicPr>
          <p:cNvPr id="5" name="Obrázek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416549" y="3759200"/>
            <a:ext cx="3515360" cy="1977390"/>
          </a:xfrm>
          <a:prstGeom prst="rect">
            <a:avLst/>
          </a:prstGeom>
        </p:spPr>
      </p:pic>
      <p:pic>
        <p:nvPicPr>
          <p:cNvPr id="7" name="Obrázek 6"/>
          <p:cNvPicPr>
            <a:picLocks noChangeAspect="1"/>
          </p:cNvPicPr>
          <p:nvPr/>
        </p:nvPicPr>
        <p:blipFill>
          <a:blip r:embed="rId3" cstate="print"/>
          <a:stretch>
            <a:fillRect/>
          </a:stretch>
        </p:blipFill>
        <p:spPr>
          <a:xfrm>
            <a:off x="241299" y="3759201"/>
            <a:ext cx="4687597" cy="1977390"/>
          </a:xfrm>
          <a:prstGeom prst="rect">
            <a:avLst/>
          </a:prstGeom>
        </p:spPr>
      </p:pic>
      <p:grpSp>
        <p:nvGrpSpPr>
          <p:cNvPr id="8" name="Skupina 7">
            <a:extLst>
              <a:ext uri="{FF2B5EF4-FFF2-40B4-BE49-F238E27FC236}">
                <a16:creationId xmlns:a16="http://schemas.microsoft.com/office/drawing/2014/main" xmlns="" id="{AE45442D-8C29-2D4C-9D36-FE549E934CD9}"/>
              </a:ext>
            </a:extLst>
          </p:cNvPr>
          <p:cNvGrpSpPr/>
          <p:nvPr/>
        </p:nvGrpSpPr>
        <p:grpSpPr>
          <a:xfrm>
            <a:off x="0" y="6044980"/>
            <a:ext cx="9144000" cy="813020"/>
            <a:chOff x="0" y="6044980"/>
            <a:chExt cx="9144000" cy="813020"/>
          </a:xfrm>
        </p:grpSpPr>
        <p:pic>
          <p:nvPicPr>
            <p:cNvPr id="9" name="Obrázek 8">
              <a:extLst>
                <a:ext uri="{FF2B5EF4-FFF2-40B4-BE49-F238E27FC236}">
                  <a16:creationId xmlns:a16="http://schemas.microsoft.com/office/drawing/2014/main" xmlns="" id="{0FFDBA4A-40AA-7E46-B9BF-23B1CDC6C20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10" name="Obrázek 9">
              <a:extLst>
                <a:ext uri="{FF2B5EF4-FFF2-40B4-BE49-F238E27FC236}">
                  <a16:creationId xmlns:a16="http://schemas.microsoft.com/office/drawing/2014/main" xmlns="" id="{819EC7DC-C2E1-3748-91DB-105822180C31}"/>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496251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80839" y="304587"/>
            <a:ext cx="574960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Analizator</a:t>
            </a:r>
            <a:r>
              <a:rPr lang="cs-CZ" sz="2100" b="1" dirty="0" smtClean="0">
                <a:latin typeface="Times New Roman" pitchFamily="18" charset="0"/>
                <a:cs typeface="Times New Roman" pitchFamily="18" charset="0"/>
              </a:rPr>
              <a:t> </a:t>
            </a:r>
            <a:r>
              <a:rPr lang="cs-CZ" sz="2100" b="1" dirty="0">
                <a:latin typeface="Times New Roman" pitchFamily="18" charset="0"/>
                <a:cs typeface="Times New Roman" pitchFamily="18" charset="0"/>
              </a:rPr>
              <a:t>CO – </a:t>
            </a:r>
            <a:r>
              <a:rPr lang="cs-CZ" sz="2100" b="1" dirty="0" err="1">
                <a:latin typeface="Times New Roman" pitchFamily="18" charset="0"/>
                <a:cs typeface="Times New Roman" pitchFamily="18" charset="0"/>
              </a:rPr>
              <a:t>Environnement</a:t>
            </a:r>
            <a:r>
              <a:rPr lang="cs-CZ" sz="2100" b="1" dirty="0">
                <a:latin typeface="Times New Roman" pitchFamily="18" charset="0"/>
                <a:cs typeface="Times New Roman" pitchFamily="18" charset="0"/>
              </a:rPr>
              <a:t> CO12e</a:t>
            </a:r>
          </a:p>
        </p:txBody>
      </p:sp>
      <p:sp>
        <p:nvSpPr>
          <p:cNvPr id="6" name="TextovéPole 5"/>
          <p:cNvSpPr txBox="1"/>
          <p:nvPr/>
        </p:nvSpPr>
        <p:spPr>
          <a:xfrm>
            <a:off x="480839" y="1256706"/>
            <a:ext cx="8412114" cy="1477328"/>
          </a:xfrm>
          <a:prstGeom prst="rect">
            <a:avLst/>
          </a:prstGeom>
          <a:noFill/>
        </p:spPr>
        <p:txBody>
          <a:bodyPr wrap="square" rtlCol="0">
            <a:spAutoFit/>
          </a:bodyPr>
          <a:lstStyle/>
          <a:p>
            <a:pPr marL="257175" indent="-257175">
              <a:buFont typeface="Arial" panose="020B0604020202020204" pitchFamily="34" charset="0"/>
              <a:buChar char="•"/>
            </a:pPr>
            <a:r>
              <a:rPr lang="pl-PL" dirty="0" smtClean="0">
                <a:latin typeface="Times New Roman" pitchFamily="18" charset="0"/>
                <a:cs typeface="Times New Roman" pitchFamily="18" charset="0"/>
              </a:rPr>
              <a:t>Absorpcja IR za pomocą koła korelacji</a:t>
            </a: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cs-CZ" dirty="0" err="1" smtClean="0">
                <a:latin typeface="Times New Roman" pitchFamily="18" charset="0"/>
                <a:cs typeface="Times New Roman" pitchFamily="18" charset="0"/>
              </a:rPr>
              <a:t>Możliwość</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dodania</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pomiarów</a:t>
            </a:r>
            <a:r>
              <a:rPr lang="cs-CZ" dirty="0" smtClean="0">
                <a:latin typeface="Times New Roman" pitchFamily="18" charset="0"/>
                <a:cs typeface="Times New Roman" pitchFamily="18" charset="0"/>
              </a:rPr>
              <a:t> CO2</a:t>
            </a:r>
            <a:endParaRPr lang="cs-CZ" dirty="0">
              <a:latin typeface="Times New Roman" pitchFamily="18" charset="0"/>
              <a:cs typeface="Times New Roman" pitchFamily="18" charset="0"/>
            </a:endParaRPr>
          </a:p>
          <a:p>
            <a:pPr marL="257175" indent="-257175">
              <a:buFont typeface="Arial" panose="020B0604020202020204" pitchFamily="34" charset="0"/>
              <a:buChar char="•"/>
            </a:pPr>
            <a:endParaRPr lang="cs-CZ" dirty="0">
              <a:latin typeface="Avenir Roman" panose="02000503020000020003" pitchFamily="2" charset="0"/>
            </a:endParaRPr>
          </a:p>
          <a:p>
            <a:endParaRPr lang="cs-CZ" dirty="0">
              <a:latin typeface="Avenir Roman" panose="02000503020000020003" pitchFamily="2" charset="0"/>
            </a:endParaRPr>
          </a:p>
        </p:txBody>
      </p:sp>
      <p:pic>
        <p:nvPicPr>
          <p:cNvPr id="5" name="Obrázek 4"/>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495800" y="4189730"/>
            <a:ext cx="4572000" cy="1539240"/>
          </a:xfrm>
          <a:prstGeom prst="rect">
            <a:avLst/>
          </a:prstGeom>
        </p:spPr>
      </p:pic>
      <p:pic>
        <p:nvPicPr>
          <p:cNvPr id="7" name="Obrázek 6"/>
          <p:cNvPicPr>
            <a:picLocks noChangeAspect="1"/>
          </p:cNvPicPr>
          <p:nvPr/>
        </p:nvPicPr>
        <p:blipFill>
          <a:blip r:embed="rId3" cstate="print"/>
          <a:stretch>
            <a:fillRect/>
          </a:stretch>
        </p:blipFill>
        <p:spPr>
          <a:xfrm>
            <a:off x="84908" y="3221038"/>
            <a:ext cx="4304348" cy="2507933"/>
          </a:xfrm>
          <a:prstGeom prst="rect">
            <a:avLst/>
          </a:prstGeom>
        </p:spPr>
      </p:pic>
      <p:grpSp>
        <p:nvGrpSpPr>
          <p:cNvPr id="8" name="Skupina 7">
            <a:extLst>
              <a:ext uri="{FF2B5EF4-FFF2-40B4-BE49-F238E27FC236}">
                <a16:creationId xmlns:a16="http://schemas.microsoft.com/office/drawing/2014/main" xmlns="" id="{AE7654C3-F6EA-6747-B013-52941BD712DC}"/>
              </a:ext>
            </a:extLst>
          </p:cNvPr>
          <p:cNvGrpSpPr/>
          <p:nvPr/>
        </p:nvGrpSpPr>
        <p:grpSpPr>
          <a:xfrm>
            <a:off x="0" y="6044980"/>
            <a:ext cx="9144000" cy="813020"/>
            <a:chOff x="0" y="6044980"/>
            <a:chExt cx="9144000" cy="813020"/>
          </a:xfrm>
        </p:grpSpPr>
        <p:pic>
          <p:nvPicPr>
            <p:cNvPr id="9" name="Obrázek 8">
              <a:extLst>
                <a:ext uri="{FF2B5EF4-FFF2-40B4-BE49-F238E27FC236}">
                  <a16:creationId xmlns:a16="http://schemas.microsoft.com/office/drawing/2014/main" xmlns="" id="{0C57FFB4-9028-6143-9110-4C3A10DB6148}"/>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10" name="Obrázek 9">
              <a:extLst>
                <a:ext uri="{FF2B5EF4-FFF2-40B4-BE49-F238E27FC236}">
                  <a16:creationId xmlns:a16="http://schemas.microsoft.com/office/drawing/2014/main" xmlns="" id="{21B8A9C6-165B-F84F-A0B4-3157351D7736}"/>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2544374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73751" y="457200"/>
            <a:ext cx="574960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Analizatory</a:t>
            </a:r>
            <a:r>
              <a:rPr lang="cs-CZ" sz="2100" b="1" dirty="0" smtClean="0">
                <a:latin typeface="Times New Roman" pitchFamily="18" charset="0"/>
                <a:cs typeface="Times New Roman" pitchFamily="18" charset="0"/>
              </a:rPr>
              <a:t> </a:t>
            </a:r>
            <a:r>
              <a:rPr lang="cs-CZ" sz="2100" b="1" dirty="0">
                <a:latin typeface="Times New Roman" pitchFamily="18" charset="0"/>
                <a:cs typeface="Times New Roman" pitchFamily="18" charset="0"/>
              </a:rPr>
              <a:t>BTEX</a:t>
            </a:r>
          </a:p>
        </p:txBody>
      </p:sp>
      <p:sp>
        <p:nvSpPr>
          <p:cNvPr id="6" name="TextovéPole 5"/>
          <p:cNvSpPr txBox="1"/>
          <p:nvPr/>
        </p:nvSpPr>
        <p:spPr>
          <a:xfrm>
            <a:off x="402539" y="1364330"/>
            <a:ext cx="3618209" cy="3693319"/>
          </a:xfrm>
          <a:prstGeom prst="rect">
            <a:avLst/>
          </a:prstGeom>
          <a:noFill/>
        </p:spPr>
        <p:txBody>
          <a:bodyPr wrap="square" rtlCol="0">
            <a:spAutoFit/>
          </a:bodyPr>
          <a:lstStyle/>
          <a:p>
            <a:pPr marL="257175" indent="-257175">
              <a:buFont typeface="Arial" panose="020B0604020202020204" pitchFamily="34" charset="0"/>
              <a:buChar char="•"/>
            </a:pPr>
            <a:r>
              <a:rPr lang="cs-CZ" dirty="0" err="1" smtClean="0">
                <a:latin typeface="Times New Roman" pitchFamily="18" charset="0"/>
                <a:cs typeface="Times New Roman" pitchFamily="18" charset="0"/>
              </a:rPr>
              <a:t>Chromatograf</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gazowy</a:t>
            </a:r>
            <a:endParaRPr lang="cs-CZ" dirty="0" smtClean="0">
              <a:latin typeface="Times New Roman" pitchFamily="18" charset="0"/>
              <a:cs typeface="Times New Roman" pitchFamily="18" charset="0"/>
            </a:endParaRP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cs-CZ" dirty="0">
                <a:latin typeface="Times New Roman" pitchFamily="18" charset="0"/>
                <a:cs typeface="Times New Roman" pitchFamily="18" charset="0"/>
              </a:rPr>
              <a:t>PID </a:t>
            </a:r>
            <a:r>
              <a:rPr lang="cs-CZ" dirty="0" smtClean="0">
                <a:latin typeface="Times New Roman" pitchFamily="18" charset="0"/>
                <a:cs typeface="Times New Roman" pitchFamily="18" charset="0"/>
              </a:rPr>
              <a:t>lub FID</a:t>
            </a:r>
            <a:endParaRPr lang="cs-CZ" dirty="0">
              <a:latin typeface="Times New Roman" pitchFamily="18" charset="0"/>
              <a:cs typeface="Times New Roman" pitchFamily="18" charset="0"/>
            </a:endParaRP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cs-CZ" dirty="0" err="1" smtClean="0">
                <a:latin typeface="Times New Roman" pitchFamily="18" charset="0"/>
                <a:cs typeface="Times New Roman" pitchFamily="18" charset="0"/>
              </a:rPr>
              <a:t>Producenci</a:t>
            </a:r>
            <a:r>
              <a:rPr lang="cs-CZ" dirty="0" smtClean="0">
                <a:latin typeface="Times New Roman" pitchFamily="18" charset="0"/>
                <a:cs typeface="Times New Roman" pitchFamily="18" charset="0"/>
              </a:rPr>
              <a:t>: </a:t>
            </a:r>
            <a:r>
              <a:rPr lang="cs-CZ" dirty="0" err="1">
                <a:latin typeface="Times New Roman" pitchFamily="18" charset="0"/>
                <a:cs typeface="Times New Roman" pitchFamily="18" charset="0"/>
              </a:rPr>
              <a:t>Environnement</a:t>
            </a:r>
            <a:r>
              <a:rPr lang="cs-CZ" dirty="0">
                <a:latin typeface="Times New Roman" pitchFamily="18" charset="0"/>
                <a:cs typeface="Times New Roman" pitchFamily="18" charset="0"/>
              </a:rPr>
              <a:t> S.A, </a:t>
            </a:r>
            <a:br>
              <a:rPr lang="cs-CZ" dirty="0">
                <a:latin typeface="Times New Roman" pitchFamily="18" charset="0"/>
                <a:cs typeface="Times New Roman" pitchFamily="18" charset="0"/>
              </a:rPr>
            </a:br>
            <a:r>
              <a:rPr lang="cs-CZ" dirty="0">
                <a:latin typeface="Times New Roman" pitchFamily="18" charset="0"/>
                <a:cs typeface="Times New Roman" pitchFamily="18" charset="0"/>
              </a:rPr>
              <a:t>AMA Instruments, </a:t>
            </a:r>
            <a:r>
              <a:rPr lang="cs-CZ" dirty="0" err="1">
                <a:latin typeface="Times New Roman" pitchFamily="18" charset="0"/>
                <a:cs typeface="Times New Roman" pitchFamily="18" charset="0"/>
              </a:rPr>
              <a:t>Chromatotec</a:t>
            </a:r>
            <a:r>
              <a:rPr lang="cs-CZ" dirty="0">
                <a:latin typeface="Times New Roman" pitchFamily="18" charset="0"/>
                <a:cs typeface="Times New Roman" pitchFamily="18" charset="0"/>
              </a:rPr>
              <a:t>, </a:t>
            </a:r>
            <a:br>
              <a:rPr lang="cs-CZ" dirty="0">
                <a:latin typeface="Times New Roman" pitchFamily="18" charset="0"/>
                <a:cs typeface="Times New Roman" pitchFamily="18" charset="0"/>
              </a:rPr>
            </a:br>
            <a:r>
              <a:rPr lang="cs-CZ" dirty="0" err="1">
                <a:latin typeface="Times New Roman" pitchFamily="18" charset="0"/>
                <a:cs typeface="Times New Roman" pitchFamily="18" charset="0"/>
              </a:rPr>
              <a:t>Syntech</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Spectras</a:t>
            </a:r>
            <a:endParaRPr lang="cs-CZ" dirty="0">
              <a:latin typeface="Times New Roman" pitchFamily="18" charset="0"/>
              <a:cs typeface="Times New Roman" pitchFamily="18" charset="0"/>
            </a:endParaRP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cs-CZ" dirty="0" err="1">
                <a:latin typeface="Times New Roman" pitchFamily="18" charset="0"/>
                <a:cs typeface="Times New Roman" pitchFamily="18" charset="0"/>
              </a:rPr>
              <a:t>Environnement</a:t>
            </a:r>
            <a:r>
              <a:rPr lang="cs-CZ" dirty="0">
                <a:latin typeface="Times New Roman" pitchFamily="18" charset="0"/>
                <a:cs typeface="Times New Roman" pitchFamily="18" charset="0"/>
              </a:rPr>
              <a:t> S.A VOC72M, </a:t>
            </a:r>
            <a:br>
              <a:rPr lang="cs-CZ" dirty="0">
                <a:latin typeface="Times New Roman" pitchFamily="18" charset="0"/>
                <a:cs typeface="Times New Roman" pitchFamily="18" charset="0"/>
              </a:rPr>
            </a:br>
            <a:r>
              <a:rPr lang="cs-CZ" dirty="0">
                <a:latin typeface="Times New Roman" pitchFamily="18" charset="0"/>
                <a:cs typeface="Times New Roman" pitchFamily="18" charset="0"/>
              </a:rPr>
              <a:t>AMA Instruments GC 5000 BTX</a:t>
            </a: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cs-CZ" dirty="0" err="1" smtClean="0">
                <a:latin typeface="Times New Roman" pitchFamily="18" charset="0"/>
                <a:cs typeface="Times New Roman" pitchFamily="18" charset="0"/>
              </a:rPr>
              <a:t>Stosunkowo</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długi</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cykl</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pomiarowy</a:t>
            </a:r>
            <a:r>
              <a:rPr lang="cs-CZ" dirty="0" smtClean="0">
                <a:latin typeface="Times New Roman" pitchFamily="18" charset="0"/>
                <a:cs typeface="Times New Roman" pitchFamily="18" charset="0"/>
              </a:rPr>
              <a:t> - </a:t>
            </a:r>
            <a:r>
              <a:rPr lang="cs-CZ" dirty="0">
                <a:latin typeface="Times New Roman" pitchFamily="18" charset="0"/>
                <a:cs typeface="Times New Roman" pitchFamily="18" charset="0"/>
              </a:rPr>
              <a:t>15 min. – 3 </a:t>
            </a:r>
            <a:r>
              <a:rPr lang="cs-CZ" dirty="0" err="1" smtClean="0">
                <a:latin typeface="Times New Roman" pitchFamily="18" charset="0"/>
                <a:cs typeface="Times New Roman" pitchFamily="18" charset="0"/>
              </a:rPr>
              <a:t>godz</a:t>
            </a:r>
            <a:r>
              <a:rPr lang="cs-CZ" dirty="0" smtClean="0">
                <a:latin typeface="Times New Roman" pitchFamily="18" charset="0"/>
                <a:cs typeface="Times New Roman" pitchFamily="18" charset="0"/>
              </a:rPr>
              <a:t>.</a:t>
            </a:r>
            <a:endParaRPr lang="cs-CZ" dirty="0">
              <a:latin typeface="Times New Roman" pitchFamily="18" charset="0"/>
              <a:cs typeface="Times New Roman" pitchFamily="18" charset="0"/>
            </a:endParaRPr>
          </a:p>
        </p:txBody>
      </p:sp>
      <p:pic>
        <p:nvPicPr>
          <p:cNvPr id="3" name="Obrázek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018976" y="1676400"/>
            <a:ext cx="5057939" cy="3161212"/>
          </a:xfrm>
          <a:prstGeom prst="rect">
            <a:avLst/>
          </a:prstGeom>
        </p:spPr>
      </p:pic>
      <p:grpSp>
        <p:nvGrpSpPr>
          <p:cNvPr id="5" name="Skupina 4">
            <a:extLst>
              <a:ext uri="{FF2B5EF4-FFF2-40B4-BE49-F238E27FC236}">
                <a16:creationId xmlns:a16="http://schemas.microsoft.com/office/drawing/2014/main" xmlns="" id="{A75582AE-95B5-7C4F-BB38-48F74853F722}"/>
              </a:ext>
            </a:extLst>
          </p:cNvPr>
          <p:cNvGrpSpPr/>
          <p:nvPr/>
        </p:nvGrpSpPr>
        <p:grpSpPr>
          <a:xfrm>
            <a:off x="0" y="6044980"/>
            <a:ext cx="9144000" cy="813020"/>
            <a:chOff x="0" y="6044980"/>
            <a:chExt cx="9144000" cy="813020"/>
          </a:xfrm>
        </p:grpSpPr>
        <p:pic>
          <p:nvPicPr>
            <p:cNvPr id="7" name="Obrázek 6">
              <a:extLst>
                <a:ext uri="{FF2B5EF4-FFF2-40B4-BE49-F238E27FC236}">
                  <a16:creationId xmlns:a16="http://schemas.microsoft.com/office/drawing/2014/main" xmlns="" id="{6034F697-CE00-4B49-8410-3E6E1EC765D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8" name="Obrázek 7">
              <a:extLst>
                <a:ext uri="{FF2B5EF4-FFF2-40B4-BE49-F238E27FC236}">
                  <a16:creationId xmlns:a16="http://schemas.microsoft.com/office/drawing/2014/main" xmlns="" id="{9DDA2644-802F-DF47-8985-79FCABC1898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4128126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82612" y="409278"/>
            <a:ext cx="574960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Analizator</a:t>
            </a:r>
            <a:r>
              <a:rPr lang="cs-CZ" sz="2100" b="1" dirty="0" smtClean="0">
                <a:latin typeface="Times New Roman" pitchFamily="18" charset="0"/>
                <a:cs typeface="Times New Roman" pitchFamily="18" charset="0"/>
              </a:rPr>
              <a:t> </a:t>
            </a:r>
            <a:r>
              <a:rPr lang="cs-CZ" sz="2100" b="1" dirty="0">
                <a:latin typeface="Times New Roman" pitchFamily="18" charset="0"/>
                <a:cs typeface="Times New Roman" pitchFamily="18" charset="0"/>
              </a:rPr>
              <a:t>BTEX – </a:t>
            </a:r>
            <a:r>
              <a:rPr lang="cs-CZ" sz="2100" b="1" dirty="0" err="1">
                <a:latin typeface="Times New Roman" pitchFamily="18" charset="0"/>
                <a:cs typeface="Times New Roman" pitchFamily="18" charset="0"/>
              </a:rPr>
              <a:t>Environnement</a:t>
            </a:r>
            <a:r>
              <a:rPr lang="cs-CZ" sz="2100" b="1" dirty="0">
                <a:latin typeface="Times New Roman" pitchFamily="18" charset="0"/>
                <a:cs typeface="Times New Roman" pitchFamily="18" charset="0"/>
              </a:rPr>
              <a:t> VOC72M</a:t>
            </a:r>
          </a:p>
        </p:txBody>
      </p:sp>
      <p:sp>
        <p:nvSpPr>
          <p:cNvPr id="6" name="TextovéPole 5"/>
          <p:cNvSpPr txBox="1"/>
          <p:nvPr/>
        </p:nvSpPr>
        <p:spPr>
          <a:xfrm>
            <a:off x="397223" y="1501530"/>
            <a:ext cx="8412114" cy="923330"/>
          </a:xfrm>
          <a:prstGeom prst="rect">
            <a:avLst/>
          </a:prstGeom>
          <a:noFill/>
        </p:spPr>
        <p:txBody>
          <a:bodyPr wrap="square" rtlCol="0">
            <a:spAutoFit/>
          </a:bodyPr>
          <a:lstStyle/>
          <a:p>
            <a:pPr marL="257175" indent="-257175">
              <a:buFont typeface="Arial" panose="020B0604020202020204" pitchFamily="34" charset="0"/>
              <a:buChar char="•"/>
            </a:pPr>
            <a:r>
              <a:rPr lang="cs-CZ" dirty="0" err="1" smtClean="0">
                <a:latin typeface="Times New Roman" pitchFamily="18" charset="0"/>
                <a:cs typeface="Times New Roman" pitchFamily="18" charset="0"/>
              </a:rPr>
              <a:t>Tylko</a:t>
            </a:r>
            <a:r>
              <a:rPr lang="cs-CZ" dirty="0" smtClean="0">
                <a:latin typeface="Times New Roman" pitchFamily="18" charset="0"/>
                <a:cs typeface="Times New Roman" pitchFamily="18" charset="0"/>
              </a:rPr>
              <a:t> GC </a:t>
            </a:r>
            <a:r>
              <a:rPr lang="cs-CZ" dirty="0">
                <a:latin typeface="Times New Roman" pitchFamily="18" charset="0"/>
                <a:cs typeface="Times New Roman" pitchFamily="18" charset="0"/>
              </a:rPr>
              <a:t>+ PID</a:t>
            </a: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pl-PL" dirty="0" smtClean="0">
                <a:latin typeface="Times New Roman" pitchFamily="18" charset="0"/>
                <a:cs typeface="Times New Roman" pitchFamily="18" charset="0"/>
              </a:rPr>
              <a:t>Brak możliwości pomiaru innych substancji</a:t>
            </a:r>
            <a:endParaRPr lang="cs-CZ" dirty="0">
              <a:latin typeface="Avenir Roman" panose="02000503020000020003" pitchFamily="2" charset="0"/>
            </a:endParaRPr>
          </a:p>
        </p:txBody>
      </p:sp>
      <p:pic>
        <p:nvPicPr>
          <p:cNvPr id="3" name="Obrázek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58543" y="3350260"/>
            <a:ext cx="4389120" cy="2468880"/>
          </a:xfrm>
          <a:prstGeom prst="rect">
            <a:avLst/>
          </a:prstGeom>
        </p:spPr>
      </p:pic>
      <p:pic>
        <p:nvPicPr>
          <p:cNvPr id="4" name="Obrázek 3"/>
          <p:cNvPicPr>
            <a:picLocks noChangeAspect="1"/>
          </p:cNvPicPr>
          <p:nvPr/>
        </p:nvPicPr>
        <p:blipFill>
          <a:blip r:embed="rId3" cstate="print"/>
          <a:stretch>
            <a:fillRect/>
          </a:stretch>
        </p:blipFill>
        <p:spPr>
          <a:xfrm>
            <a:off x="91441" y="3185215"/>
            <a:ext cx="4448810" cy="2633925"/>
          </a:xfrm>
          <a:prstGeom prst="rect">
            <a:avLst/>
          </a:prstGeom>
        </p:spPr>
      </p:pic>
      <p:grpSp>
        <p:nvGrpSpPr>
          <p:cNvPr id="7" name="Skupina 6">
            <a:extLst>
              <a:ext uri="{FF2B5EF4-FFF2-40B4-BE49-F238E27FC236}">
                <a16:creationId xmlns:a16="http://schemas.microsoft.com/office/drawing/2014/main" xmlns="" id="{FC13BD94-4114-444F-B396-547261F1C09B}"/>
              </a:ext>
            </a:extLst>
          </p:cNvPr>
          <p:cNvGrpSpPr/>
          <p:nvPr/>
        </p:nvGrpSpPr>
        <p:grpSpPr>
          <a:xfrm>
            <a:off x="0" y="6044980"/>
            <a:ext cx="9144000" cy="813020"/>
            <a:chOff x="0" y="6044980"/>
            <a:chExt cx="9144000" cy="813020"/>
          </a:xfrm>
        </p:grpSpPr>
        <p:pic>
          <p:nvPicPr>
            <p:cNvPr id="8" name="Obrázek 7">
              <a:extLst>
                <a:ext uri="{FF2B5EF4-FFF2-40B4-BE49-F238E27FC236}">
                  <a16:creationId xmlns:a16="http://schemas.microsoft.com/office/drawing/2014/main" xmlns="" id="{29D15C96-4531-D643-90C0-040B7221857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9" name="Obrázek 8">
              <a:extLst>
                <a:ext uri="{FF2B5EF4-FFF2-40B4-BE49-F238E27FC236}">
                  <a16:creationId xmlns:a16="http://schemas.microsoft.com/office/drawing/2014/main" xmlns="" id="{59065A63-4E85-544D-ACEC-A7648C5BFBA4}"/>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197412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2486" y="373836"/>
            <a:ext cx="740695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Analizator</a:t>
            </a:r>
            <a:r>
              <a:rPr lang="cs-CZ" sz="2100" b="1" dirty="0" smtClean="0">
                <a:latin typeface="Times New Roman" pitchFamily="18" charset="0"/>
                <a:cs typeface="Times New Roman" pitchFamily="18" charset="0"/>
              </a:rPr>
              <a:t> </a:t>
            </a:r>
            <a:r>
              <a:rPr lang="cs-CZ" sz="2100" b="1" dirty="0">
                <a:latin typeface="Times New Roman" pitchFamily="18" charset="0"/>
                <a:cs typeface="Times New Roman" pitchFamily="18" charset="0"/>
              </a:rPr>
              <a:t>BTEX – AMA Instruments GC 5000</a:t>
            </a:r>
          </a:p>
        </p:txBody>
      </p:sp>
      <p:sp>
        <p:nvSpPr>
          <p:cNvPr id="6" name="TextovéPole 5"/>
          <p:cNvSpPr txBox="1"/>
          <p:nvPr/>
        </p:nvSpPr>
        <p:spPr>
          <a:xfrm>
            <a:off x="402539" y="1315327"/>
            <a:ext cx="8412114" cy="923330"/>
          </a:xfrm>
          <a:prstGeom prst="rect">
            <a:avLst/>
          </a:prstGeom>
          <a:noFill/>
        </p:spPr>
        <p:txBody>
          <a:bodyPr wrap="square" rtlCol="0">
            <a:spAutoFit/>
          </a:bodyPr>
          <a:lstStyle/>
          <a:p>
            <a:pPr marL="257175" indent="-257175">
              <a:buFont typeface="Arial" panose="020B0604020202020204" pitchFamily="34" charset="0"/>
              <a:buChar char="•"/>
            </a:pPr>
            <a:r>
              <a:rPr lang="cs-CZ" dirty="0">
                <a:latin typeface="Times New Roman" pitchFamily="18" charset="0"/>
                <a:cs typeface="Times New Roman" pitchFamily="18" charset="0"/>
              </a:rPr>
              <a:t>GC + FID i GC + PID</a:t>
            </a: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cs-CZ" dirty="0" err="1" smtClean="0">
                <a:latin typeface="Times New Roman" pitchFamily="18" charset="0"/>
                <a:cs typeface="Times New Roman" pitchFamily="18" charset="0"/>
              </a:rPr>
              <a:t>Szeroki</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pomiar</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innych</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substancji</a:t>
            </a:r>
            <a:endParaRPr lang="cs-CZ" dirty="0">
              <a:latin typeface="Times New Roman" pitchFamily="18" charset="0"/>
              <a:cs typeface="Times New Roman" pitchFamily="18" charset="0"/>
            </a:endParaRPr>
          </a:p>
        </p:txBody>
      </p:sp>
      <p:pic>
        <p:nvPicPr>
          <p:cNvPr id="4" name="Obrázek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31360" y="2952750"/>
            <a:ext cx="4612640" cy="2882900"/>
          </a:xfrm>
          <a:prstGeom prst="rect">
            <a:avLst/>
          </a:prstGeom>
        </p:spPr>
      </p:pic>
      <p:pic>
        <p:nvPicPr>
          <p:cNvPr id="5" name="Obrázek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3087" y="3041650"/>
            <a:ext cx="4317999" cy="2698750"/>
          </a:xfrm>
          <a:prstGeom prst="rect">
            <a:avLst/>
          </a:prstGeom>
        </p:spPr>
      </p:pic>
      <p:grpSp>
        <p:nvGrpSpPr>
          <p:cNvPr id="7" name="Skupina 6">
            <a:extLst>
              <a:ext uri="{FF2B5EF4-FFF2-40B4-BE49-F238E27FC236}">
                <a16:creationId xmlns:a16="http://schemas.microsoft.com/office/drawing/2014/main" xmlns="" id="{DE3A3E88-1915-8643-B517-163E2D9A4448}"/>
              </a:ext>
            </a:extLst>
          </p:cNvPr>
          <p:cNvGrpSpPr/>
          <p:nvPr/>
        </p:nvGrpSpPr>
        <p:grpSpPr>
          <a:xfrm>
            <a:off x="0" y="6044980"/>
            <a:ext cx="9144000" cy="813020"/>
            <a:chOff x="0" y="6044980"/>
            <a:chExt cx="9144000" cy="813020"/>
          </a:xfrm>
        </p:grpSpPr>
        <p:pic>
          <p:nvPicPr>
            <p:cNvPr id="8" name="Obrázek 7">
              <a:extLst>
                <a:ext uri="{FF2B5EF4-FFF2-40B4-BE49-F238E27FC236}">
                  <a16:creationId xmlns:a16="http://schemas.microsoft.com/office/drawing/2014/main" xmlns="" id="{B769601C-FBFA-6346-B29B-5FEB27FDD7E8}"/>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9" name="Obrázek 8">
              <a:extLst>
                <a:ext uri="{FF2B5EF4-FFF2-40B4-BE49-F238E27FC236}">
                  <a16:creationId xmlns:a16="http://schemas.microsoft.com/office/drawing/2014/main" xmlns="" id="{A153F36B-EE84-B947-AE00-D6D312B78CFA}"/>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1608980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79067" y="437764"/>
            <a:ext cx="5749601" cy="415498"/>
          </a:xfrm>
          <a:prstGeom prst="rect">
            <a:avLst/>
          </a:prstGeom>
          <a:noFill/>
        </p:spPr>
        <p:txBody>
          <a:bodyPr wrap="square" rtlCol="0">
            <a:spAutoFit/>
          </a:bodyPr>
          <a:lstStyle/>
          <a:p>
            <a:r>
              <a:rPr lang="cs-CZ" sz="2100" b="1" dirty="0" err="1" smtClean="0">
                <a:latin typeface="Times New Roman" pitchFamily="18" charset="0"/>
                <a:cs typeface="Times New Roman" pitchFamily="18" charset="0"/>
              </a:rPr>
              <a:t>Pomiary</a:t>
            </a:r>
            <a:r>
              <a:rPr lang="cs-CZ" sz="2100" b="1" dirty="0" smtClean="0">
                <a:latin typeface="Times New Roman" pitchFamily="18" charset="0"/>
                <a:cs typeface="Times New Roman" pitchFamily="18" charset="0"/>
              </a:rPr>
              <a:t> </a:t>
            </a:r>
            <a:r>
              <a:rPr lang="cs-CZ" sz="2100" b="1" dirty="0" err="1" smtClean="0">
                <a:latin typeface="Times New Roman" pitchFamily="18" charset="0"/>
                <a:cs typeface="Times New Roman" pitchFamily="18" charset="0"/>
              </a:rPr>
              <a:t>sensoryczne</a:t>
            </a:r>
            <a:endParaRPr lang="cs-CZ" sz="2100" b="1" dirty="0">
              <a:latin typeface="Times New Roman" pitchFamily="18" charset="0"/>
              <a:cs typeface="Times New Roman" pitchFamily="18" charset="0"/>
            </a:endParaRPr>
          </a:p>
        </p:txBody>
      </p:sp>
      <p:sp>
        <p:nvSpPr>
          <p:cNvPr id="6" name="TextovéPole 5"/>
          <p:cNvSpPr txBox="1"/>
          <p:nvPr/>
        </p:nvSpPr>
        <p:spPr>
          <a:xfrm>
            <a:off x="296093" y="1333002"/>
            <a:ext cx="8412114" cy="4247317"/>
          </a:xfrm>
          <a:prstGeom prst="rect">
            <a:avLst/>
          </a:prstGeom>
          <a:noFill/>
        </p:spPr>
        <p:txBody>
          <a:bodyPr wrap="square" rtlCol="0">
            <a:spAutoFit/>
          </a:bodyPr>
          <a:lstStyle/>
          <a:p>
            <a:pPr marL="257175" indent="-257175">
              <a:buFont typeface="Arial" panose="020B0604020202020204" pitchFamily="34" charset="0"/>
              <a:buChar char="•"/>
            </a:pPr>
            <a:r>
              <a:rPr lang="cs-CZ" dirty="0" err="1" smtClean="0">
                <a:latin typeface="Times New Roman" pitchFamily="18" charset="0"/>
                <a:cs typeface="Times New Roman" pitchFamily="18" charset="0"/>
              </a:rPr>
              <a:t>Szybki</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rozwój</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przyszłość</a:t>
            </a:r>
            <a:r>
              <a:rPr lang="cs-CZ" dirty="0" smtClean="0">
                <a:latin typeface="Times New Roman" pitchFamily="18" charset="0"/>
                <a:cs typeface="Times New Roman" pitchFamily="18" charset="0"/>
              </a:rPr>
              <a:t> monitoringu</a:t>
            </a:r>
            <a:r>
              <a:rPr lang="cs-CZ" dirty="0">
                <a:latin typeface="Times New Roman" pitchFamily="18" charset="0"/>
                <a:cs typeface="Times New Roman" pitchFamily="18" charset="0"/>
              </a:rPr>
              <a:t/>
            </a:r>
            <a:br>
              <a:rPr lang="cs-CZ" dirty="0">
                <a:latin typeface="Times New Roman" pitchFamily="18" charset="0"/>
                <a:cs typeface="Times New Roman" pitchFamily="18" charset="0"/>
              </a:rPr>
            </a:br>
            <a:r>
              <a:rPr lang="cs-CZ" dirty="0" smtClean="0">
                <a:latin typeface="Times New Roman" pitchFamily="18" charset="0"/>
                <a:cs typeface="Times New Roman" pitchFamily="18" charset="0"/>
              </a:rPr>
              <a:t>(</a:t>
            </a:r>
            <a:r>
              <a:rPr lang="pl-PL" dirty="0" smtClean="0">
                <a:latin typeface="Times New Roman" pitchFamily="18" charset="0"/>
                <a:cs typeface="Times New Roman" pitchFamily="18" charset="0"/>
              </a:rPr>
              <a:t>drony, inteligentne miasta, sieci miejskie, </a:t>
            </a:r>
          </a:p>
          <a:p>
            <a:pPr marL="257175" indent="-257175"/>
            <a:r>
              <a:rPr lang="pl-PL" dirty="0" smtClean="0">
                <a:latin typeface="Times New Roman" pitchFamily="18" charset="0"/>
                <a:cs typeface="Times New Roman" pitchFamily="18" charset="0"/>
              </a:rPr>
              <a:t>	sieci korporacyjne)</a:t>
            </a:r>
            <a:endParaRPr lang="cs-CZ" dirty="0">
              <a:latin typeface="Times New Roman" pitchFamily="18" charset="0"/>
              <a:cs typeface="Times New Roman" pitchFamily="18" charset="0"/>
            </a:endParaRP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pl-PL" dirty="0" smtClean="0">
                <a:latin typeface="Times New Roman" pitchFamily="18" charset="0"/>
                <a:cs typeface="Times New Roman" pitchFamily="18" charset="0"/>
              </a:rPr>
              <a:t>Czujniki pyłu - zasada optyczna</a:t>
            </a:r>
          </a:p>
          <a:p>
            <a:pPr marL="257175" indent="-257175">
              <a:buFont typeface="Arial" panose="020B0604020202020204" pitchFamily="34" charset="0"/>
              <a:buChar char="•"/>
            </a:pPr>
            <a:endParaRPr lang="pl-PL" dirty="0" smtClean="0">
              <a:latin typeface="Times New Roman" pitchFamily="18" charset="0"/>
              <a:cs typeface="Times New Roman" pitchFamily="18" charset="0"/>
            </a:endParaRPr>
          </a:p>
          <a:p>
            <a:pPr marL="257175" indent="-257175">
              <a:buFont typeface="Arial" panose="020B0604020202020204" pitchFamily="34" charset="0"/>
              <a:buChar char="•"/>
            </a:pPr>
            <a:r>
              <a:rPr lang="pl-PL" dirty="0" smtClean="0">
                <a:latin typeface="Times New Roman" pitchFamily="18" charset="0"/>
                <a:cs typeface="Times New Roman" pitchFamily="18" charset="0"/>
              </a:rPr>
              <a:t>Czujniki gazowe - czujniki elektrochemiczne</a:t>
            </a: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cs-CZ" dirty="0" err="1" smtClean="0">
                <a:latin typeface="Times New Roman" pitchFamily="18" charset="0"/>
                <a:cs typeface="Times New Roman" pitchFamily="18" charset="0"/>
              </a:rPr>
              <a:t>Pomiar</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orientacyjny</a:t>
            </a:r>
            <a:r>
              <a:rPr lang="cs-CZ" dirty="0" smtClean="0">
                <a:latin typeface="Times New Roman" pitchFamily="18" charset="0"/>
                <a:cs typeface="Times New Roman" pitchFamily="18" charset="0"/>
              </a:rPr>
              <a:t> – </a:t>
            </a:r>
            <a:r>
              <a:rPr lang="pl-PL" dirty="0" smtClean="0">
                <a:latin typeface="Times New Roman" pitchFamily="18" charset="0"/>
                <a:cs typeface="Times New Roman" pitchFamily="18" charset="0"/>
              </a:rPr>
              <a:t>potrzeba związku w odniesieniu </a:t>
            </a:r>
          </a:p>
          <a:p>
            <a:pPr marL="257175" indent="-257175"/>
            <a:r>
              <a:rPr lang="pl-PL" dirty="0" smtClean="0">
                <a:latin typeface="Times New Roman" pitchFamily="18" charset="0"/>
                <a:cs typeface="Times New Roman" pitchFamily="18" charset="0"/>
              </a:rPr>
              <a:t>     do metod referencyjnych</a:t>
            </a:r>
            <a:endParaRPr lang="cs-CZ" dirty="0" smtClean="0">
              <a:latin typeface="Times New Roman" pitchFamily="18" charset="0"/>
              <a:cs typeface="Times New Roman" pitchFamily="18" charset="0"/>
            </a:endParaRP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cs-CZ" dirty="0" smtClean="0">
                <a:latin typeface="Times New Roman" pitchFamily="18" charset="0"/>
                <a:cs typeface="Times New Roman" pitchFamily="18" charset="0"/>
              </a:rPr>
              <a:t>Projekty </a:t>
            </a:r>
            <a:r>
              <a:rPr lang="cs-CZ" dirty="0" err="1" smtClean="0">
                <a:latin typeface="Times New Roman" pitchFamily="18" charset="0"/>
                <a:cs typeface="Times New Roman" pitchFamily="18" charset="0"/>
              </a:rPr>
              <a:t>testowania</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czujników</a:t>
            </a:r>
            <a:endParaRPr lang="cs-CZ" dirty="0" smtClean="0">
              <a:latin typeface="Times New Roman" pitchFamily="18" charset="0"/>
              <a:cs typeface="Times New Roman" pitchFamily="18" charset="0"/>
            </a:endParaRPr>
          </a:p>
          <a:p>
            <a:pPr marL="257175" indent="-257175">
              <a:buFont typeface="Arial" panose="020B0604020202020204" pitchFamily="34" charset="0"/>
              <a:buChar char="•"/>
            </a:pPr>
            <a:endParaRPr lang="cs-CZ" dirty="0">
              <a:latin typeface="Times New Roman" pitchFamily="18" charset="0"/>
              <a:cs typeface="Times New Roman" pitchFamily="18" charset="0"/>
            </a:endParaRPr>
          </a:p>
          <a:p>
            <a:pPr marL="257175" indent="-257175">
              <a:buFont typeface="Arial" panose="020B0604020202020204" pitchFamily="34" charset="0"/>
              <a:buChar char="•"/>
            </a:pPr>
            <a:r>
              <a:rPr lang="cs-CZ" dirty="0" err="1">
                <a:latin typeface="Times New Roman" pitchFamily="18" charset="0"/>
                <a:cs typeface="Times New Roman" pitchFamily="18" charset="0"/>
              </a:rPr>
              <a:t>Cairpol</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Alphasense</a:t>
            </a:r>
            <a:r>
              <a:rPr lang="cs-CZ" dirty="0">
                <a:latin typeface="Times New Roman" pitchFamily="18" charset="0"/>
                <a:cs typeface="Times New Roman" pitchFamily="18" charset="0"/>
              </a:rPr>
              <a:t>, </a:t>
            </a:r>
            <a:r>
              <a:rPr lang="cs-CZ" dirty="0" err="1">
                <a:latin typeface="Times New Roman" pitchFamily="18" charset="0"/>
                <a:cs typeface="Times New Roman" pitchFamily="18" charset="0"/>
              </a:rPr>
              <a:t>Plantower</a:t>
            </a:r>
            <a:r>
              <a:rPr lang="cs-CZ" dirty="0">
                <a:latin typeface="Times New Roman" pitchFamily="18" charset="0"/>
                <a:cs typeface="Times New Roman" pitchFamily="18" charset="0"/>
              </a:rPr>
              <a:t>, </a:t>
            </a:r>
            <a:br>
              <a:rPr lang="cs-CZ" dirty="0">
                <a:latin typeface="Times New Roman" pitchFamily="18" charset="0"/>
                <a:cs typeface="Times New Roman" pitchFamily="18" charset="0"/>
              </a:rPr>
            </a:br>
            <a:r>
              <a:rPr lang="cs-CZ" dirty="0" err="1">
                <a:latin typeface="Times New Roman" pitchFamily="18" charset="0"/>
                <a:cs typeface="Times New Roman" pitchFamily="18" charset="0"/>
              </a:rPr>
              <a:t>Scentroid</a:t>
            </a:r>
            <a:r>
              <a:rPr lang="cs-CZ" dirty="0">
                <a:latin typeface="Times New Roman" pitchFamily="18" charset="0"/>
                <a:cs typeface="Times New Roman" pitchFamily="18" charset="0"/>
              </a:rPr>
              <a:t>,…</a:t>
            </a:r>
          </a:p>
        </p:txBody>
      </p:sp>
      <p:pic>
        <p:nvPicPr>
          <p:cNvPr id="3" name="Obrázek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502150" y="4498101"/>
            <a:ext cx="4565649" cy="1297465"/>
          </a:xfrm>
          <a:prstGeom prst="rect">
            <a:avLst/>
          </a:prstGeom>
        </p:spPr>
      </p:pic>
      <p:pic>
        <p:nvPicPr>
          <p:cNvPr id="7" name="Obrázek 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267450" y="3468194"/>
            <a:ext cx="2800349" cy="1099714"/>
          </a:xfrm>
          <a:prstGeom prst="rect">
            <a:avLst/>
          </a:prstGeom>
        </p:spPr>
      </p:pic>
      <p:pic>
        <p:nvPicPr>
          <p:cNvPr id="8" name="Obrázek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806359" y="1575964"/>
            <a:ext cx="2075181" cy="2094336"/>
          </a:xfrm>
          <a:prstGeom prst="rect">
            <a:avLst/>
          </a:prstGeom>
        </p:spPr>
      </p:pic>
      <p:grpSp>
        <p:nvGrpSpPr>
          <p:cNvPr id="9" name="Skupina 8">
            <a:extLst>
              <a:ext uri="{FF2B5EF4-FFF2-40B4-BE49-F238E27FC236}">
                <a16:creationId xmlns:a16="http://schemas.microsoft.com/office/drawing/2014/main" xmlns="" id="{0B335920-DA53-624D-83C8-0C0C194A7326}"/>
              </a:ext>
            </a:extLst>
          </p:cNvPr>
          <p:cNvGrpSpPr/>
          <p:nvPr/>
        </p:nvGrpSpPr>
        <p:grpSpPr>
          <a:xfrm>
            <a:off x="0" y="6044980"/>
            <a:ext cx="9144000" cy="813020"/>
            <a:chOff x="0" y="6044980"/>
            <a:chExt cx="9144000" cy="813020"/>
          </a:xfrm>
        </p:grpSpPr>
        <p:pic>
          <p:nvPicPr>
            <p:cNvPr id="10" name="Obrázek 9">
              <a:extLst>
                <a:ext uri="{FF2B5EF4-FFF2-40B4-BE49-F238E27FC236}">
                  <a16:creationId xmlns:a16="http://schemas.microsoft.com/office/drawing/2014/main" xmlns="" id="{E37FA1F9-BA9B-0F49-91A7-29863BC033CF}"/>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11" name="Obrázek 10">
              <a:extLst>
                <a:ext uri="{FF2B5EF4-FFF2-40B4-BE49-F238E27FC236}">
                  <a16:creationId xmlns:a16="http://schemas.microsoft.com/office/drawing/2014/main" xmlns="" id="{7BC3B7FD-1D36-1748-9CDA-1E8382C6B767}"/>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1673646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a:extLst>
              <a:ext uri="{FF2B5EF4-FFF2-40B4-BE49-F238E27FC236}">
                <a16:creationId xmlns:a16="http://schemas.microsoft.com/office/drawing/2014/main" xmlns="" id="{02672663-CD27-4A4F-9835-FD4DF2B7F21C}"/>
              </a:ext>
            </a:extLst>
          </p:cNvPr>
          <p:cNvSpPr>
            <a:spLocks noGrp="1"/>
          </p:cNvSpPr>
          <p:nvPr>
            <p:ph sz="half" idx="2"/>
          </p:nvPr>
        </p:nvSpPr>
        <p:spPr>
          <a:xfrm>
            <a:off x="304800" y="457201"/>
            <a:ext cx="8610600" cy="5333999"/>
          </a:xfrm>
        </p:spPr>
        <p:txBody>
          <a:bodyPr>
            <a:normAutofit/>
          </a:bodyPr>
          <a:lstStyle/>
          <a:p>
            <a:r>
              <a:rPr lang="cs-CZ" sz="2800" b="1" dirty="0" err="1" smtClean="0">
                <a:latin typeface="Times New Roman" pitchFamily="18" charset="0"/>
                <a:cs typeface="Times New Roman" pitchFamily="18" charset="0"/>
              </a:rPr>
              <a:t>Czym</a:t>
            </a:r>
            <a:r>
              <a:rPr lang="cs-CZ" sz="2800" b="1" dirty="0" smtClean="0">
                <a:latin typeface="Times New Roman" pitchFamily="18" charset="0"/>
                <a:cs typeface="Times New Roman" pitchFamily="18" charset="0"/>
              </a:rPr>
              <a:t> jest </a:t>
            </a:r>
            <a:r>
              <a:rPr lang="cs-CZ" sz="2800" b="1" dirty="0" err="1" smtClean="0">
                <a:latin typeface="Times New Roman" pitchFamily="18" charset="0"/>
                <a:cs typeface="Times New Roman" pitchFamily="18" charset="0"/>
              </a:rPr>
              <a:t>pył</a:t>
            </a:r>
            <a:r>
              <a:rPr lang="cs-CZ" sz="2800" b="1" dirty="0" smtClean="0">
                <a:latin typeface="Times New Roman" pitchFamily="18" charset="0"/>
                <a:cs typeface="Times New Roman" pitchFamily="18" charset="0"/>
              </a:rPr>
              <a:t> </a:t>
            </a:r>
            <a:r>
              <a:rPr lang="cs-CZ" sz="2800" b="1" dirty="0" err="1" smtClean="0">
                <a:latin typeface="Times New Roman" pitchFamily="18" charset="0"/>
                <a:cs typeface="Times New Roman" pitchFamily="18" charset="0"/>
              </a:rPr>
              <a:t>zawieszony</a:t>
            </a:r>
            <a:r>
              <a:rPr lang="cs-CZ" sz="2800" b="1" dirty="0" smtClean="0">
                <a:latin typeface="Times New Roman" pitchFamily="18" charset="0"/>
                <a:cs typeface="Times New Roman" pitchFamily="18" charset="0"/>
              </a:rPr>
              <a:t>?</a:t>
            </a:r>
          </a:p>
          <a:p>
            <a:endParaRPr lang="cs-CZ" sz="2000" dirty="0">
              <a:latin typeface="Times New Roman" pitchFamily="18" charset="0"/>
              <a:cs typeface="Times New Roman" pitchFamily="18" charset="0"/>
            </a:endParaRPr>
          </a:p>
          <a:p>
            <a:pPr algn="just"/>
            <a:r>
              <a:rPr lang="pl-PL" sz="2000" dirty="0" smtClean="0">
                <a:latin typeface="Times New Roman" pitchFamily="18" charset="0"/>
                <a:cs typeface="Times New Roman" pitchFamily="18" charset="0"/>
              </a:rPr>
              <a:t>Pył zawieszony, cząsteczki zawieszone, aerozole atmosferyczne to wszystko nazwy, którymi określa się bardzo drobne cząsteczki pyłu unoszące się </a:t>
            </a:r>
            <a:r>
              <a:rPr lang="pl-PL" sz="2000" dirty="0" smtClean="0">
                <a:latin typeface="Times New Roman" pitchFamily="18" charset="0"/>
                <a:cs typeface="Times New Roman" pitchFamily="18" charset="0"/>
              </a:rPr>
              <a:t/>
            </a:r>
            <a:br>
              <a:rPr lang="pl-PL" sz="2000" dirty="0" smtClean="0">
                <a:latin typeface="Times New Roman" pitchFamily="18" charset="0"/>
                <a:cs typeface="Times New Roman" pitchFamily="18" charset="0"/>
              </a:rPr>
            </a:br>
            <a:r>
              <a:rPr lang="pl-PL" sz="2000" dirty="0" smtClean="0">
                <a:latin typeface="Times New Roman" pitchFamily="18" charset="0"/>
                <a:cs typeface="Times New Roman" pitchFamily="18" charset="0"/>
              </a:rPr>
              <a:t>w </a:t>
            </a:r>
            <a:r>
              <a:rPr lang="pl-PL" sz="2000" dirty="0" smtClean="0">
                <a:latin typeface="Times New Roman" pitchFamily="18" charset="0"/>
                <a:cs typeface="Times New Roman" pitchFamily="18" charset="0"/>
              </a:rPr>
              <a:t>powietrzu, które ze względu na niską wagę bardzo powoli sedymentują. Dlatego, kiedy się wznoszą, pozostają w powietrzu przez bardzo długi czas. Pył zawieszony ma różne rozmiary i jest określany według nich, np. PM10 - cząstki mniejsze niż 10 mikrometrów. W zależności od ich wielkości przenikają do dróg oddechowych i płuc. Im są mniejsze, tym głębiej wnikają. Ponieważ służą jako nośnik dla innych substancji, w ten sposób dochodzi do transportu niebezpiecznych substancji do krwi i tkanek.</a:t>
            </a:r>
            <a:endParaRPr lang="cs-CZ" sz="2000" dirty="0">
              <a:latin typeface="Times New Roman" pitchFamily="18" charset="0"/>
              <a:cs typeface="Times New Roman" pitchFamily="18" charset="0"/>
            </a:endParaRPr>
          </a:p>
          <a:p>
            <a:endParaRPr lang="cs-CZ" dirty="0">
              <a:latin typeface="Avenir Roman" panose="02000503020000020003" pitchFamily="2" charset="0"/>
            </a:endParaRPr>
          </a:p>
        </p:txBody>
      </p:sp>
      <p:grpSp>
        <p:nvGrpSpPr>
          <p:cNvPr id="6" name="Skupina 5">
            <a:extLst>
              <a:ext uri="{FF2B5EF4-FFF2-40B4-BE49-F238E27FC236}">
                <a16:creationId xmlns:a16="http://schemas.microsoft.com/office/drawing/2014/main" xmlns="" id="{24466B2F-890C-7D46-ABDF-5E521F96F8F4}"/>
              </a:ext>
            </a:extLst>
          </p:cNvPr>
          <p:cNvGrpSpPr/>
          <p:nvPr/>
        </p:nvGrpSpPr>
        <p:grpSpPr>
          <a:xfrm>
            <a:off x="0" y="6044980"/>
            <a:ext cx="9144000" cy="813020"/>
            <a:chOff x="0" y="6044980"/>
            <a:chExt cx="9144000" cy="813020"/>
          </a:xfrm>
        </p:grpSpPr>
        <p:pic>
          <p:nvPicPr>
            <p:cNvPr id="7" name="Obrázek 6">
              <a:extLst>
                <a:ext uri="{FF2B5EF4-FFF2-40B4-BE49-F238E27FC236}">
                  <a16:creationId xmlns:a16="http://schemas.microsoft.com/office/drawing/2014/main" xmlns="" id="{8576379A-5E44-8940-A6C2-A3E7DE3B832F}"/>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8" name="Obrázek 7">
              <a:extLst>
                <a:ext uri="{FF2B5EF4-FFF2-40B4-BE49-F238E27FC236}">
                  <a16:creationId xmlns:a16="http://schemas.microsoft.com/office/drawing/2014/main" xmlns="" id="{7C6BB076-B4EF-DF43-98AE-01F006EA1DF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3955141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xmlns="" id="{37820F6A-B9C2-4946-8ABD-4A3DF8EE5AFF}"/>
              </a:ext>
            </a:extLst>
          </p:cNvPr>
          <p:cNvSpPr>
            <a:spLocks noGrp="1"/>
          </p:cNvSpPr>
          <p:nvPr>
            <p:ph type="title"/>
          </p:nvPr>
        </p:nvSpPr>
        <p:spPr>
          <a:xfrm>
            <a:off x="457200" y="228600"/>
            <a:ext cx="8229600" cy="639762"/>
          </a:xfrm>
        </p:spPr>
        <p:txBody>
          <a:bodyPr/>
          <a:lstStyle/>
          <a:p>
            <a:r>
              <a:rPr lang="pl-PL" altLang="cs-CZ" dirty="0" smtClean="0">
                <a:solidFill>
                  <a:schemeClr val="tx1"/>
                </a:solidFill>
                <a:latin typeface="Times New Roman" pitchFamily="18" charset="0"/>
                <a:ea typeface="ＭＳ Ｐゴシック" panose="020B0600070205080204" pitchFamily="34" charset="-128"/>
                <a:cs typeface="Times New Roman" pitchFamily="18" charset="0"/>
              </a:rPr>
              <a:t>Pomiary balonem</a:t>
            </a:r>
            <a:endParaRPr lang="en-US" altLang="cs-CZ" dirty="0">
              <a:solidFill>
                <a:schemeClr val="tx1"/>
              </a:solidFill>
              <a:latin typeface="Times New Roman" pitchFamily="18" charset="0"/>
              <a:ea typeface="ＭＳ Ｐゴシック" panose="020B0600070205080204" pitchFamily="34" charset="-128"/>
              <a:cs typeface="Times New Roman" pitchFamily="18" charset="0"/>
            </a:endParaRPr>
          </a:p>
        </p:txBody>
      </p:sp>
      <p:sp>
        <p:nvSpPr>
          <p:cNvPr id="15362" name="Rectangle 4">
            <a:extLst>
              <a:ext uri="{FF2B5EF4-FFF2-40B4-BE49-F238E27FC236}">
                <a16:creationId xmlns:a16="http://schemas.microsoft.com/office/drawing/2014/main" xmlns="" id="{AA72D0EA-FE13-5942-B1D8-DAE61E1508D7}"/>
              </a:ext>
            </a:extLst>
          </p:cNvPr>
          <p:cNvSpPr>
            <a:spLocks noChangeArrowheads="1"/>
          </p:cNvSpPr>
          <p:nvPr/>
        </p:nvSpPr>
        <p:spPr bwMode="auto">
          <a:xfrm>
            <a:off x="457200" y="1143000"/>
            <a:ext cx="82296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just" eaLnBrk="1" hangingPunct="1"/>
            <a:r>
              <a:rPr lang="pl-PL" altLang="cs-CZ" sz="1800" dirty="0" smtClean="0">
                <a:latin typeface="Times New Roman" pitchFamily="18" charset="0"/>
                <a:cs typeface="Times New Roman" pitchFamily="18" charset="0"/>
              </a:rPr>
              <a:t>Celem monitoringu w 2013 roku było ustalenie, w jaki sposób zmienia się stężenie aerozolu atmosferycznego PMx na wysokości powyżej Ostrawy i jednocześnie określenie siły inwersji warstwy smogowej.</a:t>
            </a:r>
          </a:p>
          <a:p>
            <a:r>
              <a:rPr lang="pl-PL" sz="1800" dirty="0" smtClean="0"/>
              <a:t> </a:t>
            </a:r>
          </a:p>
          <a:p>
            <a:r>
              <a:rPr lang="pl-PL" sz="1800" b="1" dirty="0" smtClean="0">
                <a:latin typeface="Times New Roman" pitchFamily="18" charset="0"/>
                <a:cs typeface="Times New Roman" pitchFamily="18" charset="0"/>
              </a:rPr>
              <a:t>Zastosowany system monitorowania:</a:t>
            </a:r>
            <a:r>
              <a:rPr lang="pl-PL" sz="1800" dirty="0" smtClean="0">
                <a:latin typeface="Times New Roman" pitchFamily="18" charset="0"/>
                <a:cs typeface="Times New Roman" pitchFamily="18" charset="0"/>
              </a:rPr>
              <a:t/>
            </a:r>
            <a:br>
              <a:rPr lang="pl-PL" sz="1800" dirty="0" smtClean="0">
                <a:latin typeface="Times New Roman" pitchFamily="18" charset="0"/>
                <a:cs typeface="Times New Roman" pitchFamily="18" charset="0"/>
              </a:rPr>
            </a:br>
            <a:r>
              <a:rPr lang="pl-PL" sz="1800" dirty="0" smtClean="0">
                <a:latin typeface="Times New Roman" pitchFamily="18" charset="0"/>
                <a:cs typeface="Times New Roman" pitchFamily="18" charset="0"/>
              </a:rPr>
              <a:t>Monitor pyłu GRIMM 1.109 do ciągłego pomiaru PM10, PM2,5 i PM1. Odczyt </a:t>
            </a:r>
            <a:r>
              <a:rPr lang="pl-PL" sz="1800" dirty="0" smtClean="0">
                <a:latin typeface="Times New Roman" pitchFamily="18" charset="0"/>
                <a:cs typeface="Times New Roman" pitchFamily="18" charset="0"/>
              </a:rPr>
              <a:t/>
            </a:r>
            <a:br>
              <a:rPr lang="pl-PL" sz="1800" dirty="0" smtClean="0">
                <a:latin typeface="Times New Roman" pitchFamily="18" charset="0"/>
                <a:cs typeface="Times New Roman" pitchFamily="18" charset="0"/>
              </a:rPr>
            </a:br>
            <a:r>
              <a:rPr lang="pl-PL" sz="1800" dirty="0" smtClean="0">
                <a:latin typeface="Times New Roman" pitchFamily="18" charset="0"/>
                <a:cs typeface="Times New Roman" pitchFamily="18" charset="0"/>
              </a:rPr>
              <a:t>1 </a:t>
            </a:r>
            <a:r>
              <a:rPr lang="pl-PL" sz="1800" dirty="0" smtClean="0">
                <a:latin typeface="Times New Roman" pitchFamily="18" charset="0"/>
                <a:cs typeface="Times New Roman" pitchFamily="18" charset="0"/>
              </a:rPr>
              <a:t>sekunda, uśrednienie na określonej wysokości 3-5 minut. Wynikiem będzie stężenie PMx w ug / m3.</a:t>
            </a:r>
          </a:p>
          <a:p>
            <a:pPr eaLnBrk="1" hangingPunct="1"/>
            <a:endParaRPr lang="en-US" altLang="cs-CZ" sz="1800" dirty="0">
              <a:latin typeface="Times New Roman" pitchFamily="18" charset="0"/>
              <a:cs typeface="Times New Roman" pitchFamily="18" charset="0"/>
            </a:endParaRPr>
          </a:p>
          <a:p>
            <a:pPr eaLnBrk="1" hangingPunct="1"/>
            <a:r>
              <a:rPr lang="cs-CZ" altLang="cs-CZ" sz="1800" b="1" dirty="0" err="1" smtClean="0">
                <a:latin typeface="Times New Roman" pitchFamily="18" charset="0"/>
                <a:cs typeface="Times New Roman" pitchFamily="18" charset="0"/>
              </a:rPr>
              <a:t>Zposób</a:t>
            </a:r>
            <a:r>
              <a:rPr lang="cs-CZ" altLang="cs-CZ" sz="1800" b="1" dirty="0" smtClean="0">
                <a:latin typeface="Times New Roman" pitchFamily="18" charset="0"/>
                <a:cs typeface="Times New Roman" pitchFamily="18" charset="0"/>
              </a:rPr>
              <a:t> </a:t>
            </a:r>
            <a:r>
              <a:rPr lang="cs-CZ" altLang="cs-CZ" sz="1800" b="1" dirty="0" err="1" smtClean="0">
                <a:latin typeface="Times New Roman" pitchFamily="18" charset="0"/>
                <a:cs typeface="Times New Roman" pitchFamily="18" charset="0"/>
              </a:rPr>
              <a:t>mierzenia</a:t>
            </a:r>
            <a:r>
              <a:rPr lang="cs-CZ" altLang="cs-CZ" sz="1800" b="1" dirty="0" smtClean="0">
                <a:latin typeface="Times New Roman" pitchFamily="18" charset="0"/>
                <a:cs typeface="Times New Roman" pitchFamily="18" charset="0"/>
              </a:rPr>
              <a:t>:</a:t>
            </a:r>
            <a:endParaRPr lang="en-US" altLang="cs-CZ" sz="1800" dirty="0">
              <a:latin typeface="Times New Roman" pitchFamily="18" charset="0"/>
              <a:cs typeface="Times New Roman" pitchFamily="18" charset="0"/>
            </a:endParaRPr>
          </a:p>
          <a:p>
            <a:pPr algn="just" eaLnBrk="1" hangingPunct="1"/>
            <a:r>
              <a:rPr lang="pl-PL" altLang="cs-CZ" sz="1800" dirty="0" smtClean="0">
                <a:latin typeface="Times New Roman" pitchFamily="18" charset="0"/>
                <a:cs typeface="Times New Roman" pitchFamily="18" charset="0"/>
              </a:rPr>
              <a:t>Urządzenie Grimm zostało umieszczone w zmodyfikowanej skrzynce, wraz </a:t>
            </a:r>
            <a:r>
              <a:rPr lang="pl-PL" altLang="cs-CZ" sz="1800" dirty="0" smtClean="0">
                <a:latin typeface="Times New Roman" pitchFamily="18" charset="0"/>
                <a:cs typeface="Times New Roman" pitchFamily="18" charset="0"/>
              </a:rPr>
              <a:t/>
            </a:r>
            <a:br>
              <a:rPr lang="pl-PL" altLang="cs-CZ" sz="1800" dirty="0" smtClean="0">
                <a:latin typeface="Times New Roman" pitchFamily="18" charset="0"/>
                <a:cs typeface="Times New Roman" pitchFamily="18" charset="0"/>
              </a:rPr>
            </a:br>
            <a:r>
              <a:rPr lang="pl-PL" altLang="cs-CZ" sz="1800" dirty="0" smtClean="0">
                <a:latin typeface="Times New Roman" pitchFamily="18" charset="0"/>
                <a:cs typeface="Times New Roman" pitchFamily="18" charset="0"/>
              </a:rPr>
              <a:t>z </a:t>
            </a:r>
            <a:r>
              <a:rPr lang="pl-PL" altLang="cs-CZ" sz="1800" dirty="0" smtClean="0">
                <a:latin typeface="Times New Roman" pitchFamily="18" charset="0"/>
                <a:cs typeface="Times New Roman" pitchFamily="18" charset="0"/>
              </a:rPr>
              <a:t>wysokościomierzem i barometrem. Skrzynka została zawieszona na napełnionym helem balonie meteorologicznym o średnicy 3,5 m, który na wciągarce był puszczany do wysokości pomiarowych. Pomiary wykonywano na wysokościach 20, 50, 100, 150, 200, 250 i 300 m. Na każdej mierzonej wysokości miernik zapylenia mierzył stężenie zawieszonych cząstek PMx przez 5 minut.</a:t>
            </a:r>
            <a:endParaRPr lang="en-US" altLang="cs-CZ" sz="1800" dirty="0">
              <a:latin typeface="Times New Roman" pitchFamily="18" charset="0"/>
              <a:cs typeface="Times New Roman" pitchFamily="18" charset="0"/>
            </a:endParaRPr>
          </a:p>
        </p:txBody>
      </p:sp>
      <p:grpSp>
        <p:nvGrpSpPr>
          <p:cNvPr id="4" name="Skupina 3">
            <a:extLst>
              <a:ext uri="{FF2B5EF4-FFF2-40B4-BE49-F238E27FC236}">
                <a16:creationId xmlns:a16="http://schemas.microsoft.com/office/drawing/2014/main" xmlns="" id="{43878CC6-0485-A242-8033-807AA6EC4EDA}"/>
              </a:ext>
            </a:extLst>
          </p:cNvPr>
          <p:cNvGrpSpPr/>
          <p:nvPr/>
        </p:nvGrpSpPr>
        <p:grpSpPr>
          <a:xfrm>
            <a:off x="0" y="6044980"/>
            <a:ext cx="9144000" cy="813020"/>
            <a:chOff x="0" y="6044980"/>
            <a:chExt cx="9144000" cy="813020"/>
          </a:xfrm>
        </p:grpSpPr>
        <p:pic>
          <p:nvPicPr>
            <p:cNvPr id="5" name="Obrázek 4">
              <a:extLst>
                <a:ext uri="{FF2B5EF4-FFF2-40B4-BE49-F238E27FC236}">
                  <a16:creationId xmlns:a16="http://schemas.microsoft.com/office/drawing/2014/main" xmlns="" id="{C0204A2B-6190-3D47-85D3-7F1FF9BA2AED}"/>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6" name="Obrázek 5">
              <a:extLst>
                <a:ext uri="{FF2B5EF4-FFF2-40B4-BE49-F238E27FC236}">
                  <a16:creationId xmlns:a16="http://schemas.microsoft.com/office/drawing/2014/main" xmlns="" id="{D61B1604-8D62-6D44-BB08-B80CFC5FBBB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2744853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xmlns="" id="{3977A9DA-01B2-C146-8128-4A3EBDBE4069}"/>
              </a:ext>
            </a:extLst>
          </p:cNvPr>
          <p:cNvSpPr>
            <a:spLocks noGrp="1"/>
          </p:cNvSpPr>
          <p:nvPr>
            <p:ph type="title"/>
          </p:nvPr>
        </p:nvSpPr>
        <p:spPr>
          <a:xfrm>
            <a:off x="444795" y="304800"/>
            <a:ext cx="8229600" cy="639762"/>
          </a:xfrm>
        </p:spPr>
        <p:txBody>
          <a:bodyPr/>
          <a:lstStyle/>
          <a:p>
            <a:r>
              <a:rPr lang="en-US" altLang="cs-CZ" dirty="0" err="1">
                <a:solidFill>
                  <a:schemeClr val="tx1"/>
                </a:solidFill>
                <a:latin typeface="Times New Roman" pitchFamily="18" charset="0"/>
                <a:ea typeface="ＭＳ Ｐゴシック" panose="020B0600070205080204" pitchFamily="34" charset="-128"/>
                <a:cs typeface="Times New Roman" pitchFamily="18" charset="0"/>
              </a:rPr>
              <a:t>Jak</a:t>
            </a:r>
            <a:r>
              <a:rPr lang="en-US" altLang="cs-CZ" dirty="0">
                <a:solidFill>
                  <a:schemeClr val="tx1"/>
                </a:solidFill>
                <a:latin typeface="Times New Roman" pitchFamily="18" charset="0"/>
                <a:ea typeface="ＭＳ Ｐゴシック" panose="020B0600070205080204" pitchFamily="34" charset="-128"/>
                <a:cs typeface="Times New Roman" pitchFamily="18" charset="0"/>
              </a:rPr>
              <a:t> to </a:t>
            </a:r>
            <a:r>
              <a:rPr lang="pl-PL" altLang="cs-CZ" dirty="0" smtClean="0">
                <a:solidFill>
                  <a:schemeClr val="tx1"/>
                </a:solidFill>
                <a:latin typeface="Times New Roman" pitchFamily="18" charset="0"/>
                <a:ea typeface="ＭＳ Ｐゴシック" panose="020B0600070205080204" pitchFamily="34" charset="-128"/>
                <a:cs typeface="Times New Roman" pitchFamily="18" charset="0"/>
              </a:rPr>
              <a:t>wygląda</a:t>
            </a:r>
            <a:r>
              <a:rPr lang="en-US" altLang="cs-CZ" dirty="0" smtClean="0">
                <a:solidFill>
                  <a:schemeClr val="tx1"/>
                </a:solidFill>
                <a:latin typeface="Times New Roman" pitchFamily="18" charset="0"/>
                <a:ea typeface="ＭＳ Ｐゴシック" panose="020B0600070205080204" pitchFamily="34" charset="-128"/>
                <a:cs typeface="Times New Roman" pitchFamily="18" charset="0"/>
              </a:rPr>
              <a:t>?</a:t>
            </a:r>
            <a:endParaRPr lang="en-US" altLang="cs-CZ" dirty="0">
              <a:solidFill>
                <a:schemeClr val="tx1"/>
              </a:solidFill>
              <a:latin typeface="Times New Roman" pitchFamily="18" charset="0"/>
              <a:ea typeface="ＭＳ Ｐゴシック" panose="020B0600070205080204" pitchFamily="34" charset="-128"/>
              <a:cs typeface="Times New Roman" pitchFamily="18" charset="0"/>
            </a:endParaRPr>
          </a:p>
        </p:txBody>
      </p:sp>
      <p:pic>
        <p:nvPicPr>
          <p:cNvPr id="16386" name="Picture 3" descr="IMG_0790.jpg">
            <a:extLst>
              <a:ext uri="{FF2B5EF4-FFF2-40B4-BE49-F238E27FC236}">
                <a16:creationId xmlns:a16="http://schemas.microsoft.com/office/drawing/2014/main" xmlns="" id="{53E6D7D5-215D-4B4A-904D-3BD1606821D5}"/>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4795" y="1066800"/>
            <a:ext cx="3502025" cy="466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7" name="Picture 4">
            <a:extLst>
              <a:ext uri="{FF2B5EF4-FFF2-40B4-BE49-F238E27FC236}">
                <a16:creationId xmlns:a16="http://schemas.microsoft.com/office/drawing/2014/main" xmlns="" id="{C3A5B172-2D39-0940-B1F1-E429529C1880}"/>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11638" y="1628775"/>
            <a:ext cx="4608512" cy="273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Skupina 4">
            <a:extLst>
              <a:ext uri="{FF2B5EF4-FFF2-40B4-BE49-F238E27FC236}">
                <a16:creationId xmlns:a16="http://schemas.microsoft.com/office/drawing/2014/main" xmlns="" id="{D6D7E78E-A1EC-D94E-8B35-1D8ED881E3D4}"/>
              </a:ext>
            </a:extLst>
          </p:cNvPr>
          <p:cNvGrpSpPr/>
          <p:nvPr/>
        </p:nvGrpSpPr>
        <p:grpSpPr>
          <a:xfrm>
            <a:off x="0" y="6044980"/>
            <a:ext cx="9144000" cy="813020"/>
            <a:chOff x="0" y="6044980"/>
            <a:chExt cx="9144000" cy="813020"/>
          </a:xfrm>
        </p:grpSpPr>
        <p:pic>
          <p:nvPicPr>
            <p:cNvPr id="6" name="Obrázek 5">
              <a:extLst>
                <a:ext uri="{FF2B5EF4-FFF2-40B4-BE49-F238E27FC236}">
                  <a16:creationId xmlns:a16="http://schemas.microsoft.com/office/drawing/2014/main" xmlns="" id="{F110A333-1988-A044-B4B1-E3B95D3ABF4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7" name="Obrázek 6">
              <a:extLst>
                <a:ext uri="{FF2B5EF4-FFF2-40B4-BE49-F238E27FC236}">
                  <a16:creationId xmlns:a16="http://schemas.microsoft.com/office/drawing/2014/main" xmlns="" id="{36D621E6-F3A7-7D4E-BFC1-8491C39D7C3E}"/>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3728374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xmlns="" id="{ACF0C531-B61B-7F4C-881C-957720AEA106}"/>
              </a:ext>
            </a:extLst>
          </p:cNvPr>
          <p:cNvSpPr>
            <a:spLocks noGrp="1"/>
          </p:cNvSpPr>
          <p:nvPr>
            <p:ph type="title"/>
          </p:nvPr>
        </p:nvSpPr>
        <p:spPr/>
        <p:txBody>
          <a:bodyPr/>
          <a:lstStyle/>
          <a:p>
            <a:endParaRPr lang="en-US" altLang="cs-CZ">
              <a:ea typeface="ＭＳ Ｐゴシック" panose="020B0600070205080204" pitchFamily="34" charset="-128"/>
            </a:endParaRPr>
          </a:p>
        </p:txBody>
      </p:sp>
      <p:pic>
        <p:nvPicPr>
          <p:cNvPr id="53250" name="Picture 3" descr="2013-12-18 10.07.33.jpg">
            <a:extLst>
              <a:ext uri="{FF2B5EF4-FFF2-40B4-BE49-F238E27FC236}">
                <a16:creationId xmlns:a16="http://schemas.microsoft.com/office/drawing/2014/main" xmlns="" id="{E4DC11DA-7226-B540-A1E6-6737D885263B}"/>
              </a:ext>
            </a:extLst>
          </p:cNvPr>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96188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63A369-DAB3-9746-8DF3-38B74D66EA63}"/>
              </a:ext>
            </a:extLst>
          </p:cNvPr>
          <p:cNvSpPr>
            <a:spLocks noGrp="1"/>
          </p:cNvSpPr>
          <p:nvPr>
            <p:ph type="title"/>
          </p:nvPr>
        </p:nvSpPr>
        <p:spPr>
          <a:xfrm>
            <a:off x="455428" y="228600"/>
            <a:ext cx="8229600" cy="639762"/>
          </a:xfrm>
        </p:spPr>
        <p:txBody>
          <a:bodyPr>
            <a:normAutofit fontScale="90000"/>
          </a:bodyPr>
          <a:lstStyle/>
          <a:p>
            <a:pPr>
              <a:defRPr/>
            </a:pPr>
            <a:r>
              <a:rPr lang="pl-PL" cap="all" dirty="0" smtClean="0">
                <a:latin typeface="Times New Roman" pitchFamily="18" charset="0"/>
                <a:cs typeface="Times New Roman" pitchFamily="18" charset="0"/>
              </a:rPr>
              <a:t>ZDJĘCIA PYŁU I </a:t>
            </a:r>
            <a:r>
              <a:rPr lang="en-US" cap="all" dirty="0" err="1" smtClean="0">
                <a:latin typeface="Times New Roman" pitchFamily="18" charset="0"/>
                <a:cs typeface="Times New Roman" pitchFamily="18" charset="0"/>
              </a:rPr>
              <a:t>fingr</a:t>
            </a:r>
            <a:r>
              <a:rPr lang="en-US" cap="all" dirty="0" smtClean="0">
                <a:latin typeface="Times New Roman" pitchFamily="18" charset="0"/>
                <a:cs typeface="Times New Roman" pitchFamily="18" charset="0"/>
              </a:rPr>
              <a:t> </a:t>
            </a:r>
            <a:r>
              <a:rPr lang="en-US" cap="all" dirty="0">
                <a:latin typeface="Times New Roman" pitchFamily="18" charset="0"/>
                <a:cs typeface="Times New Roman" pitchFamily="18" charset="0"/>
              </a:rPr>
              <a:t>print</a:t>
            </a:r>
          </a:p>
        </p:txBody>
      </p:sp>
      <p:pic>
        <p:nvPicPr>
          <p:cNvPr id="70658" name="Picture 2" descr="Bartovice300311St3Detail_014_FINAL.tif">
            <a:extLst>
              <a:ext uri="{FF2B5EF4-FFF2-40B4-BE49-F238E27FC236}">
                <a16:creationId xmlns:a16="http://schemas.microsoft.com/office/drawing/2014/main" xmlns="" id="{6BAAC581-3A1B-BA49-A6D8-BD7DBE56B971}"/>
              </a:ext>
            </a:extLst>
          </p:cNvPr>
          <p:cNvPicPr>
            <a:picLocks noChangeAspect="1"/>
          </p:cNvPicPr>
          <p:nvPr/>
        </p:nvPicPr>
        <p:blipFill>
          <a:blip r:embed="rId2" cstate="print">
            <a:extLst>
              <a:ext uri="{28A0092B-C50C-407E-A947-70E740481C1C}">
                <a14:useLocalDpi xmlns="" xmlns:a14="http://schemas.microsoft.com/office/drawing/2010/main" val="0"/>
              </a:ext>
            </a:extLst>
          </a:blip>
          <a:srcRect l="11923" t="10301" r="10643" b="15639"/>
          <a:stretch>
            <a:fillRect/>
          </a:stretch>
        </p:blipFill>
        <p:spPr bwMode="auto">
          <a:xfrm>
            <a:off x="3651250" y="1228725"/>
            <a:ext cx="4827588" cy="461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Content Placeholder 4">
            <a:extLst>
              <a:ext uri="{FF2B5EF4-FFF2-40B4-BE49-F238E27FC236}">
                <a16:creationId xmlns:a16="http://schemas.microsoft.com/office/drawing/2014/main" xmlns="" id="{0EFB2CF9-5E9F-BB46-B8AB-39CEBDA6477C}"/>
              </a:ext>
            </a:extLst>
          </p:cNvPr>
          <p:cNvSpPr>
            <a:spLocks noGrp="1"/>
          </p:cNvSpPr>
          <p:nvPr>
            <p:ph idx="1"/>
          </p:nvPr>
        </p:nvSpPr>
        <p:spPr>
          <a:xfrm>
            <a:off x="381000" y="1228725"/>
            <a:ext cx="3157538" cy="4714875"/>
          </a:xfrm>
        </p:spPr>
        <p:txBody>
          <a:bodyPr>
            <a:normAutofit/>
          </a:bodyPr>
          <a:lstStyle/>
          <a:p>
            <a:pPr algn="just"/>
            <a:r>
              <a:rPr lang="pl-PL" altLang="cs-CZ" sz="2000" dirty="0" smtClean="0">
                <a:latin typeface="Times New Roman" pitchFamily="18" charset="0"/>
                <a:ea typeface="ＭＳ Ｐゴシック" panose="020B0600070205080204" pitchFamily="34" charset="-128"/>
                <a:cs typeface="Times New Roman" pitchFamily="18" charset="0"/>
              </a:rPr>
              <a:t>Typowa kulista </a:t>
            </a:r>
            <a:r>
              <a:rPr lang="pl-PL" altLang="cs-CZ" sz="2000" dirty="0" smtClean="0">
                <a:latin typeface="Times New Roman" pitchFamily="18" charset="0"/>
                <a:ea typeface="ＭＳ Ｐゴシック" panose="020B0600070205080204" pitchFamily="34" charset="-128"/>
                <a:cs typeface="Times New Roman" pitchFamily="18" charset="0"/>
              </a:rPr>
              <a:t>cząsteczka </a:t>
            </a:r>
            <a:r>
              <a:rPr lang="pl-PL" altLang="cs-CZ" sz="2000" dirty="0" smtClean="0">
                <a:latin typeface="Times New Roman" pitchFamily="18" charset="0"/>
                <a:ea typeface="ＭＳ Ｐゴシック" panose="020B0600070205080204" pitchFamily="34" charset="-128"/>
                <a:cs typeface="Times New Roman" pitchFamily="18" charset="0"/>
              </a:rPr>
              <a:t>złożona z faz tlenku żelaza.</a:t>
            </a:r>
          </a:p>
          <a:p>
            <a:pPr algn="just"/>
            <a:r>
              <a:rPr lang="pl-PL" altLang="cs-CZ" sz="2000" dirty="0" smtClean="0">
                <a:latin typeface="Times New Roman" pitchFamily="18" charset="0"/>
                <a:ea typeface="ＭＳ Ｐゴシック" panose="020B0600070205080204" pitchFamily="34" charset="-128"/>
                <a:cs typeface="Times New Roman" pitchFamily="18" charset="0"/>
              </a:rPr>
              <a:t> </a:t>
            </a:r>
          </a:p>
          <a:p>
            <a:pPr algn="just"/>
            <a:r>
              <a:rPr lang="pl-PL" altLang="cs-CZ" sz="2000" dirty="0" smtClean="0">
                <a:latin typeface="Times New Roman" pitchFamily="18" charset="0"/>
                <a:ea typeface="ＭＳ Ｐゴシック" panose="020B0600070205080204" pitchFamily="34" charset="-128"/>
                <a:cs typeface="Times New Roman" pitchFamily="18" charset="0"/>
              </a:rPr>
              <a:t>Widać tutaj początek formowania się postaci krystalicznej, gdzie na powierzchni dochodzi do powstania różnych symetrycznych rysunków </a:t>
            </a:r>
            <a:r>
              <a:rPr lang="pl-PL" altLang="cs-CZ" sz="2000" dirty="0" smtClean="0">
                <a:latin typeface="Times New Roman" pitchFamily="18" charset="0"/>
                <a:ea typeface="ＭＳ Ｐゴシック" panose="020B0600070205080204" pitchFamily="34" charset="-128"/>
                <a:cs typeface="Times New Roman" pitchFamily="18" charset="0"/>
              </a:rPr>
              <a:t/>
            </a:r>
            <a:br>
              <a:rPr lang="pl-PL" altLang="cs-CZ" sz="2000" dirty="0" smtClean="0">
                <a:latin typeface="Times New Roman" pitchFamily="18" charset="0"/>
                <a:ea typeface="ＭＳ Ｐゴシック" panose="020B0600070205080204" pitchFamily="34" charset="-128"/>
                <a:cs typeface="Times New Roman" pitchFamily="18" charset="0"/>
              </a:rPr>
            </a:br>
            <a:r>
              <a:rPr lang="pl-PL" altLang="cs-CZ" sz="2000" dirty="0" smtClean="0">
                <a:latin typeface="Times New Roman" pitchFamily="18" charset="0"/>
                <a:ea typeface="ＭＳ Ｐゴシック" panose="020B0600070205080204" pitchFamily="34" charset="-128"/>
                <a:cs typeface="Times New Roman" pitchFamily="18" charset="0"/>
              </a:rPr>
              <a:t>i  </a:t>
            </a:r>
            <a:r>
              <a:rPr lang="pl-PL" altLang="cs-CZ" sz="2000" dirty="0" smtClean="0">
                <a:latin typeface="Times New Roman" pitchFamily="18" charset="0"/>
                <a:ea typeface="ＭＳ Ｐゴシック" panose="020B0600070205080204" pitchFamily="34" charset="-128"/>
                <a:cs typeface="Times New Roman" pitchFamily="18" charset="0"/>
              </a:rPr>
              <a:t>fałd.</a:t>
            </a:r>
          </a:p>
          <a:p>
            <a:pPr algn="just"/>
            <a:r>
              <a:rPr lang="pl-PL" altLang="cs-CZ" sz="2000" dirty="0" smtClean="0">
                <a:latin typeface="Times New Roman" pitchFamily="18" charset="0"/>
                <a:ea typeface="ＭＳ Ｐゴシック" panose="020B0600070205080204" pitchFamily="34" charset="-128"/>
                <a:cs typeface="Times New Roman" pitchFamily="18" charset="0"/>
              </a:rPr>
              <a:t> </a:t>
            </a:r>
          </a:p>
          <a:p>
            <a:pPr algn="just"/>
            <a:r>
              <a:rPr lang="pl-PL" altLang="cs-CZ" sz="2000" dirty="0" smtClean="0">
                <a:latin typeface="Times New Roman" pitchFamily="18" charset="0"/>
                <a:ea typeface="ＭＳ Ｐゴシック" panose="020B0600070205080204" pitchFamily="34" charset="-128"/>
                <a:cs typeface="Times New Roman" pitchFamily="18" charset="0"/>
              </a:rPr>
              <a:t>Szybkość zamrażania była zbyt wysoka, więc pozostał tylko z oznakami kryształów.</a:t>
            </a:r>
            <a:endParaRPr lang="en-US" altLang="cs-CZ" sz="2000" dirty="0">
              <a:latin typeface="Times New Roman" pitchFamily="18" charset="0"/>
              <a:ea typeface="ＭＳ Ｐゴシック" panose="020B0600070205080204" pitchFamily="34" charset="-128"/>
              <a:cs typeface="Times New Roman" pitchFamily="18" charset="0"/>
            </a:endParaRPr>
          </a:p>
        </p:txBody>
      </p:sp>
      <p:grpSp>
        <p:nvGrpSpPr>
          <p:cNvPr id="5" name="Skupina 4">
            <a:extLst>
              <a:ext uri="{FF2B5EF4-FFF2-40B4-BE49-F238E27FC236}">
                <a16:creationId xmlns:a16="http://schemas.microsoft.com/office/drawing/2014/main" xmlns="" id="{DC47A440-3CDE-904C-8C17-7F302B00660E}"/>
              </a:ext>
            </a:extLst>
          </p:cNvPr>
          <p:cNvGrpSpPr/>
          <p:nvPr/>
        </p:nvGrpSpPr>
        <p:grpSpPr>
          <a:xfrm>
            <a:off x="0" y="6044980"/>
            <a:ext cx="9144000" cy="813020"/>
            <a:chOff x="0" y="6044980"/>
            <a:chExt cx="9144000" cy="813020"/>
          </a:xfrm>
        </p:grpSpPr>
        <p:pic>
          <p:nvPicPr>
            <p:cNvPr id="6" name="Obrázek 5">
              <a:extLst>
                <a:ext uri="{FF2B5EF4-FFF2-40B4-BE49-F238E27FC236}">
                  <a16:creationId xmlns:a16="http://schemas.microsoft.com/office/drawing/2014/main" xmlns="" id="{D098D465-1863-334A-B937-7EC324DABC0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7" name="Obrázek 6">
              <a:extLst>
                <a:ext uri="{FF2B5EF4-FFF2-40B4-BE49-F238E27FC236}">
                  <a16:creationId xmlns:a16="http://schemas.microsoft.com/office/drawing/2014/main" xmlns="" id="{E571236B-5447-DF4B-87CD-A55708167227}"/>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1656702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Klouda-ocelarna4A-ETD_002.tif"/>
          <p:cNvPicPr>
            <a:picLocks noChangeAspect="1"/>
          </p:cNvPicPr>
          <p:nvPr/>
        </p:nvPicPr>
        <p:blipFill>
          <a:blip r:embed="rId2" cstate="print"/>
          <a:stretch>
            <a:fillRect/>
          </a:stretch>
        </p:blipFill>
        <p:spPr>
          <a:xfrm>
            <a:off x="155863" y="914400"/>
            <a:ext cx="5412402" cy="4984273"/>
          </a:xfrm>
          <a:prstGeom prst="rect">
            <a:avLst/>
          </a:prstGeom>
        </p:spPr>
      </p:pic>
      <p:pic>
        <p:nvPicPr>
          <p:cNvPr id="5" name="Obrázek 4" descr="MHory300311-St3_014.tif"/>
          <p:cNvPicPr>
            <a:picLocks noChangeAspect="1"/>
          </p:cNvPicPr>
          <p:nvPr/>
        </p:nvPicPr>
        <p:blipFill>
          <a:blip r:embed="rId3" cstate="print"/>
          <a:stretch>
            <a:fillRect/>
          </a:stretch>
        </p:blipFill>
        <p:spPr>
          <a:xfrm>
            <a:off x="5715000" y="2830473"/>
            <a:ext cx="3331746" cy="3068200"/>
          </a:xfrm>
          <a:prstGeom prst="rect">
            <a:avLst/>
          </a:prstGeom>
        </p:spPr>
      </p:pic>
      <p:sp>
        <p:nvSpPr>
          <p:cNvPr id="6" name="TextovéPole 5"/>
          <p:cNvSpPr txBox="1"/>
          <p:nvPr/>
        </p:nvSpPr>
        <p:spPr>
          <a:xfrm>
            <a:off x="5867400" y="914400"/>
            <a:ext cx="2808312" cy="1107996"/>
          </a:xfrm>
          <a:prstGeom prst="rect">
            <a:avLst/>
          </a:prstGeom>
          <a:noFill/>
        </p:spPr>
        <p:txBody>
          <a:bodyPr wrap="square" rtlCol="0">
            <a:spAutoFit/>
          </a:bodyPr>
          <a:lstStyle/>
          <a:p>
            <a:r>
              <a:rPr lang="cs-CZ" dirty="0" err="1" smtClean="0">
                <a:latin typeface="Times New Roman" pitchFamily="18" charset="0"/>
                <a:cs typeface="Times New Roman" pitchFamily="18" charset="0"/>
              </a:rPr>
              <a:t>Pył</a:t>
            </a:r>
            <a:r>
              <a:rPr lang="cs-CZ" dirty="0" smtClean="0">
                <a:latin typeface="Times New Roman" pitchFamily="18" charset="0"/>
                <a:cs typeface="Times New Roman" pitchFamily="18" charset="0"/>
              </a:rPr>
              <a:t> </a:t>
            </a:r>
            <a:r>
              <a:rPr lang="cs-CZ" dirty="0" err="1" smtClean="0">
                <a:latin typeface="Times New Roman" pitchFamily="18" charset="0"/>
                <a:cs typeface="Times New Roman" pitchFamily="18" charset="0"/>
              </a:rPr>
              <a:t>ostrawski</a:t>
            </a:r>
            <a:r>
              <a:rPr lang="cs-CZ" dirty="0" smtClean="0">
                <a:latin typeface="Times New Roman" pitchFamily="18" charset="0"/>
                <a:cs typeface="Times New Roman" pitchFamily="18" charset="0"/>
              </a:rPr>
              <a:t> pod mikroskopem </a:t>
            </a:r>
            <a:r>
              <a:rPr lang="cs-CZ" dirty="0" err="1" smtClean="0">
                <a:latin typeface="Times New Roman" pitchFamily="18" charset="0"/>
                <a:cs typeface="Times New Roman" pitchFamily="18" charset="0"/>
              </a:rPr>
              <a:t>elektronowym</a:t>
            </a:r>
            <a:r>
              <a:rPr lang="cs-CZ" dirty="0" smtClean="0">
                <a:latin typeface="Times New Roman" pitchFamily="18" charset="0"/>
                <a:cs typeface="Times New Roman" pitchFamily="18" charset="0"/>
              </a:rPr>
              <a:t> </a:t>
            </a:r>
          </a:p>
          <a:p>
            <a:r>
              <a:rPr lang="cs-CZ" sz="1200" i="1" dirty="0" smtClean="0">
                <a:latin typeface="Times New Roman" pitchFamily="18" charset="0"/>
                <a:cs typeface="Times New Roman" pitchFamily="18" charset="0"/>
              </a:rPr>
              <a:t>(</a:t>
            </a:r>
            <a:r>
              <a:rPr lang="cs-CZ" sz="1200" i="1" dirty="0" err="1" smtClean="0">
                <a:latin typeface="Times New Roman" pitchFamily="18" charset="0"/>
                <a:cs typeface="Times New Roman" pitchFamily="18" charset="0"/>
              </a:rPr>
              <a:t>Źródło</a:t>
            </a:r>
            <a:r>
              <a:rPr lang="cs-CZ" sz="1200" i="1" dirty="0" smtClean="0">
                <a:latin typeface="Times New Roman" pitchFamily="18" charset="0"/>
                <a:cs typeface="Times New Roman" pitchFamily="18" charset="0"/>
              </a:rPr>
              <a:t>: </a:t>
            </a:r>
            <a:r>
              <a:rPr lang="cs-CZ" sz="1200" i="1" dirty="0" err="1" smtClean="0">
                <a:latin typeface="Times New Roman" pitchFamily="18" charset="0"/>
                <a:cs typeface="Times New Roman" pitchFamily="18" charset="0"/>
              </a:rPr>
              <a:t>Miasto</a:t>
            </a:r>
            <a:r>
              <a:rPr lang="cs-CZ" sz="1200" i="1" dirty="0" smtClean="0">
                <a:latin typeface="Times New Roman" pitchFamily="18" charset="0"/>
                <a:cs typeface="Times New Roman" pitchFamily="18" charset="0"/>
              </a:rPr>
              <a:t> </a:t>
            </a:r>
            <a:r>
              <a:rPr lang="cs-CZ" sz="1200" i="1" dirty="0" err="1" smtClean="0">
                <a:latin typeface="Times New Roman" pitchFamily="18" charset="0"/>
                <a:cs typeface="Times New Roman" pitchFamily="18" charset="0"/>
              </a:rPr>
              <a:t>statutowe</a:t>
            </a:r>
            <a:r>
              <a:rPr lang="cs-CZ" sz="1200" i="1" dirty="0" smtClean="0">
                <a:latin typeface="Times New Roman" pitchFamily="18" charset="0"/>
                <a:cs typeface="Times New Roman" pitchFamily="18" charset="0"/>
              </a:rPr>
              <a:t> </a:t>
            </a:r>
            <a:r>
              <a:rPr lang="cs-CZ" sz="1200" i="1" dirty="0" err="1" smtClean="0">
                <a:latin typeface="Times New Roman" pitchFamily="18" charset="0"/>
                <a:cs typeface="Times New Roman" pitchFamily="18" charset="0"/>
              </a:rPr>
              <a:t>Ostrawa</a:t>
            </a:r>
            <a:r>
              <a:rPr lang="cs-CZ" sz="1200" i="1" dirty="0" smtClean="0">
                <a:latin typeface="Times New Roman" pitchFamily="18" charset="0"/>
                <a:cs typeface="Times New Roman" pitchFamily="18" charset="0"/>
              </a:rPr>
              <a:t>)</a:t>
            </a:r>
            <a:endParaRPr lang="cs-CZ" sz="1200" i="1" dirty="0">
              <a:latin typeface="Times New Roman" pitchFamily="18" charset="0"/>
              <a:cs typeface="Times New Roman" pitchFamily="18" charset="0"/>
            </a:endParaRPr>
          </a:p>
        </p:txBody>
      </p:sp>
      <p:grpSp>
        <p:nvGrpSpPr>
          <p:cNvPr id="7" name="Skupina 6">
            <a:extLst>
              <a:ext uri="{FF2B5EF4-FFF2-40B4-BE49-F238E27FC236}">
                <a16:creationId xmlns:a16="http://schemas.microsoft.com/office/drawing/2014/main" xmlns="" id="{70B99441-06F8-4444-AED6-95EFC584C133}"/>
              </a:ext>
            </a:extLst>
          </p:cNvPr>
          <p:cNvGrpSpPr/>
          <p:nvPr/>
        </p:nvGrpSpPr>
        <p:grpSpPr>
          <a:xfrm>
            <a:off x="0" y="6044980"/>
            <a:ext cx="9144000" cy="813020"/>
            <a:chOff x="0" y="6044980"/>
            <a:chExt cx="9144000" cy="813020"/>
          </a:xfrm>
        </p:grpSpPr>
        <p:pic>
          <p:nvPicPr>
            <p:cNvPr id="8" name="Obrázek 7">
              <a:extLst>
                <a:ext uri="{FF2B5EF4-FFF2-40B4-BE49-F238E27FC236}">
                  <a16:creationId xmlns:a16="http://schemas.microsoft.com/office/drawing/2014/main" xmlns="" id="{FD3340E9-8E07-D442-89B5-4AE8D0986644}"/>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9" name="Obrázek 8">
              <a:extLst>
                <a:ext uri="{FF2B5EF4-FFF2-40B4-BE49-F238E27FC236}">
                  <a16:creationId xmlns:a16="http://schemas.microsoft.com/office/drawing/2014/main" xmlns="" id="{BBC38282-B524-C040-8C76-C238615E8C42}"/>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489654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xmlns="" id="{DF180A70-3B6F-C149-B218-9E6F5D7EE7F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66800" y="228600"/>
            <a:ext cx="7162800" cy="5525151"/>
          </a:xfrm>
          <a:prstGeom prst="rect">
            <a:avLst/>
          </a:prstGeom>
        </p:spPr>
      </p:pic>
      <p:sp>
        <p:nvSpPr>
          <p:cNvPr id="8" name="TextovéPole 7">
            <a:extLst>
              <a:ext uri="{FF2B5EF4-FFF2-40B4-BE49-F238E27FC236}">
                <a16:creationId xmlns:a16="http://schemas.microsoft.com/office/drawing/2014/main" xmlns="" id="{822817BA-7DB8-5643-99AF-1C1DCC90503A}"/>
              </a:ext>
            </a:extLst>
          </p:cNvPr>
          <p:cNvSpPr txBox="1"/>
          <p:nvPr/>
        </p:nvSpPr>
        <p:spPr>
          <a:xfrm>
            <a:off x="2667000" y="5915247"/>
            <a:ext cx="42672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cs-CZ" sz="2000" dirty="0" err="1" smtClean="0">
                <a:latin typeface="Times New Roman" pitchFamily="18" charset="0"/>
                <a:ea typeface="+mj-ea"/>
                <a:cs typeface="Times New Roman" pitchFamily="18" charset="0"/>
              </a:rPr>
              <a:t>Więcej</a:t>
            </a:r>
            <a:r>
              <a:rPr kumimoji="0" lang="cs-CZ"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cs-CZ" sz="2000"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informacji</a:t>
            </a:r>
            <a:r>
              <a:rPr kumimoji="0" lang="cs-CZ"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cs-CZ" sz="20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na www.i-</a:t>
            </a:r>
            <a:r>
              <a:rPr kumimoji="0" lang="cs-CZ" sz="2000" b="0" i="0" u="none" strike="noStrike" kern="1200" cap="none" spc="0" normalizeH="0" baseline="0" noProof="0" dirty="0" err="1">
                <a:ln>
                  <a:noFill/>
                </a:ln>
                <a:solidFill>
                  <a:schemeClr val="tx1"/>
                </a:solidFill>
                <a:effectLst/>
                <a:uLnTx/>
                <a:uFillTx/>
                <a:latin typeface="Times New Roman" pitchFamily="18" charset="0"/>
                <a:ea typeface="+mj-ea"/>
                <a:cs typeface="Times New Roman" pitchFamily="18" charset="0"/>
              </a:rPr>
              <a:t>air.eu</a:t>
            </a:r>
            <a:endParaRPr kumimoji="0" lang="cs-CZ" sz="20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extLst>
      <p:ext uri="{BB962C8B-B14F-4D97-AF65-F5344CB8AC3E}">
        <p14:creationId xmlns="" xmlns:p14="http://schemas.microsoft.com/office/powerpoint/2010/main" val="756807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xmlns="" id="{80C42B0A-743C-1940-8206-A8938D99F5AF}"/>
              </a:ext>
            </a:extLst>
          </p:cNvPr>
          <p:cNvSpPr>
            <a:spLocks noGrp="1"/>
          </p:cNvSpPr>
          <p:nvPr>
            <p:ph type="body" sz="half" idx="1"/>
          </p:nvPr>
        </p:nvSpPr>
        <p:spPr>
          <a:xfrm>
            <a:off x="304800" y="457200"/>
            <a:ext cx="8610600" cy="4525963"/>
          </a:xfrm>
        </p:spPr>
        <p:txBody>
          <a:bodyPr>
            <a:normAutofit fontScale="62500" lnSpcReduction="20000"/>
          </a:bodyPr>
          <a:lstStyle/>
          <a:p>
            <a:r>
              <a:rPr lang="pl-PL" sz="4500" b="1" dirty="0" smtClean="0">
                <a:latin typeface="Times New Roman" pitchFamily="18" charset="0"/>
                <a:cs typeface="Times New Roman" pitchFamily="18" charset="0"/>
              </a:rPr>
              <a:t>Z czego składa się pył zawieszony, z jakich cząsteczek?</a:t>
            </a:r>
          </a:p>
          <a:p>
            <a:endParaRPr lang="cs-CZ" dirty="0">
              <a:latin typeface="Times New Roman" pitchFamily="18" charset="0"/>
              <a:cs typeface="Times New Roman" pitchFamily="18" charset="0"/>
            </a:endParaRPr>
          </a:p>
          <a:p>
            <a:pPr algn="just"/>
            <a:r>
              <a:rPr lang="pl-PL" dirty="0" smtClean="0">
                <a:latin typeface="Times New Roman" pitchFamily="18" charset="0"/>
                <a:cs typeface="Times New Roman" pitchFamily="18" charset="0"/>
              </a:rPr>
              <a:t>Skład cząsteczek pyłu zależy od ich powstania. Zasadniczo zawierają sole nieorganiczne (krzemiany, węglany, siarczany itp.), substancje organiczne (masa biologiczna, pyłki) i specyficzne domieszki, które będą różnić się w zależności od miejsca powstania. Mogą to być metale ciężkie, węglowodory poliaromatyczne, dioksyny, ale także mikroorganizmy (nawet pleśnie, odchody roztoczy). Zależy to od procesu generowania pyłu. Skład pyłu będzie inny dla cząstek mniejszych niż 10 mikrometrów i inny dla 2,5 mikrometrów itd</a:t>
            </a:r>
            <a:r>
              <a:rPr lang="pl-PL" dirty="0" smtClean="0">
                <a:latin typeface="Times New Roman" pitchFamily="18" charset="0"/>
                <a:cs typeface="Times New Roman" pitchFamily="18" charset="0"/>
              </a:rPr>
              <a:t>.</a:t>
            </a:r>
          </a:p>
          <a:p>
            <a:pPr algn="just"/>
            <a:endParaRPr lang="pl-PL" dirty="0" smtClean="0">
              <a:latin typeface="Times New Roman" pitchFamily="18" charset="0"/>
              <a:cs typeface="Times New Roman" pitchFamily="18" charset="0"/>
            </a:endParaRPr>
          </a:p>
          <a:p>
            <a:pPr algn="just"/>
            <a:r>
              <a:rPr lang="pl-PL" dirty="0" smtClean="0">
                <a:latin typeface="Times New Roman" pitchFamily="18" charset="0"/>
                <a:cs typeface="Times New Roman" pitchFamily="18" charset="0"/>
              </a:rPr>
              <a:t>Na skład pyłu w regionie Ostrawy w dużej mierze wpływa przemysł ciężki. Konieczne jest jednak uświadomienie sobie, że pył domowy (w pomieszczeniach), na który jesteśmy wystawieni przez większą część dnia, może zawierać różne substancje pochodzące z dywanów, tkanin, mokrych ścian, mebli. Ta mieszanina zupełnie różni się od pyłu przemysłowego i w inny sposób wpływa na zdrowie.</a:t>
            </a:r>
            <a:endParaRPr lang="cs-CZ" dirty="0">
              <a:latin typeface="Times New Roman" pitchFamily="18" charset="0"/>
              <a:cs typeface="Times New Roman" pitchFamily="18" charset="0"/>
            </a:endParaRPr>
          </a:p>
        </p:txBody>
      </p:sp>
      <p:grpSp>
        <p:nvGrpSpPr>
          <p:cNvPr id="6" name="Skupina 5">
            <a:extLst>
              <a:ext uri="{FF2B5EF4-FFF2-40B4-BE49-F238E27FC236}">
                <a16:creationId xmlns:a16="http://schemas.microsoft.com/office/drawing/2014/main" xmlns="" id="{E70FE12C-B399-2C44-B085-7367D801ED2E}"/>
              </a:ext>
            </a:extLst>
          </p:cNvPr>
          <p:cNvGrpSpPr/>
          <p:nvPr/>
        </p:nvGrpSpPr>
        <p:grpSpPr>
          <a:xfrm>
            <a:off x="0" y="6044980"/>
            <a:ext cx="9144000" cy="813020"/>
            <a:chOff x="0" y="6044980"/>
            <a:chExt cx="9144000" cy="813020"/>
          </a:xfrm>
        </p:grpSpPr>
        <p:pic>
          <p:nvPicPr>
            <p:cNvPr id="7" name="Obrázek 6">
              <a:extLst>
                <a:ext uri="{FF2B5EF4-FFF2-40B4-BE49-F238E27FC236}">
                  <a16:creationId xmlns:a16="http://schemas.microsoft.com/office/drawing/2014/main" xmlns="" id="{6AD88385-8F28-CF41-B9E2-9AA91E15CCE4}"/>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8" name="Obrázek 7">
              <a:extLst>
                <a:ext uri="{FF2B5EF4-FFF2-40B4-BE49-F238E27FC236}">
                  <a16:creationId xmlns:a16="http://schemas.microsoft.com/office/drawing/2014/main" xmlns="" id="{3AA7F92F-D234-D74A-BF39-9A7E86F5A75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2280936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a:extLst>
              <a:ext uri="{FF2B5EF4-FFF2-40B4-BE49-F238E27FC236}">
                <a16:creationId xmlns:a16="http://schemas.microsoft.com/office/drawing/2014/main" xmlns="" id="{C88E11AF-7FA8-9249-86FF-0FBAD07CDFCD}"/>
              </a:ext>
            </a:extLst>
          </p:cNvPr>
          <p:cNvSpPr>
            <a:spLocks noGrp="1"/>
          </p:cNvSpPr>
          <p:nvPr>
            <p:ph type="body" sz="half" idx="1"/>
          </p:nvPr>
        </p:nvSpPr>
        <p:spPr>
          <a:xfrm>
            <a:off x="381000" y="457200"/>
            <a:ext cx="8458200" cy="4495800"/>
          </a:xfrm>
        </p:spPr>
        <p:txBody>
          <a:bodyPr>
            <a:normAutofit fontScale="70000" lnSpcReduction="20000"/>
          </a:bodyPr>
          <a:lstStyle/>
          <a:p>
            <a:r>
              <a:rPr lang="pl-PL" sz="3400" b="1" dirty="0" smtClean="0">
                <a:latin typeface="Times New Roman" pitchFamily="18" charset="0"/>
                <a:cs typeface="Times New Roman" pitchFamily="18" charset="0"/>
              </a:rPr>
              <a:t>Jaka jest granica jego nośności w powietrzu i kiedy jest już przekroczona? </a:t>
            </a:r>
            <a:endParaRPr lang="cs-CZ" sz="3400" b="1" dirty="0">
              <a:latin typeface="Times New Roman" pitchFamily="18" charset="0"/>
              <a:cs typeface="Times New Roman" pitchFamily="18" charset="0"/>
            </a:endParaRPr>
          </a:p>
          <a:p>
            <a:r>
              <a:rPr lang="cs-CZ" dirty="0">
                <a:latin typeface="Times New Roman" pitchFamily="18" charset="0"/>
                <a:cs typeface="Times New Roman" pitchFamily="18" charset="0"/>
              </a:rPr>
              <a:t> </a:t>
            </a:r>
          </a:p>
          <a:p>
            <a:pPr algn="just"/>
            <a:r>
              <a:rPr lang="pl-PL" dirty="0" smtClean="0">
                <a:latin typeface="Times New Roman" pitchFamily="18" charset="0"/>
                <a:cs typeface="Times New Roman" pitchFamily="18" charset="0"/>
              </a:rPr>
              <a:t>Nie ustalono bezpiecznego limitu oddziaływania pyłu. Każde jego stężenie wpływa na zdrowie. Dlatego ustalono roczny limit </a:t>
            </a:r>
            <a:r>
              <a:rPr lang="pl-PL" dirty="0" smtClean="0">
                <a:latin typeface="Times New Roman" pitchFamily="18" charset="0"/>
                <a:cs typeface="Times New Roman" pitchFamily="18" charset="0"/>
              </a:rPr>
              <a:t/>
            </a:r>
            <a:br>
              <a:rPr lang="pl-PL" dirty="0" smtClean="0">
                <a:latin typeface="Times New Roman" pitchFamily="18" charset="0"/>
                <a:cs typeface="Times New Roman" pitchFamily="18" charset="0"/>
              </a:rPr>
            </a:br>
            <a:r>
              <a:rPr lang="pl-PL" dirty="0" smtClean="0">
                <a:latin typeface="Times New Roman" pitchFamily="18" charset="0"/>
                <a:cs typeface="Times New Roman" pitchFamily="18" charset="0"/>
              </a:rPr>
              <a:t>40 μg/m3</a:t>
            </a:r>
            <a:r>
              <a:rPr lang="pl-PL" dirty="0" smtClean="0">
                <a:latin typeface="Times New Roman" pitchFamily="18" charset="0"/>
                <a:cs typeface="Times New Roman" pitchFamily="18" charset="0"/>
              </a:rPr>
              <a:t>, który jest uznawany za społecznie akceptowalne ryzyko. Nie przekraczając tego granicznego stężenia jego wpływ na zdrowie jest "znośny". Wartość graniczna opiera się na badaniach stanu zdrowia i jest taka sama w całej Europie. We wszystkich krajach istnieje również presja stopniowego zmniejszania stężenia pyłu zawieszonego w powietrzu. Będzie to jednak trudne, ponieważ </a:t>
            </a:r>
            <a:r>
              <a:rPr lang="pl-PL" dirty="0" smtClean="0">
                <a:latin typeface="Times New Roman" pitchFamily="18" charset="0"/>
                <a:cs typeface="Times New Roman" pitchFamily="18" charset="0"/>
              </a:rPr>
              <a:t>środowisko naturalne obecnie wytwarza </a:t>
            </a:r>
            <a:r>
              <a:rPr lang="pl-PL" dirty="0" smtClean="0">
                <a:latin typeface="Times New Roman" pitchFamily="18" charset="0"/>
                <a:cs typeface="Times New Roman" pitchFamily="18" charset="0"/>
              </a:rPr>
              <a:t>już około 20-25 </a:t>
            </a:r>
            <a:r>
              <a:rPr lang="pl-PL" dirty="0" smtClean="0">
                <a:latin typeface="Times New Roman" pitchFamily="18" charset="0"/>
                <a:cs typeface="Times New Roman" pitchFamily="18" charset="0"/>
              </a:rPr>
              <a:t>μg/m3 pyłu. </a:t>
            </a:r>
            <a:r>
              <a:rPr lang="pl-PL" dirty="0" smtClean="0">
                <a:latin typeface="Times New Roman" pitchFamily="18" charset="0"/>
                <a:cs typeface="Times New Roman" pitchFamily="18" charset="0"/>
              </a:rPr>
              <a:t>Nie pozostało już wiele miejsca na "wkład człowieka".</a:t>
            </a:r>
            <a:endParaRPr lang="cs-CZ" dirty="0">
              <a:latin typeface="Times New Roman" pitchFamily="18" charset="0"/>
              <a:cs typeface="Times New Roman" pitchFamily="18" charset="0"/>
            </a:endParaRPr>
          </a:p>
        </p:txBody>
      </p:sp>
      <p:grpSp>
        <p:nvGrpSpPr>
          <p:cNvPr id="5" name="Skupina 4">
            <a:extLst>
              <a:ext uri="{FF2B5EF4-FFF2-40B4-BE49-F238E27FC236}">
                <a16:creationId xmlns:a16="http://schemas.microsoft.com/office/drawing/2014/main" xmlns="" id="{F3EF469A-40A1-0148-B05E-4B070BBEE214}"/>
              </a:ext>
            </a:extLst>
          </p:cNvPr>
          <p:cNvGrpSpPr/>
          <p:nvPr/>
        </p:nvGrpSpPr>
        <p:grpSpPr>
          <a:xfrm>
            <a:off x="0" y="6044980"/>
            <a:ext cx="9144000" cy="813020"/>
            <a:chOff x="0" y="6044980"/>
            <a:chExt cx="9144000" cy="813020"/>
          </a:xfrm>
        </p:grpSpPr>
        <p:pic>
          <p:nvPicPr>
            <p:cNvPr id="6" name="Obrázek 5">
              <a:extLst>
                <a:ext uri="{FF2B5EF4-FFF2-40B4-BE49-F238E27FC236}">
                  <a16:creationId xmlns:a16="http://schemas.microsoft.com/office/drawing/2014/main" xmlns="" id="{8B731286-864F-BD46-810F-0352120BFA5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7" name="Obrázek 6">
              <a:extLst>
                <a:ext uri="{FF2B5EF4-FFF2-40B4-BE49-F238E27FC236}">
                  <a16:creationId xmlns:a16="http://schemas.microsoft.com/office/drawing/2014/main" xmlns="" id="{6384BF35-7CF3-6949-BE2E-C8D7D54E26C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4014017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xmlns="" id="{9228F025-5858-0F40-A844-07E5845676F0}"/>
              </a:ext>
            </a:extLst>
          </p:cNvPr>
          <p:cNvSpPr>
            <a:spLocks noGrp="1" noChangeArrowheads="1"/>
          </p:cNvSpPr>
          <p:nvPr>
            <p:ph type="title"/>
          </p:nvPr>
        </p:nvSpPr>
        <p:spPr>
          <a:xfrm>
            <a:off x="457200" y="304800"/>
            <a:ext cx="8001000" cy="777875"/>
          </a:xfrm>
        </p:spPr>
        <p:txBody>
          <a:bodyPr/>
          <a:lstStyle/>
          <a:p>
            <a:pPr algn="l"/>
            <a:r>
              <a:rPr lang="cs-CZ" altLang="cs-CZ" sz="2800" dirty="0" err="1" smtClean="0">
                <a:solidFill>
                  <a:schemeClr val="tx1"/>
                </a:solidFill>
                <a:latin typeface="Times New Roman" pitchFamily="18" charset="0"/>
                <a:cs typeface="Times New Roman" pitchFamily="18" charset="0"/>
              </a:rPr>
              <a:t>Historia</a:t>
            </a:r>
            <a:r>
              <a:rPr lang="cs-CZ" altLang="cs-CZ" sz="2800" dirty="0" smtClean="0">
                <a:solidFill>
                  <a:schemeClr val="tx1"/>
                </a:solidFill>
                <a:latin typeface="Times New Roman" pitchFamily="18" charset="0"/>
                <a:cs typeface="Times New Roman" pitchFamily="18" charset="0"/>
              </a:rPr>
              <a:t> </a:t>
            </a:r>
            <a:r>
              <a:rPr lang="cs-CZ" altLang="cs-CZ" sz="2800" dirty="0" err="1" smtClean="0">
                <a:solidFill>
                  <a:schemeClr val="tx1"/>
                </a:solidFill>
                <a:latin typeface="Times New Roman" pitchFamily="18" charset="0"/>
                <a:cs typeface="Times New Roman" pitchFamily="18" charset="0"/>
              </a:rPr>
              <a:t>monitorowania</a:t>
            </a:r>
            <a:r>
              <a:rPr lang="cs-CZ" altLang="cs-CZ" sz="2800" dirty="0" smtClean="0">
                <a:solidFill>
                  <a:schemeClr val="tx1"/>
                </a:solidFill>
                <a:latin typeface="Times New Roman" pitchFamily="18" charset="0"/>
                <a:cs typeface="Times New Roman" pitchFamily="18" charset="0"/>
              </a:rPr>
              <a:t> </a:t>
            </a:r>
            <a:r>
              <a:rPr lang="cs-CZ" altLang="cs-CZ" sz="2800" dirty="0" err="1" smtClean="0">
                <a:solidFill>
                  <a:schemeClr val="tx1"/>
                </a:solidFill>
                <a:latin typeface="Times New Roman" pitchFamily="18" charset="0"/>
                <a:cs typeface="Times New Roman" pitchFamily="18" charset="0"/>
              </a:rPr>
              <a:t>powietrza</a:t>
            </a:r>
            <a:endParaRPr lang="cs-CZ" altLang="cs-CZ" sz="2800" dirty="0">
              <a:solidFill>
                <a:schemeClr val="tx1"/>
              </a:solidFill>
              <a:latin typeface="Times New Roman" pitchFamily="18" charset="0"/>
              <a:cs typeface="Times New Roman" pitchFamily="18" charset="0"/>
            </a:endParaRPr>
          </a:p>
        </p:txBody>
      </p:sp>
      <p:sp>
        <p:nvSpPr>
          <p:cNvPr id="13315" name="Rectangle 3">
            <a:extLst>
              <a:ext uri="{FF2B5EF4-FFF2-40B4-BE49-F238E27FC236}">
                <a16:creationId xmlns:a16="http://schemas.microsoft.com/office/drawing/2014/main" xmlns="" id="{51DC8256-3371-B143-94D7-CAE67993DD41}"/>
              </a:ext>
            </a:extLst>
          </p:cNvPr>
          <p:cNvSpPr>
            <a:spLocks noGrp="1" noChangeArrowheads="1"/>
          </p:cNvSpPr>
          <p:nvPr>
            <p:ph type="body" idx="1"/>
          </p:nvPr>
        </p:nvSpPr>
        <p:spPr>
          <a:xfrm>
            <a:off x="457200" y="1295400"/>
            <a:ext cx="8229600" cy="4495799"/>
          </a:xfrm>
        </p:spPr>
        <p:txBody>
          <a:bodyPr>
            <a:normAutofit lnSpcReduction="10000"/>
          </a:bodyPr>
          <a:lstStyle/>
          <a:p>
            <a:r>
              <a:rPr lang="pl-PL" altLang="cs-CZ" sz="2000" dirty="0" smtClean="0">
                <a:latin typeface="Times New Roman" pitchFamily="18" charset="0"/>
                <a:cs typeface="Times New Roman" pitchFamily="18" charset="0"/>
              </a:rPr>
              <a:t>pierwsze stacje stacjonarne działały już w latach </a:t>
            </a:r>
            <a:r>
              <a:rPr lang="pl-PL" altLang="cs-CZ" sz="2000" dirty="0" smtClean="0">
                <a:latin typeface="Times New Roman" pitchFamily="18" charset="0"/>
                <a:cs typeface="Times New Roman" pitchFamily="18" charset="0"/>
              </a:rPr>
              <a:t>70-tych</a:t>
            </a:r>
          </a:p>
          <a:p>
            <a:endParaRPr lang="pl-PL" altLang="cs-CZ" sz="2000" dirty="0" smtClean="0">
              <a:latin typeface="Times New Roman" pitchFamily="18" charset="0"/>
              <a:cs typeface="Times New Roman" pitchFamily="18" charset="0"/>
            </a:endParaRPr>
          </a:p>
          <a:p>
            <a:r>
              <a:rPr lang="pl-PL" altLang="cs-CZ" sz="2000" dirty="0" smtClean="0">
                <a:latin typeface="Times New Roman" pitchFamily="18" charset="0"/>
                <a:cs typeface="Times New Roman" pitchFamily="18" charset="0"/>
              </a:rPr>
              <a:t>jeszcze przed 1989 r. istniała rozbudowana sieć </a:t>
            </a:r>
            <a:r>
              <a:rPr lang="pl-PL" altLang="cs-CZ" sz="2000" dirty="0" smtClean="0">
                <a:latin typeface="Times New Roman" pitchFamily="18" charset="0"/>
                <a:cs typeface="Times New Roman" pitchFamily="18" charset="0"/>
              </a:rPr>
              <a:t>monitorowania</a:t>
            </a:r>
          </a:p>
          <a:p>
            <a:endParaRPr lang="pl-PL" altLang="cs-CZ" sz="2000" dirty="0" smtClean="0">
              <a:latin typeface="Times New Roman" pitchFamily="18" charset="0"/>
              <a:cs typeface="Times New Roman" pitchFamily="18" charset="0"/>
            </a:endParaRPr>
          </a:p>
          <a:p>
            <a:r>
              <a:rPr lang="pl-PL" altLang="cs-CZ" sz="2000" dirty="0" smtClean="0">
                <a:latin typeface="Times New Roman" pitchFamily="18" charset="0"/>
                <a:cs typeface="Times New Roman" pitchFamily="18" charset="0"/>
              </a:rPr>
              <a:t>znaczne ożywienie w dziedzinie monitorowania jakości powietrza w latach </a:t>
            </a:r>
            <a:r>
              <a:rPr lang="pl-PL" altLang="cs-CZ" sz="2000" dirty="0" smtClean="0">
                <a:latin typeface="Times New Roman" pitchFamily="18" charset="0"/>
                <a:cs typeface="Times New Roman" pitchFamily="18" charset="0"/>
              </a:rPr>
              <a:t>90-tych</a:t>
            </a:r>
          </a:p>
          <a:p>
            <a:endParaRPr lang="pl-PL" altLang="cs-CZ" sz="2000" dirty="0" smtClean="0">
              <a:latin typeface="Times New Roman" pitchFamily="18" charset="0"/>
              <a:cs typeface="Times New Roman" pitchFamily="18" charset="0"/>
            </a:endParaRPr>
          </a:p>
          <a:p>
            <a:r>
              <a:rPr lang="pl-PL" altLang="cs-CZ" sz="2000" dirty="0" smtClean="0">
                <a:latin typeface="Times New Roman" pitchFamily="18" charset="0"/>
                <a:cs typeface="Times New Roman" pitchFamily="18" charset="0"/>
              </a:rPr>
              <a:t>w połowie lat 90-tych inwestycja w nowoczesną technologię monitoringu (automatyczna stacja semimobilna, wagon pomiarowy</a:t>
            </a:r>
            <a:r>
              <a:rPr lang="pl-PL" altLang="cs-CZ" sz="2000" dirty="0" smtClean="0">
                <a:latin typeface="Times New Roman" pitchFamily="18" charset="0"/>
                <a:cs typeface="Times New Roman" pitchFamily="18" charset="0"/>
              </a:rPr>
              <a:t>)</a:t>
            </a:r>
          </a:p>
          <a:p>
            <a:endParaRPr lang="pl-PL" altLang="cs-CZ" sz="2000" dirty="0" smtClean="0">
              <a:latin typeface="Times New Roman" pitchFamily="18" charset="0"/>
              <a:cs typeface="Times New Roman" pitchFamily="18" charset="0"/>
            </a:endParaRPr>
          </a:p>
          <a:p>
            <a:r>
              <a:rPr lang="pl-PL" altLang="cs-CZ" sz="2000" dirty="0" smtClean="0">
                <a:latin typeface="Times New Roman" pitchFamily="18" charset="0"/>
                <a:cs typeface="Times New Roman" pitchFamily="18" charset="0"/>
              </a:rPr>
              <a:t>pod koniec lat 90-tych osłabienie działań </a:t>
            </a:r>
            <a:r>
              <a:rPr lang="pl-PL" altLang="cs-CZ" sz="2000" dirty="0" smtClean="0">
                <a:latin typeface="Times New Roman" pitchFamily="18" charset="0"/>
                <a:cs typeface="Times New Roman" pitchFamily="18" charset="0"/>
              </a:rPr>
              <a:t>monitorujących</a:t>
            </a:r>
          </a:p>
          <a:p>
            <a:endParaRPr lang="pl-PL" altLang="cs-CZ" sz="2000" dirty="0" smtClean="0">
              <a:latin typeface="Times New Roman" pitchFamily="18" charset="0"/>
              <a:cs typeface="Times New Roman" pitchFamily="18" charset="0"/>
            </a:endParaRPr>
          </a:p>
          <a:p>
            <a:r>
              <a:rPr lang="pl-PL" altLang="cs-CZ" sz="2000" dirty="0" smtClean="0">
                <a:latin typeface="Times New Roman" pitchFamily="18" charset="0"/>
                <a:cs typeface="Times New Roman" pitchFamily="18" charset="0"/>
              </a:rPr>
              <a:t>aktualnie ożywienie w tej dziedzinie</a:t>
            </a:r>
            <a:endParaRPr lang="cs-CZ" altLang="cs-CZ" sz="2000" dirty="0">
              <a:latin typeface="Times New Roman" pitchFamily="18" charset="0"/>
              <a:cs typeface="Times New Roman" pitchFamily="18" charset="0"/>
            </a:endParaRPr>
          </a:p>
          <a:p>
            <a:endParaRPr lang="cs-CZ" altLang="cs-CZ" sz="2000" dirty="0">
              <a:latin typeface="Avenir Roman" panose="02000503020000020003" pitchFamily="2" charset="0"/>
            </a:endParaRPr>
          </a:p>
        </p:txBody>
      </p:sp>
      <p:grpSp>
        <p:nvGrpSpPr>
          <p:cNvPr id="4" name="Skupina 3">
            <a:extLst>
              <a:ext uri="{FF2B5EF4-FFF2-40B4-BE49-F238E27FC236}">
                <a16:creationId xmlns:a16="http://schemas.microsoft.com/office/drawing/2014/main" xmlns="" id="{42F08734-39E9-DB46-AE8F-48C14C9E17B8}"/>
              </a:ext>
            </a:extLst>
          </p:cNvPr>
          <p:cNvGrpSpPr/>
          <p:nvPr/>
        </p:nvGrpSpPr>
        <p:grpSpPr>
          <a:xfrm>
            <a:off x="0" y="6044980"/>
            <a:ext cx="9144000" cy="813020"/>
            <a:chOff x="0" y="6044980"/>
            <a:chExt cx="9144000" cy="813020"/>
          </a:xfrm>
        </p:grpSpPr>
        <p:pic>
          <p:nvPicPr>
            <p:cNvPr id="5" name="Obrázek 4">
              <a:extLst>
                <a:ext uri="{FF2B5EF4-FFF2-40B4-BE49-F238E27FC236}">
                  <a16:creationId xmlns:a16="http://schemas.microsoft.com/office/drawing/2014/main" xmlns="" id="{FE530AB8-2E7E-8640-A118-AB05C941696F}"/>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6" name="Obrázek 5">
              <a:extLst>
                <a:ext uri="{FF2B5EF4-FFF2-40B4-BE49-F238E27FC236}">
                  <a16:creationId xmlns:a16="http://schemas.microsoft.com/office/drawing/2014/main" xmlns="" id="{B945D042-8C23-FA4C-8A35-4171ED86CBE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2874044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A3932669-2270-EB4C-A26A-3C43BD4829B2}"/>
              </a:ext>
            </a:extLst>
          </p:cNvPr>
          <p:cNvSpPr>
            <a:spLocks noGrp="1" noChangeArrowheads="1"/>
          </p:cNvSpPr>
          <p:nvPr>
            <p:ph type="title"/>
          </p:nvPr>
        </p:nvSpPr>
        <p:spPr>
          <a:xfrm>
            <a:off x="381000" y="198752"/>
            <a:ext cx="8077200" cy="1143000"/>
          </a:xfrm>
        </p:spPr>
        <p:txBody>
          <a:bodyPr/>
          <a:lstStyle/>
          <a:p>
            <a:r>
              <a:rPr lang="pl-PL" altLang="cs-CZ" sz="2800" dirty="0" smtClean="0">
                <a:solidFill>
                  <a:schemeClr val="tx1"/>
                </a:solidFill>
                <a:latin typeface="Times New Roman" pitchFamily="18" charset="0"/>
                <a:cs typeface="Times New Roman" pitchFamily="18" charset="0"/>
              </a:rPr>
              <a:t>Zanieczyszczenia monitorowane w powietrzu - pył</a:t>
            </a:r>
            <a:endParaRPr lang="cs-CZ" altLang="cs-CZ" sz="2800" dirty="0">
              <a:solidFill>
                <a:schemeClr val="tx1"/>
              </a:solidFill>
              <a:latin typeface="Times New Roman" pitchFamily="18" charset="0"/>
              <a:cs typeface="Times New Roman" pitchFamily="18" charset="0"/>
            </a:endParaRPr>
          </a:p>
        </p:txBody>
      </p:sp>
      <p:sp>
        <p:nvSpPr>
          <p:cNvPr id="14339" name="Rectangle 3">
            <a:extLst>
              <a:ext uri="{FF2B5EF4-FFF2-40B4-BE49-F238E27FC236}">
                <a16:creationId xmlns:a16="http://schemas.microsoft.com/office/drawing/2014/main" xmlns="" id="{5A0AA701-BE02-5D43-B676-F440D739FF61}"/>
              </a:ext>
            </a:extLst>
          </p:cNvPr>
          <p:cNvSpPr>
            <a:spLocks noGrp="1" noChangeArrowheads="1"/>
          </p:cNvSpPr>
          <p:nvPr>
            <p:ph type="body" sz="half" idx="1"/>
          </p:nvPr>
        </p:nvSpPr>
        <p:spPr>
          <a:xfrm>
            <a:off x="457200" y="1600200"/>
            <a:ext cx="4259263" cy="4525963"/>
          </a:xfrm>
        </p:spPr>
        <p:txBody>
          <a:bodyPr>
            <a:normAutofit/>
          </a:bodyPr>
          <a:lstStyle/>
          <a:p>
            <a:r>
              <a:rPr lang="cs-CZ" altLang="cs-CZ" sz="1800" dirty="0" err="1" smtClean="0">
                <a:latin typeface="Times New Roman" pitchFamily="18" charset="0"/>
                <a:cs typeface="Times New Roman" pitchFamily="18" charset="0"/>
              </a:rPr>
              <a:t>całkowite</a:t>
            </a:r>
            <a:r>
              <a:rPr lang="cs-CZ" altLang="cs-CZ" sz="1800" dirty="0" smtClean="0">
                <a:latin typeface="Times New Roman" pitchFamily="18" charset="0"/>
                <a:cs typeface="Times New Roman" pitchFamily="18" charset="0"/>
              </a:rPr>
              <a:t> </a:t>
            </a:r>
            <a:r>
              <a:rPr lang="cs-CZ" altLang="cs-CZ" sz="1800" dirty="0" err="1" smtClean="0">
                <a:latin typeface="Times New Roman" pitchFamily="18" charset="0"/>
                <a:cs typeface="Times New Roman" pitchFamily="18" charset="0"/>
              </a:rPr>
              <a:t>zapylenie</a:t>
            </a:r>
            <a:r>
              <a:rPr lang="cs-CZ" altLang="cs-CZ" sz="1800" dirty="0" smtClean="0">
                <a:latin typeface="Times New Roman" pitchFamily="18" charset="0"/>
                <a:cs typeface="Times New Roman" pitchFamily="18" charset="0"/>
              </a:rPr>
              <a:t>(TSP</a:t>
            </a:r>
            <a:r>
              <a:rPr lang="cs-CZ" altLang="cs-CZ" sz="1800" dirty="0">
                <a:latin typeface="Times New Roman" pitchFamily="18" charset="0"/>
                <a:cs typeface="Times New Roman" pitchFamily="18" charset="0"/>
              </a:rPr>
              <a:t>) </a:t>
            </a:r>
          </a:p>
          <a:p>
            <a:pPr>
              <a:buFontTx/>
              <a:buNone/>
            </a:pPr>
            <a:r>
              <a:rPr lang="cs-CZ" altLang="cs-CZ" sz="1800" b="1" dirty="0">
                <a:latin typeface="Times New Roman" pitchFamily="18" charset="0"/>
                <a:cs typeface="Times New Roman" pitchFamily="18" charset="0"/>
              </a:rPr>
              <a:t>	</a:t>
            </a:r>
          </a:p>
          <a:p>
            <a:r>
              <a:rPr lang="cs-CZ" altLang="cs-CZ" sz="1800" dirty="0">
                <a:latin typeface="Times New Roman" pitchFamily="18" charset="0"/>
                <a:cs typeface="Times New Roman" pitchFamily="18" charset="0"/>
              </a:rPr>
              <a:t>od </a:t>
            </a:r>
            <a:r>
              <a:rPr lang="cs-CZ" altLang="cs-CZ" sz="1800" dirty="0" err="1" smtClean="0">
                <a:latin typeface="Times New Roman" pitchFamily="18" charset="0"/>
                <a:cs typeface="Times New Roman" pitchFamily="18" charset="0"/>
              </a:rPr>
              <a:t>połowy</a:t>
            </a:r>
            <a:r>
              <a:rPr lang="cs-CZ" altLang="cs-CZ" sz="1800" dirty="0" smtClean="0">
                <a:latin typeface="Times New Roman" pitchFamily="18" charset="0"/>
                <a:cs typeface="Times New Roman" pitchFamily="18" charset="0"/>
              </a:rPr>
              <a:t> lat 90-</a:t>
            </a:r>
            <a:r>
              <a:rPr lang="cs-CZ" altLang="cs-CZ" sz="1800" dirty="0" err="1" smtClean="0">
                <a:latin typeface="Times New Roman" pitchFamily="18" charset="0"/>
                <a:cs typeface="Times New Roman" pitchFamily="18" charset="0"/>
              </a:rPr>
              <a:t>tych</a:t>
            </a:r>
            <a:r>
              <a:rPr lang="cs-CZ" altLang="cs-CZ" sz="1800" dirty="0" smtClean="0">
                <a:latin typeface="Times New Roman" pitchFamily="18" charset="0"/>
                <a:cs typeface="Times New Roman" pitchFamily="18" charset="0"/>
              </a:rPr>
              <a:t>  </a:t>
            </a:r>
            <a:r>
              <a:rPr lang="cs-CZ" altLang="cs-CZ" sz="1800" dirty="0" err="1" smtClean="0">
                <a:latin typeface="Times New Roman" pitchFamily="18" charset="0"/>
                <a:cs typeface="Times New Roman" pitchFamily="18" charset="0"/>
              </a:rPr>
              <a:t>zastępowane</a:t>
            </a:r>
            <a:r>
              <a:rPr lang="cs-CZ" altLang="cs-CZ" sz="1800" dirty="0" smtClean="0">
                <a:latin typeface="Times New Roman" pitchFamily="18" charset="0"/>
                <a:cs typeface="Times New Roman" pitchFamily="18" charset="0"/>
              </a:rPr>
              <a:t> </a:t>
            </a:r>
            <a:r>
              <a:rPr lang="cs-CZ" altLang="cs-CZ" sz="1800" dirty="0" err="1" smtClean="0">
                <a:latin typeface="Times New Roman" pitchFamily="18" charset="0"/>
                <a:cs typeface="Times New Roman" pitchFamily="18" charset="0"/>
              </a:rPr>
              <a:t>pyłami</a:t>
            </a:r>
            <a:r>
              <a:rPr lang="cs-CZ" altLang="cs-CZ" sz="1800" dirty="0" smtClean="0">
                <a:latin typeface="Times New Roman" pitchFamily="18" charset="0"/>
                <a:cs typeface="Times New Roman" pitchFamily="18" charset="0"/>
              </a:rPr>
              <a:t> </a:t>
            </a:r>
            <a:r>
              <a:rPr lang="cs-CZ" altLang="cs-CZ" sz="1800" dirty="0" err="1" smtClean="0">
                <a:latin typeface="Times New Roman" pitchFamily="18" charset="0"/>
                <a:cs typeface="Times New Roman" pitchFamily="18" charset="0"/>
              </a:rPr>
              <a:t>respirabilnymi</a:t>
            </a:r>
            <a:r>
              <a:rPr lang="cs-CZ" altLang="cs-CZ" sz="1800" dirty="0" smtClean="0">
                <a:latin typeface="Times New Roman" pitchFamily="18" charset="0"/>
                <a:cs typeface="Times New Roman" pitchFamily="18" charset="0"/>
              </a:rPr>
              <a:t> (</a:t>
            </a:r>
            <a:r>
              <a:rPr lang="cs-CZ" altLang="cs-CZ" sz="1800" dirty="0">
                <a:latin typeface="Times New Roman" pitchFamily="18" charset="0"/>
                <a:cs typeface="Times New Roman" pitchFamily="18" charset="0"/>
              </a:rPr>
              <a:t>PM10</a:t>
            </a:r>
            <a:r>
              <a:rPr lang="cs-CZ" altLang="cs-CZ" sz="1800" dirty="0" smtClean="0">
                <a:latin typeface="Times New Roman" pitchFamily="18" charset="0"/>
                <a:cs typeface="Times New Roman" pitchFamily="18" charset="0"/>
              </a:rPr>
              <a:t>)</a:t>
            </a:r>
            <a:endParaRPr lang="cs-CZ" altLang="cs-CZ" sz="1800" dirty="0">
              <a:latin typeface="Times New Roman" pitchFamily="18" charset="0"/>
              <a:cs typeface="Times New Roman" pitchFamily="18" charset="0"/>
            </a:endParaRPr>
          </a:p>
          <a:p>
            <a:r>
              <a:rPr lang="cs-CZ" altLang="cs-CZ" sz="1800" dirty="0" err="1" smtClean="0">
                <a:latin typeface="Times New Roman" pitchFamily="18" charset="0"/>
                <a:cs typeface="Times New Roman" pitchFamily="18" charset="0"/>
              </a:rPr>
              <a:t>dwutlenek</a:t>
            </a:r>
            <a:r>
              <a:rPr lang="cs-CZ" altLang="cs-CZ" sz="1800" dirty="0" smtClean="0">
                <a:latin typeface="Times New Roman" pitchFamily="18" charset="0"/>
                <a:cs typeface="Times New Roman" pitchFamily="18" charset="0"/>
              </a:rPr>
              <a:t> </a:t>
            </a:r>
            <a:r>
              <a:rPr lang="cs-CZ" altLang="cs-CZ" sz="1800" dirty="0" err="1" smtClean="0">
                <a:latin typeface="Times New Roman" pitchFamily="18" charset="0"/>
                <a:cs typeface="Times New Roman" pitchFamily="18" charset="0"/>
              </a:rPr>
              <a:t>siarki</a:t>
            </a:r>
            <a:r>
              <a:rPr lang="cs-CZ" altLang="cs-CZ" sz="1800" dirty="0" smtClean="0">
                <a:latin typeface="Times New Roman" pitchFamily="18" charset="0"/>
                <a:cs typeface="Times New Roman" pitchFamily="18" charset="0"/>
              </a:rPr>
              <a:t> (24 </a:t>
            </a:r>
            <a:r>
              <a:rPr lang="cs-CZ" altLang="cs-CZ" sz="1800" dirty="0" err="1" smtClean="0">
                <a:latin typeface="Times New Roman" pitchFamily="18" charset="0"/>
                <a:cs typeface="Times New Roman" pitchFamily="18" charset="0"/>
              </a:rPr>
              <a:t>godz</a:t>
            </a:r>
            <a:r>
              <a:rPr lang="cs-CZ" altLang="cs-CZ" sz="1800" dirty="0" smtClean="0">
                <a:latin typeface="Times New Roman" pitchFamily="18" charset="0"/>
                <a:cs typeface="Times New Roman" pitchFamily="18" charset="0"/>
              </a:rPr>
              <a:t>.)</a:t>
            </a:r>
            <a:endParaRPr lang="cs-CZ" altLang="cs-CZ" sz="1800" dirty="0">
              <a:latin typeface="Times New Roman" pitchFamily="18" charset="0"/>
              <a:cs typeface="Times New Roman" pitchFamily="18" charset="0"/>
            </a:endParaRPr>
          </a:p>
          <a:p>
            <a:r>
              <a:rPr lang="cs-CZ" altLang="cs-CZ" sz="1800" dirty="0" err="1" smtClean="0">
                <a:latin typeface="Times New Roman" pitchFamily="18" charset="0"/>
                <a:cs typeface="Times New Roman" pitchFamily="18" charset="0"/>
              </a:rPr>
              <a:t>tlenki</a:t>
            </a:r>
            <a:r>
              <a:rPr lang="cs-CZ" altLang="cs-CZ" sz="1800" dirty="0" smtClean="0">
                <a:latin typeface="Times New Roman" pitchFamily="18" charset="0"/>
                <a:cs typeface="Times New Roman" pitchFamily="18" charset="0"/>
              </a:rPr>
              <a:t> </a:t>
            </a:r>
            <a:r>
              <a:rPr lang="cs-CZ" altLang="cs-CZ" sz="1800" dirty="0" err="1" smtClean="0">
                <a:latin typeface="Times New Roman" pitchFamily="18" charset="0"/>
                <a:cs typeface="Times New Roman" pitchFamily="18" charset="0"/>
              </a:rPr>
              <a:t>azotu</a:t>
            </a:r>
            <a:r>
              <a:rPr lang="cs-CZ" altLang="cs-CZ" sz="1800" dirty="0" smtClean="0">
                <a:latin typeface="Times New Roman" pitchFamily="18" charset="0"/>
                <a:cs typeface="Times New Roman" pitchFamily="18" charset="0"/>
              </a:rPr>
              <a:t> (24 </a:t>
            </a:r>
            <a:r>
              <a:rPr lang="cs-CZ" altLang="cs-CZ" sz="1800" dirty="0" err="1" smtClean="0">
                <a:latin typeface="Times New Roman" pitchFamily="18" charset="0"/>
                <a:cs typeface="Times New Roman" pitchFamily="18" charset="0"/>
              </a:rPr>
              <a:t>godz</a:t>
            </a:r>
            <a:r>
              <a:rPr lang="cs-CZ" altLang="cs-CZ" sz="1800" dirty="0" smtClean="0">
                <a:latin typeface="Times New Roman" pitchFamily="18" charset="0"/>
                <a:cs typeface="Times New Roman" pitchFamily="18" charset="0"/>
              </a:rPr>
              <a:t>.)</a:t>
            </a:r>
            <a:endParaRPr lang="cs-CZ" altLang="cs-CZ" sz="1800" dirty="0">
              <a:latin typeface="Times New Roman" pitchFamily="18" charset="0"/>
              <a:cs typeface="Times New Roman" pitchFamily="18" charset="0"/>
            </a:endParaRPr>
          </a:p>
          <a:p>
            <a:r>
              <a:rPr lang="cs-CZ" altLang="cs-CZ" sz="1800" dirty="0" smtClean="0">
                <a:latin typeface="Times New Roman" pitchFamily="18" charset="0"/>
                <a:cs typeface="Times New Roman" pitchFamily="18" charset="0"/>
              </a:rPr>
              <a:t>metale </a:t>
            </a:r>
            <a:r>
              <a:rPr lang="cs-CZ" altLang="cs-CZ" sz="1800" dirty="0" err="1" smtClean="0">
                <a:latin typeface="Times New Roman" pitchFamily="18" charset="0"/>
                <a:cs typeface="Times New Roman" pitchFamily="18" charset="0"/>
              </a:rPr>
              <a:t>ciężkie</a:t>
            </a:r>
            <a:r>
              <a:rPr lang="cs-CZ" altLang="cs-CZ" sz="1800" dirty="0" smtClean="0">
                <a:latin typeface="Times New Roman" pitchFamily="18" charset="0"/>
                <a:cs typeface="Times New Roman" pitchFamily="18" charset="0"/>
              </a:rPr>
              <a:t> - </a:t>
            </a:r>
            <a:r>
              <a:rPr lang="cs-CZ" altLang="cs-CZ" sz="1800" dirty="0" err="1">
                <a:latin typeface="Times New Roman" pitchFamily="18" charset="0"/>
                <a:cs typeface="Times New Roman" pitchFamily="18" charset="0"/>
              </a:rPr>
              <a:t>Pb</a:t>
            </a:r>
            <a:r>
              <a:rPr lang="cs-CZ" altLang="cs-CZ" sz="1800" dirty="0">
                <a:latin typeface="Times New Roman" pitchFamily="18" charset="0"/>
                <a:cs typeface="Times New Roman" pitchFamily="18" charset="0"/>
              </a:rPr>
              <a:t>, Cd, As, Ni, </a:t>
            </a:r>
            <a:r>
              <a:rPr lang="cs-CZ" altLang="cs-CZ" sz="1800" dirty="0" err="1">
                <a:latin typeface="Times New Roman" pitchFamily="18" charset="0"/>
                <a:cs typeface="Times New Roman" pitchFamily="18" charset="0"/>
              </a:rPr>
              <a:t>Hg</a:t>
            </a:r>
            <a:r>
              <a:rPr lang="cs-CZ" altLang="cs-CZ" sz="1800" dirty="0">
                <a:latin typeface="Times New Roman" pitchFamily="18" charset="0"/>
                <a:cs typeface="Times New Roman" pitchFamily="18" charset="0"/>
              </a:rPr>
              <a:t>, </a:t>
            </a:r>
            <a:r>
              <a:rPr lang="cs-CZ" altLang="cs-CZ" sz="1800" dirty="0" err="1">
                <a:latin typeface="Times New Roman" pitchFamily="18" charset="0"/>
                <a:cs typeface="Times New Roman" pitchFamily="18" charset="0"/>
              </a:rPr>
              <a:t>Zn</a:t>
            </a:r>
            <a:r>
              <a:rPr lang="cs-CZ" altLang="cs-CZ" sz="1800" dirty="0">
                <a:latin typeface="Times New Roman" pitchFamily="18" charset="0"/>
                <a:cs typeface="Times New Roman" pitchFamily="18" charset="0"/>
              </a:rPr>
              <a:t> (24 </a:t>
            </a:r>
            <a:r>
              <a:rPr lang="cs-CZ" altLang="cs-CZ" sz="1800" dirty="0" err="1" smtClean="0">
                <a:latin typeface="Times New Roman" pitchFamily="18" charset="0"/>
                <a:cs typeface="Times New Roman" pitchFamily="18" charset="0"/>
              </a:rPr>
              <a:t>godz</a:t>
            </a:r>
            <a:r>
              <a:rPr lang="cs-CZ" altLang="cs-CZ" sz="1800" dirty="0" smtClean="0">
                <a:latin typeface="Times New Roman" pitchFamily="18" charset="0"/>
                <a:cs typeface="Times New Roman" pitchFamily="18" charset="0"/>
              </a:rPr>
              <a:t>.)</a:t>
            </a:r>
            <a:endParaRPr lang="cs-CZ" altLang="cs-CZ" sz="1800" dirty="0">
              <a:latin typeface="Times New Roman" pitchFamily="18" charset="0"/>
              <a:cs typeface="Times New Roman" pitchFamily="18" charset="0"/>
            </a:endParaRPr>
          </a:p>
          <a:p>
            <a:r>
              <a:rPr lang="pl-PL" altLang="cs-CZ" sz="1800" dirty="0" smtClean="0">
                <a:latin typeface="Times New Roman" pitchFamily="18" charset="0"/>
                <a:cs typeface="Times New Roman" pitchFamily="18" charset="0"/>
              </a:rPr>
              <a:t>węglowodory poliaromatyczne (cotygodniowe pobieranie próbek)</a:t>
            </a:r>
            <a:endParaRPr lang="cs-CZ" altLang="cs-CZ" sz="1800" dirty="0">
              <a:latin typeface="Times New Roman" pitchFamily="18" charset="0"/>
              <a:cs typeface="Times New Roman" pitchFamily="18" charset="0"/>
            </a:endParaRPr>
          </a:p>
        </p:txBody>
      </p:sp>
      <p:pic>
        <p:nvPicPr>
          <p:cNvPr id="14340" name="Picture 8" descr="01">
            <a:extLst>
              <a:ext uri="{FF2B5EF4-FFF2-40B4-BE49-F238E27FC236}">
                <a16:creationId xmlns:a16="http://schemas.microsoft.com/office/drawing/2014/main" xmlns="" id="{29844E43-CB94-FC4E-9E27-690A6E254ABE}"/>
              </a:ext>
            </a:extLst>
          </p:cNvPr>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a:xfrm>
            <a:off x="4787900" y="2276475"/>
            <a:ext cx="4038600" cy="3230563"/>
          </a:xfrm>
          <a:noFill/>
        </p:spPr>
      </p:pic>
      <p:sp>
        <p:nvSpPr>
          <p:cNvPr id="14341" name="Rectangle 10">
            <a:extLst>
              <a:ext uri="{FF2B5EF4-FFF2-40B4-BE49-F238E27FC236}">
                <a16:creationId xmlns:a16="http://schemas.microsoft.com/office/drawing/2014/main" xmlns="" id="{C33D9F4A-D366-974F-99A6-AAF806166F60}"/>
              </a:ext>
            </a:extLst>
          </p:cNvPr>
          <p:cNvSpPr>
            <a:spLocks noChangeArrowheads="1"/>
          </p:cNvSpPr>
          <p:nvPr/>
        </p:nvSpPr>
        <p:spPr bwMode="auto">
          <a:xfrm>
            <a:off x="4716463" y="2205038"/>
            <a:ext cx="4176712" cy="3384550"/>
          </a:xfrm>
          <a:prstGeom prst="rect">
            <a:avLst/>
          </a:prstGeom>
          <a:noFill/>
          <a:ln w="2222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grpSp>
        <p:nvGrpSpPr>
          <p:cNvPr id="7" name="Skupina 6">
            <a:extLst>
              <a:ext uri="{FF2B5EF4-FFF2-40B4-BE49-F238E27FC236}">
                <a16:creationId xmlns:a16="http://schemas.microsoft.com/office/drawing/2014/main" xmlns="" id="{A615AF8C-22D8-FB4F-AC22-D8AC8A404F20}"/>
              </a:ext>
            </a:extLst>
          </p:cNvPr>
          <p:cNvGrpSpPr/>
          <p:nvPr/>
        </p:nvGrpSpPr>
        <p:grpSpPr>
          <a:xfrm>
            <a:off x="0" y="6286262"/>
            <a:ext cx="9144000" cy="813020"/>
            <a:chOff x="0" y="6044980"/>
            <a:chExt cx="9144000" cy="813020"/>
          </a:xfrm>
        </p:grpSpPr>
        <p:pic>
          <p:nvPicPr>
            <p:cNvPr id="8" name="Obrázek 7">
              <a:extLst>
                <a:ext uri="{FF2B5EF4-FFF2-40B4-BE49-F238E27FC236}">
                  <a16:creationId xmlns:a16="http://schemas.microsoft.com/office/drawing/2014/main" xmlns="" id="{19FB0A99-B659-9E4E-9515-5B761C78CE7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9" name="Obrázek 8">
              <a:extLst>
                <a:ext uri="{FF2B5EF4-FFF2-40B4-BE49-F238E27FC236}">
                  <a16:creationId xmlns:a16="http://schemas.microsoft.com/office/drawing/2014/main" xmlns="" id="{3F082AF8-6A93-E243-B68B-F0FE3CDBA8A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2616730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0291D8B4-E4BB-B04D-8C7B-FC8E8506EF72}"/>
              </a:ext>
            </a:extLst>
          </p:cNvPr>
          <p:cNvSpPr>
            <a:spLocks noGrp="1" noChangeArrowheads="1"/>
          </p:cNvSpPr>
          <p:nvPr>
            <p:ph type="title"/>
          </p:nvPr>
        </p:nvSpPr>
        <p:spPr>
          <a:xfrm>
            <a:off x="179388" y="76200"/>
            <a:ext cx="8229600" cy="1143000"/>
          </a:xfrm>
        </p:spPr>
        <p:txBody>
          <a:bodyPr/>
          <a:lstStyle/>
          <a:p>
            <a:r>
              <a:rPr lang="cs-CZ" altLang="cs-CZ" sz="2800" dirty="0" err="1" smtClean="0">
                <a:solidFill>
                  <a:schemeClr val="tx1"/>
                </a:solidFill>
                <a:latin typeface="Times New Roman" pitchFamily="18" charset="0"/>
                <a:cs typeface="Times New Roman" pitchFamily="18" charset="0"/>
              </a:rPr>
              <a:t>Zakres</a:t>
            </a:r>
            <a:r>
              <a:rPr lang="cs-CZ" altLang="cs-CZ" sz="2800" dirty="0" smtClean="0">
                <a:solidFill>
                  <a:schemeClr val="tx1"/>
                </a:solidFill>
                <a:latin typeface="Times New Roman" pitchFamily="18" charset="0"/>
                <a:cs typeface="Times New Roman" pitchFamily="18" charset="0"/>
              </a:rPr>
              <a:t> </a:t>
            </a:r>
            <a:r>
              <a:rPr lang="cs-CZ" altLang="cs-CZ" sz="2800" dirty="0" err="1" smtClean="0">
                <a:solidFill>
                  <a:schemeClr val="tx1"/>
                </a:solidFill>
                <a:latin typeface="Times New Roman" pitchFamily="18" charset="0"/>
                <a:cs typeface="Times New Roman" pitchFamily="18" charset="0"/>
              </a:rPr>
              <a:t>pomiarowy</a:t>
            </a:r>
            <a:endParaRPr lang="cs-CZ" altLang="cs-CZ" sz="2800" dirty="0">
              <a:solidFill>
                <a:schemeClr val="tx1"/>
              </a:solidFill>
              <a:latin typeface="Times New Roman" pitchFamily="18" charset="0"/>
              <a:cs typeface="Times New Roman" pitchFamily="18" charset="0"/>
            </a:endParaRPr>
          </a:p>
        </p:txBody>
      </p:sp>
      <p:sp>
        <p:nvSpPr>
          <p:cNvPr id="15363" name="Rectangle 3">
            <a:extLst>
              <a:ext uri="{FF2B5EF4-FFF2-40B4-BE49-F238E27FC236}">
                <a16:creationId xmlns:a16="http://schemas.microsoft.com/office/drawing/2014/main" xmlns="" id="{E44C30EA-8EB9-7A4B-9A8D-3B99B9363A61}"/>
              </a:ext>
            </a:extLst>
          </p:cNvPr>
          <p:cNvSpPr>
            <a:spLocks noGrp="1" noChangeArrowheads="1"/>
          </p:cNvSpPr>
          <p:nvPr>
            <p:ph type="body" idx="1"/>
          </p:nvPr>
        </p:nvSpPr>
        <p:spPr>
          <a:xfrm>
            <a:off x="179388" y="1484313"/>
            <a:ext cx="3609975" cy="4525962"/>
          </a:xfrm>
        </p:spPr>
        <p:txBody>
          <a:bodyPr>
            <a:normAutofit/>
          </a:bodyPr>
          <a:lstStyle/>
          <a:p>
            <a:pPr>
              <a:buFontTx/>
              <a:buNone/>
            </a:pPr>
            <a:r>
              <a:rPr lang="cs-CZ" altLang="cs-CZ" sz="2000" dirty="0" err="1" smtClean="0">
                <a:latin typeface="Times New Roman" pitchFamily="18" charset="0"/>
                <a:cs typeface="Times New Roman" pitchFamily="18" charset="0"/>
              </a:rPr>
              <a:t>Ciągle</a:t>
            </a:r>
            <a:endParaRPr lang="cs-CZ" altLang="cs-CZ" sz="2000" dirty="0">
              <a:latin typeface="Times New Roman" pitchFamily="18" charset="0"/>
              <a:cs typeface="Times New Roman" pitchFamily="18" charset="0"/>
            </a:endParaRPr>
          </a:p>
          <a:p>
            <a:r>
              <a:rPr lang="cs-CZ" altLang="cs-CZ" sz="2000" dirty="0" err="1" smtClean="0">
                <a:latin typeface="Times New Roman" pitchFamily="18" charset="0"/>
                <a:cs typeface="Times New Roman" pitchFamily="18" charset="0"/>
              </a:rPr>
              <a:t>pył</a:t>
            </a:r>
            <a:r>
              <a:rPr lang="cs-CZ" altLang="cs-CZ" sz="2000" dirty="0" smtClean="0">
                <a:latin typeface="Times New Roman" pitchFamily="18" charset="0"/>
                <a:cs typeface="Times New Roman" pitchFamily="18" charset="0"/>
              </a:rPr>
              <a:t> </a:t>
            </a:r>
            <a:r>
              <a:rPr lang="cs-CZ" altLang="cs-CZ" sz="2000" dirty="0" err="1" smtClean="0">
                <a:latin typeface="Times New Roman" pitchFamily="18" charset="0"/>
                <a:cs typeface="Times New Roman" pitchFamily="18" charset="0"/>
              </a:rPr>
              <a:t>zawieszony</a:t>
            </a:r>
            <a:r>
              <a:rPr lang="cs-CZ" altLang="cs-CZ" sz="2000" dirty="0" smtClean="0">
                <a:latin typeface="Times New Roman" pitchFamily="18" charset="0"/>
                <a:cs typeface="Times New Roman" pitchFamily="18" charset="0"/>
              </a:rPr>
              <a:t> PM10</a:t>
            </a:r>
            <a:endParaRPr lang="cs-CZ" altLang="cs-CZ" sz="2000" dirty="0">
              <a:latin typeface="Times New Roman" pitchFamily="18" charset="0"/>
              <a:cs typeface="Times New Roman" pitchFamily="18" charset="0"/>
            </a:endParaRPr>
          </a:p>
          <a:p>
            <a:r>
              <a:rPr lang="cs-CZ" altLang="cs-CZ" sz="2000" dirty="0" err="1" smtClean="0">
                <a:latin typeface="Times New Roman" pitchFamily="18" charset="0"/>
                <a:cs typeface="Times New Roman" pitchFamily="18" charset="0"/>
              </a:rPr>
              <a:t>tlenki</a:t>
            </a:r>
            <a:r>
              <a:rPr lang="cs-CZ" altLang="cs-CZ" sz="2000" dirty="0" smtClean="0">
                <a:latin typeface="Times New Roman" pitchFamily="18" charset="0"/>
                <a:cs typeface="Times New Roman" pitchFamily="18" charset="0"/>
              </a:rPr>
              <a:t> </a:t>
            </a:r>
            <a:r>
              <a:rPr lang="cs-CZ" altLang="cs-CZ" sz="2000" dirty="0" err="1" smtClean="0">
                <a:latin typeface="Times New Roman" pitchFamily="18" charset="0"/>
                <a:cs typeface="Times New Roman" pitchFamily="18" charset="0"/>
              </a:rPr>
              <a:t>azotu</a:t>
            </a:r>
            <a:endParaRPr lang="cs-CZ" altLang="cs-CZ" sz="2000" dirty="0">
              <a:latin typeface="Times New Roman" pitchFamily="18" charset="0"/>
              <a:cs typeface="Times New Roman" pitchFamily="18" charset="0"/>
            </a:endParaRPr>
          </a:p>
          <a:p>
            <a:r>
              <a:rPr lang="cs-CZ" altLang="cs-CZ" sz="2000" dirty="0" err="1" smtClean="0">
                <a:latin typeface="Times New Roman" pitchFamily="18" charset="0"/>
                <a:cs typeface="Times New Roman" pitchFamily="18" charset="0"/>
              </a:rPr>
              <a:t>dwutlenek</a:t>
            </a:r>
            <a:r>
              <a:rPr lang="cs-CZ" altLang="cs-CZ" sz="2000" dirty="0" smtClean="0">
                <a:latin typeface="Times New Roman" pitchFamily="18" charset="0"/>
                <a:cs typeface="Times New Roman" pitchFamily="18" charset="0"/>
              </a:rPr>
              <a:t> </a:t>
            </a:r>
            <a:r>
              <a:rPr lang="cs-CZ" altLang="cs-CZ" sz="2000" dirty="0" err="1" smtClean="0">
                <a:latin typeface="Times New Roman" pitchFamily="18" charset="0"/>
                <a:cs typeface="Times New Roman" pitchFamily="18" charset="0"/>
              </a:rPr>
              <a:t>siarki</a:t>
            </a:r>
            <a:endParaRPr lang="cs-CZ" altLang="cs-CZ" sz="2000" dirty="0">
              <a:latin typeface="Times New Roman" pitchFamily="18" charset="0"/>
              <a:cs typeface="Times New Roman" pitchFamily="18" charset="0"/>
            </a:endParaRPr>
          </a:p>
          <a:p>
            <a:r>
              <a:rPr lang="cs-CZ" altLang="cs-CZ" sz="2000" dirty="0" err="1" smtClean="0">
                <a:latin typeface="Times New Roman" pitchFamily="18" charset="0"/>
                <a:cs typeface="Times New Roman" pitchFamily="18" charset="0"/>
              </a:rPr>
              <a:t>siarkowodór</a:t>
            </a:r>
            <a:endParaRPr lang="cs-CZ" altLang="cs-CZ" sz="2000" dirty="0">
              <a:latin typeface="Times New Roman" pitchFamily="18" charset="0"/>
              <a:cs typeface="Times New Roman" pitchFamily="18" charset="0"/>
            </a:endParaRPr>
          </a:p>
          <a:p>
            <a:r>
              <a:rPr lang="cs-CZ" altLang="cs-CZ" sz="2000" dirty="0" smtClean="0">
                <a:latin typeface="Times New Roman" pitchFamily="18" charset="0"/>
                <a:cs typeface="Times New Roman" pitchFamily="18" charset="0"/>
              </a:rPr>
              <a:t>ozon w </a:t>
            </a:r>
            <a:r>
              <a:rPr lang="cs-CZ" altLang="cs-CZ" sz="2000" dirty="0" err="1" smtClean="0">
                <a:latin typeface="Times New Roman" pitchFamily="18" charset="0"/>
                <a:cs typeface="Times New Roman" pitchFamily="18" charset="0"/>
              </a:rPr>
              <a:t>warstwie</a:t>
            </a:r>
            <a:r>
              <a:rPr lang="cs-CZ" altLang="cs-CZ" sz="2000" dirty="0" smtClean="0">
                <a:latin typeface="Times New Roman" pitchFamily="18" charset="0"/>
                <a:cs typeface="Times New Roman" pitchFamily="18" charset="0"/>
              </a:rPr>
              <a:t> </a:t>
            </a:r>
            <a:r>
              <a:rPr lang="cs-CZ" altLang="cs-CZ" sz="2000" dirty="0" err="1" smtClean="0">
                <a:latin typeface="Times New Roman" pitchFamily="18" charset="0"/>
                <a:cs typeface="Times New Roman" pitchFamily="18" charset="0"/>
              </a:rPr>
              <a:t>przyziemnej</a:t>
            </a:r>
            <a:endParaRPr lang="cs-CZ" altLang="cs-CZ" sz="2000" dirty="0">
              <a:latin typeface="Times New Roman" pitchFamily="18" charset="0"/>
              <a:cs typeface="Times New Roman" pitchFamily="18" charset="0"/>
            </a:endParaRPr>
          </a:p>
          <a:p>
            <a:r>
              <a:rPr lang="cs-CZ" altLang="cs-CZ" sz="2000" dirty="0" err="1" smtClean="0">
                <a:latin typeface="Times New Roman" pitchFamily="18" charset="0"/>
                <a:cs typeface="Times New Roman" pitchFamily="18" charset="0"/>
              </a:rPr>
              <a:t>tlenek</a:t>
            </a:r>
            <a:r>
              <a:rPr lang="cs-CZ" altLang="cs-CZ" sz="2000" dirty="0" smtClean="0">
                <a:latin typeface="Times New Roman" pitchFamily="18" charset="0"/>
                <a:cs typeface="Times New Roman" pitchFamily="18" charset="0"/>
              </a:rPr>
              <a:t> </a:t>
            </a:r>
            <a:r>
              <a:rPr lang="cs-CZ" altLang="cs-CZ" sz="2000" dirty="0" err="1" smtClean="0">
                <a:latin typeface="Times New Roman" pitchFamily="18" charset="0"/>
                <a:cs typeface="Times New Roman" pitchFamily="18" charset="0"/>
              </a:rPr>
              <a:t>węgla</a:t>
            </a:r>
            <a:endParaRPr lang="cs-CZ" altLang="cs-CZ" sz="2000" dirty="0">
              <a:latin typeface="Times New Roman" pitchFamily="18" charset="0"/>
              <a:cs typeface="Times New Roman" pitchFamily="18" charset="0"/>
            </a:endParaRPr>
          </a:p>
          <a:p>
            <a:r>
              <a:rPr lang="cs-CZ" altLang="cs-CZ" sz="2000" dirty="0" err="1" smtClean="0">
                <a:latin typeface="Times New Roman" pitchFamily="18" charset="0"/>
                <a:cs typeface="Times New Roman" pitchFamily="18" charset="0"/>
              </a:rPr>
              <a:t>węglowodory</a:t>
            </a:r>
            <a:r>
              <a:rPr lang="cs-CZ" altLang="cs-CZ" sz="2000" dirty="0" smtClean="0">
                <a:latin typeface="Times New Roman" pitchFamily="18" charset="0"/>
                <a:cs typeface="Times New Roman" pitchFamily="18" charset="0"/>
              </a:rPr>
              <a:t> </a:t>
            </a:r>
            <a:r>
              <a:rPr lang="cs-CZ" altLang="cs-CZ" sz="2000" dirty="0" err="1" smtClean="0">
                <a:latin typeface="Times New Roman" pitchFamily="18" charset="0"/>
                <a:cs typeface="Times New Roman" pitchFamily="18" charset="0"/>
              </a:rPr>
              <a:t>metanowe</a:t>
            </a:r>
            <a:endParaRPr lang="cs-CZ" altLang="cs-CZ" sz="2000" dirty="0" smtClean="0">
              <a:latin typeface="Times New Roman" pitchFamily="18" charset="0"/>
              <a:cs typeface="Times New Roman" pitchFamily="18" charset="0"/>
            </a:endParaRPr>
          </a:p>
          <a:p>
            <a:r>
              <a:rPr lang="cs-CZ" altLang="cs-CZ" sz="2000" dirty="0" smtClean="0">
                <a:latin typeface="Times New Roman" pitchFamily="18" charset="0"/>
                <a:cs typeface="Times New Roman" pitchFamily="18" charset="0"/>
              </a:rPr>
              <a:t>benzen</a:t>
            </a:r>
            <a:endParaRPr lang="cs-CZ" altLang="cs-CZ" sz="2000" dirty="0">
              <a:latin typeface="Times New Roman" pitchFamily="18" charset="0"/>
              <a:cs typeface="Times New Roman" pitchFamily="18" charset="0"/>
            </a:endParaRPr>
          </a:p>
        </p:txBody>
      </p:sp>
      <p:sp>
        <p:nvSpPr>
          <p:cNvPr id="15364" name="Text Box 4">
            <a:extLst>
              <a:ext uri="{FF2B5EF4-FFF2-40B4-BE49-F238E27FC236}">
                <a16:creationId xmlns:a16="http://schemas.microsoft.com/office/drawing/2014/main" xmlns="" id="{52FF96DA-293F-FF47-B457-7627F4DB497C}"/>
              </a:ext>
            </a:extLst>
          </p:cNvPr>
          <p:cNvSpPr txBox="1">
            <a:spLocks noChangeArrowheads="1"/>
          </p:cNvSpPr>
          <p:nvPr/>
        </p:nvSpPr>
        <p:spPr bwMode="auto">
          <a:xfrm>
            <a:off x="4067175" y="1484313"/>
            <a:ext cx="4826000"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000" dirty="0" err="1" smtClean="0">
                <a:latin typeface="Times New Roman" pitchFamily="18" charset="0"/>
                <a:cs typeface="Times New Roman" pitchFamily="18" charset="0"/>
              </a:rPr>
              <a:t>Próbki</a:t>
            </a:r>
            <a:endParaRPr lang="cs-CZ" altLang="cs-CZ" sz="2000" dirty="0">
              <a:latin typeface="Times New Roman" pitchFamily="18" charset="0"/>
              <a:cs typeface="Times New Roman" pitchFamily="18" charset="0"/>
            </a:endParaRPr>
          </a:p>
          <a:p>
            <a:pPr eaLnBrk="1" hangingPunct="1">
              <a:spcBef>
                <a:spcPct val="50000"/>
              </a:spcBef>
              <a:buFontTx/>
              <a:buChar char="•"/>
            </a:pPr>
            <a:r>
              <a:rPr lang="cs-CZ" altLang="cs-CZ" sz="2000" dirty="0">
                <a:latin typeface="Times New Roman" pitchFamily="18" charset="0"/>
                <a:cs typeface="Times New Roman" pitchFamily="18" charset="0"/>
              </a:rPr>
              <a:t> </a:t>
            </a:r>
            <a:r>
              <a:rPr lang="pl-PL" altLang="cs-CZ" sz="2000" dirty="0" smtClean="0">
                <a:latin typeface="Times New Roman" pitchFamily="18" charset="0"/>
                <a:cs typeface="Times New Roman" pitchFamily="18" charset="0"/>
              </a:rPr>
              <a:t>węglowodory poliaromatyczne (HVS)</a:t>
            </a:r>
          </a:p>
          <a:p>
            <a:pPr eaLnBrk="1" hangingPunct="1">
              <a:spcBef>
                <a:spcPct val="50000"/>
              </a:spcBef>
              <a:buFontTx/>
              <a:buChar char="•"/>
            </a:pPr>
            <a:r>
              <a:rPr lang="pl-PL" altLang="cs-CZ" sz="2000" dirty="0" smtClean="0">
                <a:latin typeface="Times New Roman" pitchFamily="18" charset="0"/>
                <a:cs typeface="Times New Roman" pitchFamily="18" charset="0"/>
              </a:rPr>
              <a:t>  lotne związki organiczne (TO14)</a:t>
            </a:r>
          </a:p>
          <a:p>
            <a:pPr eaLnBrk="1" hangingPunct="1">
              <a:spcBef>
                <a:spcPct val="50000"/>
              </a:spcBef>
              <a:buFontTx/>
              <a:buChar char="•"/>
            </a:pPr>
            <a:r>
              <a:rPr lang="pl-PL" altLang="cs-CZ" sz="2000" dirty="0" smtClean="0">
                <a:latin typeface="Times New Roman" pitchFamily="18" charset="0"/>
                <a:cs typeface="Times New Roman" pitchFamily="18" charset="0"/>
              </a:rPr>
              <a:t>  metale ciężkie (TSP / PM10)</a:t>
            </a:r>
          </a:p>
          <a:p>
            <a:pPr eaLnBrk="1" hangingPunct="1">
              <a:spcBef>
                <a:spcPct val="50000"/>
              </a:spcBef>
              <a:buFontTx/>
              <a:buChar char="•"/>
            </a:pPr>
            <a:r>
              <a:rPr lang="pl-PL" altLang="cs-CZ" sz="2000" dirty="0" smtClean="0">
                <a:latin typeface="Times New Roman" pitchFamily="18" charset="0"/>
                <a:cs typeface="Times New Roman" pitchFamily="18" charset="0"/>
              </a:rPr>
              <a:t>  dioksyny</a:t>
            </a:r>
          </a:p>
          <a:p>
            <a:pPr eaLnBrk="1" hangingPunct="1">
              <a:spcBef>
                <a:spcPct val="50000"/>
              </a:spcBef>
              <a:buFontTx/>
              <a:buChar char="•"/>
            </a:pPr>
            <a:r>
              <a:rPr lang="pl-PL" altLang="cs-CZ" sz="2000" dirty="0" smtClean="0">
                <a:latin typeface="Times New Roman" pitchFamily="18" charset="0"/>
                <a:cs typeface="Times New Roman" pitchFamily="18" charset="0"/>
              </a:rPr>
              <a:t>  PCB</a:t>
            </a:r>
          </a:p>
          <a:p>
            <a:pPr eaLnBrk="1" hangingPunct="1">
              <a:spcBef>
                <a:spcPct val="50000"/>
              </a:spcBef>
              <a:buFontTx/>
              <a:buChar char="•"/>
            </a:pPr>
            <a:r>
              <a:rPr lang="pl-PL" altLang="cs-CZ" sz="2000" dirty="0" smtClean="0">
                <a:latin typeface="Times New Roman" pitchFamily="18" charset="0"/>
                <a:cs typeface="Times New Roman" pitchFamily="18" charset="0"/>
              </a:rPr>
              <a:t>  zanieczyszczenie mikrobiologiczne powietrza</a:t>
            </a:r>
            <a:endParaRPr lang="cs-CZ" altLang="cs-CZ" sz="2000" dirty="0">
              <a:latin typeface="Avenir Roman" panose="02000503020000020003" pitchFamily="2" charset="0"/>
            </a:endParaRPr>
          </a:p>
        </p:txBody>
      </p:sp>
      <p:grpSp>
        <p:nvGrpSpPr>
          <p:cNvPr id="5" name="Skupina 4">
            <a:extLst>
              <a:ext uri="{FF2B5EF4-FFF2-40B4-BE49-F238E27FC236}">
                <a16:creationId xmlns:a16="http://schemas.microsoft.com/office/drawing/2014/main" xmlns="" id="{782447DD-CB52-EC40-AC53-9907A4635903}"/>
              </a:ext>
            </a:extLst>
          </p:cNvPr>
          <p:cNvGrpSpPr/>
          <p:nvPr/>
        </p:nvGrpSpPr>
        <p:grpSpPr>
          <a:xfrm>
            <a:off x="0" y="6044980"/>
            <a:ext cx="9144000" cy="813020"/>
            <a:chOff x="0" y="6044980"/>
            <a:chExt cx="9144000" cy="813020"/>
          </a:xfrm>
        </p:grpSpPr>
        <p:pic>
          <p:nvPicPr>
            <p:cNvPr id="6" name="Obrázek 5">
              <a:extLst>
                <a:ext uri="{FF2B5EF4-FFF2-40B4-BE49-F238E27FC236}">
                  <a16:creationId xmlns:a16="http://schemas.microsoft.com/office/drawing/2014/main" xmlns="" id="{DF439545-7F1C-2842-B133-00BA7C528D9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7" name="Obrázek 6">
              <a:extLst>
                <a:ext uri="{FF2B5EF4-FFF2-40B4-BE49-F238E27FC236}">
                  <a16:creationId xmlns:a16="http://schemas.microsoft.com/office/drawing/2014/main" xmlns="" id="{971E8B8F-738A-C84A-B9FB-C7684859F51A}"/>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424577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2487" y="304800"/>
            <a:ext cx="5038531" cy="523220"/>
          </a:xfrm>
          <a:prstGeom prst="rect">
            <a:avLst/>
          </a:prstGeom>
          <a:noFill/>
        </p:spPr>
        <p:txBody>
          <a:bodyPr wrap="square" rtlCol="0">
            <a:spAutoFit/>
          </a:bodyPr>
          <a:lstStyle/>
          <a:p>
            <a:r>
              <a:rPr lang="cs-CZ" sz="2800" b="1" dirty="0" err="1" smtClean="0">
                <a:latin typeface="Times New Roman" pitchFamily="18" charset="0"/>
                <a:cs typeface="Times New Roman" pitchFamily="18" charset="0"/>
              </a:rPr>
              <a:t>Aktualne</a:t>
            </a:r>
            <a:r>
              <a:rPr lang="cs-CZ" sz="2800" b="1" dirty="0" smtClean="0">
                <a:latin typeface="Times New Roman" pitchFamily="18" charset="0"/>
                <a:cs typeface="Times New Roman" pitchFamily="18" charset="0"/>
              </a:rPr>
              <a:t> </a:t>
            </a:r>
            <a:r>
              <a:rPr lang="cs-CZ" sz="2800" b="1" dirty="0" err="1" smtClean="0">
                <a:latin typeface="Times New Roman" pitchFamily="18" charset="0"/>
                <a:cs typeface="Times New Roman" pitchFamily="18" charset="0"/>
              </a:rPr>
              <a:t>informacje</a:t>
            </a:r>
            <a:endParaRPr lang="cs-CZ" sz="2800" b="1" dirty="0">
              <a:latin typeface="Times New Roman" pitchFamily="18" charset="0"/>
              <a:cs typeface="Times New Roman" pitchFamily="18" charset="0"/>
            </a:endParaRPr>
          </a:p>
        </p:txBody>
      </p:sp>
      <p:sp>
        <p:nvSpPr>
          <p:cNvPr id="6" name="TextovéPole 5"/>
          <p:cNvSpPr txBox="1"/>
          <p:nvPr/>
        </p:nvSpPr>
        <p:spPr>
          <a:xfrm>
            <a:off x="429450" y="990600"/>
            <a:ext cx="7706413" cy="3170099"/>
          </a:xfrm>
          <a:prstGeom prst="rect">
            <a:avLst/>
          </a:prstGeom>
          <a:noFill/>
        </p:spPr>
        <p:txBody>
          <a:bodyPr wrap="square" rtlCol="0">
            <a:spAutoFit/>
          </a:bodyPr>
          <a:lstStyle/>
          <a:p>
            <a:pPr marL="257175" indent="-257175">
              <a:buFont typeface="Arial" panose="020B0604020202020204" pitchFamily="34" charset="0"/>
              <a:buChar char="•"/>
            </a:pPr>
            <a:r>
              <a:rPr lang="cs-CZ" sz="2000" dirty="0" err="1" smtClean="0">
                <a:latin typeface="Times New Roman" pitchFamily="18" charset="0"/>
                <a:cs typeface="Times New Roman" pitchFamily="18" charset="0"/>
              </a:rPr>
              <a:t>Pomiar</a:t>
            </a:r>
            <a:r>
              <a:rPr lang="cs-CZ" sz="2000" dirty="0" smtClean="0">
                <a:latin typeface="Times New Roman" pitchFamily="18" charset="0"/>
                <a:cs typeface="Times New Roman" pitchFamily="18" charset="0"/>
              </a:rPr>
              <a:t> – </a:t>
            </a:r>
            <a:r>
              <a:rPr lang="cs-CZ" sz="2000" dirty="0" err="1" smtClean="0">
                <a:latin typeface="Times New Roman" pitchFamily="18" charset="0"/>
                <a:cs typeface="Times New Roman" pitchFamily="18" charset="0"/>
              </a:rPr>
              <a:t>automatyczny</a:t>
            </a:r>
            <a:r>
              <a:rPr lang="cs-CZ" sz="2000" dirty="0" smtClean="0">
                <a:latin typeface="Times New Roman" pitchFamily="18" charset="0"/>
                <a:cs typeface="Times New Roman" pitchFamily="18" charset="0"/>
              </a:rPr>
              <a:t> </a:t>
            </a:r>
            <a:r>
              <a:rPr lang="cs-CZ" sz="2000" dirty="0">
                <a:latin typeface="Times New Roman" pitchFamily="18" charset="0"/>
                <a:cs typeface="Times New Roman" pitchFamily="18" charset="0"/>
              </a:rPr>
              <a:t>X </a:t>
            </a:r>
            <a:r>
              <a:rPr lang="cs-CZ" sz="2000" dirty="0" err="1" smtClean="0">
                <a:latin typeface="Times New Roman" pitchFamily="18" charset="0"/>
                <a:cs typeface="Times New Roman" pitchFamily="18" charset="0"/>
              </a:rPr>
              <a:t>manualny</a:t>
            </a:r>
            <a:endParaRPr lang="cs-CZ" sz="2000" dirty="0">
              <a:latin typeface="Times New Roman" pitchFamily="18" charset="0"/>
              <a:cs typeface="Times New Roman" pitchFamily="18" charset="0"/>
            </a:endParaRPr>
          </a:p>
          <a:p>
            <a:pPr marL="257175" indent="-257175">
              <a:buFont typeface="Arial" panose="020B0604020202020204" pitchFamily="34" charset="0"/>
              <a:buChar char="•"/>
            </a:pPr>
            <a:endParaRPr lang="cs-CZ" sz="2000" dirty="0">
              <a:latin typeface="Times New Roman" pitchFamily="18" charset="0"/>
              <a:cs typeface="Times New Roman" pitchFamily="18" charset="0"/>
            </a:endParaRPr>
          </a:p>
          <a:p>
            <a:pPr marL="257175" indent="-257175">
              <a:buFont typeface="Arial" panose="020B0604020202020204" pitchFamily="34" charset="0"/>
              <a:buChar char="•"/>
            </a:pPr>
            <a:r>
              <a:rPr lang="cs-CZ" sz="2000" dirty="0" err="1" smtClean="0">
                <a:latin typeface="Times New Roman" pitchFamily="18" charset="0"/>
                <a:cs typeface="Times New Roman" pitchFamily="18" charset="0"/>
              </a:rPr>
              <a:t>Oprzyrządowanie</a:t>
            </a:r>
            <a:r>
              <a:rPr lang="cs-CZ" sz="2000" dirty="0" smtClean="0">
                <a:latin typeface="Times New Roman" pitchFamily="18" charset="0"/>
                <a:cs typeface="Times New Roman" pitchFamily="18" charset="0"/>
              </a:rPr>
              <a:t> do AIM </a:t>
            </a:r>
            <a:r>
              <a:rPr lang="cs-CZ" sz="2000" dirty="0">
                <a:latin typeface="Times New Roman" pitchFamily="18" charset="0"/>
                <a:cs typeface="Times New Roman" pitchFamily="18" charset="0"/>
              </a:rPr>
              <a:t>– </a:t>
            </a:r>
            <a:r>
              <a:rPr lang="cs-CZ" sz="2000" dirty="0" err="1" smtClean="0">
                <a:latin typeface="Times New Roman" pitchFamily="18" charset="0"/>
                <a:cs typeface="Times New Roman" pitchFamily="18" charset="0"/>
              </a:rPr>
              <a:t>umieszczenie</a:t>
            </a:r>
            <a:r>
              <a:rPr lang="cs-CZ" sz="2000" dirty="0" smtClean="0">
                <a:latin typeface="Times New Roman" pitchFamily="18" charset="0"/>
                <a:cs typeface="Times New Roman" pitchFamily="18" charset="0"/>
              </a:rPr>
              <a:t> w </a:t>
            </a:r>
            <a:r>
              <a:rPr lang="cs-CZ" sz="2000" dirty="0" err="1" smtClean="0">
                <a:latin typeface="Times New Roman" pitchFamily="18" charset="0"/>
                <a:cs typeface="Times New Roman" pitchFamily="18" charset="0"/>
              </a:rPr>
              <a:t>stacjach</a:t>
            </a:r>
            <a:r>
              <a:rPr lang="cs-CZ" sz="2000" dirty="0" smtClean="0">
                <a:latin typeface="Times New Roman" pitchFamily="18" charset="0"/>
                <a:cs typeface="Times New Roman" pitchFamily="18" charset="0"/>
              </a:rPr>
              <a:t> </a:t>
            </a:r>
            <a:r>
              <a:rPr lang="cs-CZ" sz="2000" dirty="0" err="1" smtClean="0">
                <a:latin typeface="Times New Roman" pitchFamily="18" charset="0"/>
                <a:cs typeface="Times New Roman" pitchFamily="18" charset="0"/>
              </a:rPr>
              <a:t>monitorujących</a:t>
            </a:r>
            <a:r>
              <a:rPr lang="cs-CZ" sz="2000" dirty="0" smtClean="0">
                <a:latin typeface="Times New Roman" pitchFamily="18" charset="0"/>
                <a:cs typeface="Times New Roman" pitchFamily="18" charset="0"/>
              </a:rPr>
              <a:t> </a:t>
            </a:r>
            <a:endParaRPr lang="cs-CZ" sz="2000" dirty="0">
              <a:latin typeface="Times New Roman" pitchFamily="18" charset="0"/>
              <a:cs typeface="Times New Roman" pitchFamily="18" charset="0"/>
            </a:endParaRPr>
          </a:p>
          <a:p>
            <a:pPr marL="257175" indent="-257175">
              <a:buFont typeface="Arial" panose="020B0604020202020204" pitchFamily="34" charset="0"/>
              <a:buChar char="•"/>
            </a:pPr>
            <a:endParaRPr lang="cs-CZ" sz="2000" dirty="0">
              <a:latin typeface="Times New Roman" pitchFamily="18" charset="0"/>
              <a:cs typeface="Times New Roman" pitchFamily="18" charset="0"/>
            </a:endParaRPr>
          </a:p>
          <a:p>
            <a:pPr marL="257175" indent="-257175">
              <a:buFont typeface="Arial" panose="020B0604020202020204" pitchFamily="34" charset="0"/>
              <a:buChar char="•"/>
            </a:pPr>
            <a:r>
              <a:rPr lang="pl-PL" sz="2000" dirty="0" smtClean="0">
                <a:latin typeface="Times New Roman" pitchFamily="18" charset="0"/>
                <a:cs typeface="Times New Roman" pitchFamily="18" charset="0"/>
              </a:rPr>
              <a:t>Następujące substancje mogą być monitorowane automatycznie: PM10, PM2,5, PM1, nanocząstki, substancje gazowe (SO2, NOx, CO, O3, BTEX)</a:t>
            </a:r>
          </a:p>
          <a:p>
            <a:pPr marL="257175" indent="-257175">
              <a:buFont typeface="Arial" panose="020B0604020202020204" pitchFamily="34" charset="0"/>
              <a:buChar char="•"/>
            </a:pPr>
            <a:endParaRPr lang="cs-CZ" sz="2000" dirty="0">
              <a:latin typeface="Times New Roman" pitchFamily="18" charset="0"/>
              <a:cs typeface="Times New Roman" pitchFamily="18" charset="0"/>
            </a:endParaRPr>
          </a:p>
          <a:p>
            <a:pPr marL="257175" indent="-257175">
              <a:buFont typeface="Arial" panose="020B0604020202020204" pitchFamily="34" charset="0"/>
              <a:buChar char="•"/>
            </a:pPr>
            <a:r>
              <a:rPr lang="pl-PL" sz="2000" dirty="0" smtClean="0">
                <a:latin typeface="Times New Roman" pitchFamily="18" charset="0"/>
                <a:cs typeface="Times New Roman" pitchFamily="18" charset="0"/>
              </a:rPr>
              <a:t>Specjalne analizatory: metale ciężkie, CH4, NH3, H2S, CTRS, CO2, N2O i inne gazy cieplarniane</a:t>
            </a:r>
            <a:endParaRPr lang="cs-CZ" sz="2000" dirty="0">
              <a:latin typeface="Times New Roman" pitchFamily="18" charset="0"/>
              <a:cs typeface="Times New Roman" pitchFamily="18" charset="0"/>
            </a:endParaRPr>
          </a:p>
        </p:txBody>
      </p:sp>
      <p:grpSp>
        <p:nvGrpSpPr>
          <p:cNvPr id="4" name="Skupina 3">
            <a:extLst>
              <a:ext uri="{FF2B5EF4-FFF2-40B4-BE49-F238E27FC236}">
                <a16:creationId xmlns:a16="http://schemas.microsoft.com/office/drawing/2014/main" xmlns="" id="{38F135AB-591E-7F42-9D11-E6B404597B0D}"/>
              </a:ext>
            </a:extLst>
          </p:cNvPr>
          <p:cNvGrpSpPr/>
          <p:nvPr/>
        </p:nvGrpSpPr>
        <p:grpSpPr>
          <a:xfrm>
            <a:off x="0" y="6044980"/>
            <a:ext cx="9144000" cy="813020"/>
            <a:chOff x="0" y="6044980"/>
            <a:chExt cx="9144000" cy="813020"/>
          </a:xfrm>
        </p:grpSpPr>
        <p:pic>
          <p:nvPicPr>
            <p:cNvPr id="5" name="Obrázek 4">
              <a:extLst>
                <a:ext uri="{FF2B5EF4-FFF2-40B4-BE49-F238E27FC236}">
                  <a16:creationId xmlns:a16="http://schemas.microsoft.com/office/drawing/2014/main" xmlns="" id="{7AEA308A-3CC2-1048-BDB0-33EB26C2CA86}"/>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485306" y="6051228"/>
              <a:ext cx="658694" cy="806772"/>
            </a:xfrm>
            <a:prstGeom prst="rect">
              <a:avLst/>
            </a:prstGeom>
          </p:spPr>
        </p:pic>
        <p:pic>
          <p:nvPicPr>
            <p:cNvPr id="7" name="Obrázek 6">
              <a:extLst>
                <a:ext uri="{FF2B5EF4-FFF2-40B4-BE49-F238E27FC236}">
                  <a16:creationId xmlns:a16="http://schemas.microsoft.com/office/drawing/2014/main" xmlns="" id="{A616A1BC-5381-904A-ADE6-56E8902D922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044980"/>
              <a:ext cx="8485306" cy="813020"/>
            </a:xfrm>
            <a:prstGeom prst="rect">
              <a:avLst/>
            </a:prstGeom>
          </p:spPr>
        </p:pic>
      </p:grpSp>
    </p:spTree>
    <p:extLst>
      <p:ext uri="{BB962C8B-B14F-4D97-AF65-F5344CB8AC3E}">
        <p14:creationId xmlns="" xmlns:p14="http://schemas.microsoft.com/office/powerpoint/2010/main" val="3207760562"/>
      </p:ext>
    </p:extLst>
  </p:cSld>
  <p:clrMapOvr>
    <a:masterClrMapping/>
  </p:clrMapOvr>
</p:sld>
</file>

<file path=ppt/theme/theme1.xml><?xml version="1.0" encoding="utf-8"?>
<a:theme xmlns:a="http://schemas.openxmlformats.org/drawingml/2006/main" name="prednaska bilek vsb">
  <a:themeElements>
    <a:clrScheme name="organic_molecules">
      <a:dk1>
        <a:sysClr val="windowText" lastClr="000000"/>
      </a:dk1>
      <a:lt1>
        <a:sysClr val="window" lastClr="FFFFFF"/>
      </a:lt1>
      <a:dk2>
        <a:srgbClr val="03327F"/>
      </a:dk2>
      <a:lt2>
        <a:srgbClr val="C2D9FE"/>
      </a:lt2>
      <a:accent1>
        <a:srgbClr val="0F6FC6"/>
      </a:accent1>
      <a:accent2>
        <a:srgbClr val="009DD9"/>
      </a:accent2>
      <a:accent3>
        <a:srgbClr val="0BD0D9"/>
      </a:accent3>
      <a:accent4>
        <a:srgbClr val="10CF9B"/>
      </a:accent4>
      <a:accent5>
        <a:srgbClr val="5ECE71"/>
      </a:accent5>
      <a:accent6>
        <a:srgbClr val="319B3B"/>
      </a:accent6>
      <a:hlink>
        <a:srgbClr val="087BDA"/>
      </a:hlink>
      <a:folHlink>
        <a:srgbClr val="A984E0"/>
      </a:folHlink>
    </a:clrScheme>
    <a:fontScheme name="Organic">
      <a:majorFont>
        <a:latin typeface="Segoe UI"/>
        <a:ea typeface=""/>
        <a:cs typeface=""/>
      </a:majorFont>
      <a:minorFont>
        <a:latin typeface="Segoe UI"/>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C31007B-A76D-4FF3-95F4-4A4380F875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prednaska bilek vsb.potx</Template>
  <TotalTime>5601</TotalTime>
  <Words>814</Words>
  <Application>Microsoft Office PowerPoint</Application>
  <PresentationFormat>Předvádění na obrazovce (4:3)</PresentationFormat>
  <Paragraphs>170</Paragraphs>
  <Slides>35</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35</vt:i4>
      </vt:variant>
    </vt:vector>
  </HeadingPairs>
  <TitlesOfParts>
    <vt:vector size="43" baseType="lpstr">
      <vt:lpstr>Arial</vt:lpstr>
      <vt:lpstr>Times New Roman</vt:lpstr>
      <vt:lpstr>Perpetua</vt:lpstr>
      <vt:lpstr>Calibri</vt:lpstr>
      <vt:lpstr>Avenir Roman</vt:lpstr>
      <vt:lpstr>Segoe UI</vt:lpstr>
      <vt:lpstr>MS PGothic</vt:lpstr>
      <vt:lpstr>prednaska bilek vsb</vt:lpstr>
      <vt:lpstr>Powietrze na pograniczu czesko-polskim   Monitoring – pył i pozostałe metody</vt:lpstr>
      <vt:lpstr>Snímek 2</vt:lpstr>
      <vt:lpstr>Snímek 3</vt:lpstr>
      <vt:lpstr>Snímek 4</vt:lpstr>
      <vt:lpstr>Snímek 5</vt:lpstr>
      <vt:lpstr>Historia monitorowania powietrza</vt:lpstr>
      <vt:lpstr>Zanieczyszczenia monitorowane w powietrzu - pył</vt:lpstr>
      <vt:lpstr>Zakres pomiarowy</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Pomiary balonem</vt:lpstr>
      <vt:lpstr>Jak to wygląda?</vt:lpstr>
      <vt:lpstr>Snímek 32</vt:lpstr>
      <vt:lpstr>ZDJĘCIA PYŁU I fingr print</vt:lpstr>
      <vt:lpstr>Snímek 34</vt:lpstr>
      <vt:lpstr>Snímek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PC</cp:lastModifiedBy>
  <cp:revision>218</cp:revision>
  <dcterms:modified xsi:type="dcterms:W3CDTF">2018-07-12T11:06:06Z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TC018572739991</vt:lpwstr>
  </property>
</Properties>
</file>