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2"/>
  </p:sldMasterIdLst>
  <p:notesMasterIdLst>
    <p:notesMasterId r:id="rId38"/>
  </p:notesMasterIdLst>
  <p:handoutMasterIdLst>
    <p:handoutMasterId r:id="rId39"/>
  </p:handoutMasterIdLst>
  <p:sldIdLst>
    <p:sldId id="256" r:id="rId3"/>
    <p:sldId id="318" r:id="rId4"/>
    <p:sldId id="425" r:id="rId5"/>
    <p:sldId id="426" r:id="rId6"/>
    <p:sldId id="427" r:id="rId7"/>
    <p:sldId id="422" r:id="rId8"/>
    <p:sldId id="423" r:id="rId9"/>
    <p:sldId id="424" r:id="rId10"/>
    <p:sldId id="257" r:id="rId11"/>
    <p:sldId id="317" r:id="rId12"/>
    <p:sldId id="428" r:id="rId13"/>
    <p:sldId id="429" r:id="rId14"/>
    <p:sldId id="430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32" r:id="rId27"/>
    <p:sldId id="333" r:id="rId28"/>
    <p:sldId id="334" r:id="rId29"/>
    <p:sldId id="335" r:id="rId30"/>
    <p:sldId id="336" r:id="rId31"/>
    <p:sldId id="277" r:id="rId32"/>
    <p:sldId id="281" r:id="rId33"/>
    <p:sldId id="279" r:id="rId34"/>
    <p:sldId id="280" r:id="rId35"/>
    <p:sldId id="291" r:id="rId36"/>
    <p:sldId id="319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43" autoAdjust="0"/>
  </p:normalViewPr>
  <p:slideViewPr>
    <p:cSldViewPr>
      <p:cViewPr varScale="1">
        <p:scale>
          <a:sx n="120" d="100"/>
          <a:sy n="120" d="100"/>
        </p:scale>
        <p:origin x="20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2532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8B8DF-24AD-4F40-BBFC-89725AEAF415}" type="datetimeFigureOut">
              <a:rPr lang="en-US" smtClean="0"/>
              <a:pPr/>
              <a:t>6/19/18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352DE-026B-4B56-8316-D39959E3BD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9629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9D4B4-0EC2-42AE-ABEC-26842DCC58CF}" type="datetimeFigureOut">
              <a:rPr lang="en-US" smtClean="0"/>
              <a:pPr/>
              <a:t>6/19/18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105E4-9E70-4B8C-B294-1B0219D999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6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5286600"/>
            <a:ext cx="7772400" cy="860425"/>
          </a:xfrm>
        </p:spPr>
        <p:txBody>
          <a:bodyPr anchor="b" anchorCtr="0"/>
          <a:lstStyle>
            <a:lvl1pPr algn="r"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1600" y="6005400"/>
            <a:ext cx="7753800" cy="17526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654180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7700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752600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733200"/>
            <a:ext cx="8229600" cy="639762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12192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654180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7700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5181600"/>
            <a:ext cx="3962400" cy="3381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381000"/>
            <a:ext cx="9144000" cy="4724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19600" y="5486400"/>
            <a:ext cx="3962400" cy="804862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654180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7700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D90AC2A-CAC0-244B-BD66-7B96D08D4B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ADDFC1-9AE9-D142-B0B3-E2B79994DE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00D04CD-44CD-5A4A-B42C-670CDE419F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97DAA7-FA99-DE44-95EF-82AF1D7A626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16017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4451C9-A071-E74D-9A68-5DFEA32E55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72D41E-F1B4-1F43-A6C8-A80BB61838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1DFED0-861E-EB42-8912-87614137D6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3E4643-B637-3542-8561-5CDF8F90CD2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93152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33200"/>
            <a:ext cx="8229600" cy="639762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8229600" cy="4373563"/>
          </a:xfrm>
        </p:spPr>
        <p:txBody>
          <a:bodyPr/>
          <a:lstStyle>
            <a:lvl1pPr marL="0" indent="0">
              <a:lnSpc>
                <a:spcPts val="2600"/>
              </a:lnSpc>
              <a:buFontTx/>
              <a:buNone/>
              <a:defRPr sz="2800" b="1"/>
            </a:lvl1pPr>
            <a:lvl2pPr marL="684213" indent="-227013">
              <a:lnSpc>
                <a:spcPts val="2600"/>
              </a:lnSpc>
              <a:defRPr sz="2400"/>
            </a:lvl2pPr>
            <a:lvl3pPr marL="1087438" indent="-173038">
              <a:lnSpc>
                <a:spcPts val="2600"/>
              </a:lnSpc>
              <a:defRPr sz="2000"/>
            </a:lvl3pPr>
            <a:lvl4pPr marL="1541463" indent="-169863">
              <a:lnSpc>
                <a:spcPts val="2600"/>
              </a:lnSpc>
              <a:defRPr sz="1600"/>
            </a:lvl4pPr>
            <a:lvl5pPr marL="2001838" indent="-173038">
              <a:lnSpc>
                <a:spcPts val="2600"/>
              </a:lnSpc>
              <a:defRPr sz="1400"/>
            </a:lvl5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12192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654180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7700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981200" y="1981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2400" baseline="0"/>
            </a:lvl1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8229600" cy="639762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12480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cs-CZ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7178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654180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7700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809400"/>
            <a:ext cx="8229600" cy="639762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1295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654180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7700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1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971800" y="1752601"/>
            <a:ext cx="57150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733200"/>
            <a:ext cx="8229600" cy="639762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12192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3352800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2971800" y="3352800"/>
            <a:ext cx="57150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809400"/>
            <a:ext cx="8229600" cy="639762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1295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5814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238500" y="35814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019800" y="35814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cxnSp>
        <p:nvCxnSpPr>
          <p:cNvPr id="13" name="Straight Connector 12"/>
          <p:cNvCxnSpPr>
            <a:endCxn id="9" idx="3"/>
          </p:cNvCxnSpPr>
          <p:nvPr userDrawn="1"/>
        </p:nvCxnSpPr>
        <p:spPr>
          <a:xfrm rot="5400000">
            <a:off x="1650603" y="3303191"/>
            <a:ext cx="3100388" cy="794"/>
          </a:xfrm>
          <a:prstGeom prst="line">
            <a:avLst/>
          </a:prstGeom>
          <a:ln w="25400">
            <a:solidFill>
              <a:schemeClr val="accent4">
                <a:lumMod val="75000"/>
                <a:alpha val="2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rot="5400000">
            <a:off x="3963591" y="3809602"/>
            <a:ext cx="4114007" cy="1588"/>
          </a:xfrm>
          <a:prstGeom prst="line">
            <a:avLst/>
          </a:prstGeom>
          <a:ln w="25400">
            <a:solidFill>
              <a:schemeClr val="accent4">
                <a:lumMod val="75000"/>
                <a:alpha val="2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1752600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238500" y="1752600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019800" y="1752600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32004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57400"/>
            <a:ext cx="4040188" cy="4068763"/>
          </a:xfr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57400"/>
            <a:ext cx="4041775" cy="40687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4648200" y="1752601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32004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600" y="733200"/>
            <a:ext cx="8229600" cy="639762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12192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654180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76200" y="647700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733200"/>
            <a:ext cx="8229600" cy="639762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12192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654180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7700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4400" y="655638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830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654180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7700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61" r:id="rId6"/>
    <p:sldLayoutId id="214748366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63" r:id="rId13"/>
    <p:sldLayoutId id="2147483664" r:id="rId14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 baseline="0">
          <a:solidFill>
            <a:schemeClr val="tx2">
              <a:lumMod val="75000"/>
            </a:schemeClr>
          </a:solidFill>
          <a:latin typeface="+mj-lt"/>
          <a:ea typeface="+mj-ea"/>
          <a:cs typeface="Segoe UI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ct val="20000"/>
        </a:spcBef>
        <a:buClr>
          <a:schemeClr val="tx2">
            <a:lumMod val="75000"/>
          </a:schemeClr>
        </a:buClr>
        <a:buSzPct val="70000"/>
        <a:buFont typeface="Arial" pitchFamily="34" charset="0"/>
        <a:buNone/>
        <a:defRPr sz="3200" kern="1200">
          <a:solidFill>
            <a:schemeClr val="tx2">
              <a:lumMod val="75000"/>
            </a:schemeClr>
          </a:solidFill>
          <a:latin typeface="+mn-lt"/>
          <a:ea typeface="+mn-ea"/>
          <a:cs typeface="Segoe UI" pitchFamily="34" charset="0"/>
        </a:defRPr>
      </a:lvl1pPr>
      <a:lvl2pPr marL="627063" indent="-169863" algn="l" defTabSz="914400" rtl="0" eaLnBrk="1" latinLnBrk="0" hangingPunct="1">
        <a:lnSpc>
          <a:spcPct val="100000"/>
        </a:lnSpc>
        <a:spcBef>
          <a:spcPct val="20000"/>
        </a:spcBef>
        <a:buClr>
          <a:schemeClr val="tx2">
            <a:lumMod val="75000"/>
          </a:schemeClr>
        </a:buClr>
        <a:buSzPct val="70000"/>
        <a:buFont typeface="Arial" pitchFamily="34" charset="0"/>
        <a:buChar char="•"/>
        <a:defRPr sz="2800" kern="1200">
          <a:solidFill>
            <a:schemeClr val="tx2">
              <a:lumMod val="75000"/>
            </a:schemeClr>
          </a:solidFill>
          <a:latin typeface="+mn-lt"/>
          <a:ea typeface="+mn-ea"/>
          <a:cs typeface="Segoe UI" pitchFamily="34" charset="0"/>
        </a:defRPr>
      </a:lvl2pPr>
      <a:lvl3pPr marL="10302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tx2">
            <a:lumMod val="75000"/>
          </a:schemeClr>
        </a:buClr>
        <a:buSzPct val="70000"/>
        <a:buFont typeface="Arial" pitchFamily="34" charset="0"/>
        <a:buChar char="•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Segoe UI" pitchFamily="34" charset="0"/>
        </a:defRPr>
      </a:lvl3pPr>
      <a:lvl4pPr marL="1482725" indent="-111125" algn="l" defTabSz="914400" rtl="0" eaLnBrk="1" latinLnBrk="0" hangingPunct="1">
        <a:lnSpc>
          <a:spcPct val="100000"/>
        </a:lnSpc>
        <a:spcBef>
          <a:spcPct val="20000"/>
        </a:spcBef>
        <a:buClr>
          <a:schemeClr val="tx2">
            <a:lumMod val="75000"/>
          </a:schemeClr>
        </a:buClr>
        <a:buSzPct val="70000"/>
        <a:buFont typeface="Arial" pitchFamily="34" charset="0"/>
        <a:buChar char="•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Segoe UI" pitchFamily="34" charset="0"/>
        </a:defRPr>
      </a:lvl4pPr>
      <a:lvl5pPr marL="19446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tx2">
            <a:lumMod val="75000"/>
          </a:schemeClr>
        </a:buClr>
        <a:buSzPct val="70000"/>
        <a:buFont typeface="Arial" pitchFamily="34" charset="0"/>
        <a:buChar char="•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.jp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.jp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image" Target="../media/image5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4935" y="838200"/>
            <a:ext cx="9144000" cy="2438400"/>
          </a:xfrm>
        </p:spPr>
        <p:txBody>
          <a:bodyPr/>
          <a:lstStyle/>
          <a:p>
            <a:pPr algn="ctr"/>
            <a:r>
              <a:rPr lang="cs-CZ" dirty="0">
                <a:latin typeface="Avenir Roman" panose="02000503020000020003" pitchFamily="2" charset="0"/>
              </a:rPr>
              <a:t>Ovzduší na </a:t>
            </a:r>
            <a:r>
              <a:rPr lang="cs-CZ" dirty="0" err="1">
                <a:latin typeface="Avenir Roman" panose="02000503020000020003" pitchFamily="2" charset="0"/>
              </a:rPr>
              <a:t>českopolském</a:t>
            </a:r>
            <a:r>
              <a:rPr lang="cs-CZ" dirty="0">
                <a:latin typeface="Avenir Roman" panose="02000503020000020003" pitchFamily="2" charset="0"/>
              </a:rPr>
              <a:t> pohraničí</a:t>
            </a:r>
            <a:br>
              <a:rPr lang="cs-CZ" dirty="0">
                <a:latin typeface="Avenir Roman" panose="02000503020000020003" pitchFamily="2" charset="0"/>
              </a:rPr>
            </a:br>
            <a:br>
              <a:rPr lang="cs-CZ" dirty="0">
                <a:latin typeface="Avenir Roman" panose="02000503020000020003" pitchFamily="2" charset="0"/>
              </a:rPr>
            </a:br>
            <a:r>
              <a:rPr lang="cs-CZ" sz="1800" dirty="0">
                <a:latin typeface="Avenir Roman" panose="02000503020000020003" pitchFamily="2" charset="0"/>
              </a:rPr>
              <a:t>Monitoring – prach a další metody</a:t>
            </a:r>
            <a:endParaRPr lang="en-US" sz="1800" dirty="0">
              <a:latin typeface="Avenir Roman" panose="02000503020000020003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9200" y="4114800"/>
            <a:ext cx="76200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40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65" y="4761248"/>
            <a:ext cx="89916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cs-CZ" sz="1400" dirty="0">
                <a:latin typeface="Avenir Roman" panose="02000503020000020003" pitchFamily="2" charset="0"/>
              </a:rPr>
              <a:t>Ochrana ovzduší - Zvyšování kvalifikace absolventů v oblasti </a:t>
            </a:r>
            <a:r>
              <a:rPr lang="cs-CZ" sz="1400" dirty="0" err="1">
                <a:latin typeface="Avenir Roman" panose="02000503020000020003" pitchFamily="2" charset="0"/>
              </a:rPr>
              <a:t>enviromentu</a:t>
            </a:r>
            <a:endParaRPr lang="cs-CZ" sz="1400" dirty="0">
              <a:latin typeface="Avenir Roman" panose="02000503020000020003" pitchFamily="2" charset="0"/>
            </a:endParaRPr>
          </a:p>
          <a:p>
            <a:r>
              <a:rPr lang="cs-CZ" sz="1400" dirty="0" err="1">
                <a:latin typeface="Avenir Roman" panose="02000503020000020003" pitchFamily="2" charset="0"/>
              </a:rPr>
              <a:t>Ochrona</a:t>
            </a:r>
            <a:r>
              <a:rPr lang="cs-CZ" sz="1400" dirty="0">
                <a:latin typeface="Avenir Roman" panose="02000503020000020003" pitchFamily="2" charset="0"/>
              </a:rPr>
              <a:t> </a:t>
            </a:r>
            <a:r>
              <a:rPr lang="cs-CZ" sz="1400" dirty="0" err="1">
                <a:latin typeface="Avenir Roman" panose="02000503020000020003" pitchFamily="2" charset="0"/>
              </a:rPr>
              <a:t>powietrza</a:t>
            </a:r>
            <a:r>
              <a:rPr lang="cs-CZ" sz="1400" dirty="0">
                <a:latin typeface="Avenir Roman" panose="02000503020000020003" pitchFamily="2" charset="0"/>
              </a:rPr>
              <a:t> - </a:t>
            </a:r>
            <a:r>
              <a:rPr lang="cs-CZ" sz="1400" dirty="0" err="1">
                <a:latin typeface="Avenir Roman" panose="02000503020000020003" pitchFamily="2" charset="0"/>
              </a:rPr>
              <a:t>Podnoszenie</a:t>
            </a:r>
            <a:r>
              <a:rPr lang="cs-CZ" sz="1400" dirty="0">
                <a:latin typeface="Avenir Roman" panose="02000503020000020003" pitchFamily="2" charset="0"/>
              </a:rPr>
              <a:t> </a:t>
            </a:r>
            <a:r>
              <a:rPr lang="cs-CZ" sz="1400" dirty="0" err="1">
                <a:latin typeface="Avenir Roman" panose="02000503020000020003" pitchFamily="2" charset="0"/>
              </a:rPr>
              <a:t>kwalifikacji</a:t>
            </a:r>
            <a:r>
              <a:rPr lang="cs-CZ" sz="1400" dirty="0">
                <a:latin typeface="Avenir Roman" panose="02000503020000020003" pitchFamily="2" charset="0"/>
              </a:rPr>
              <a:t> </a:t>
            </a:r>
            <a:r>
              <a:rPr lang="cs-CZ" sz="1400" dirty="0" err="1">
                <a:latin typeface="Avenir Roman" panose="02000503020000020003" pitchFamily="2" charset="0"/>
              </a:rPr>
              <a:t>absolwentów</a:t>
            </a:r>
            <a:r>
              <a:rPr lang="cs-CZ" sz="1400" dirty="0">
                <a:latin typeface="Avenir Roman" panose="02000503020000020003" pitchFamily="2" charset="0"/>
              </a:rPr>
              <a:t> </a:t>
            </a:r>
            <a:r>
              <a:rPr lang="cs-CZ" sz="1400" dirty="0" err="1">
                <a:latin typeface="Avenir Roman" panose="02000503020000020003" pitchFamily="2" charset="0"/>
              </a:rPr>
              <a:t>w</a:t>
            </a:r>
            <a:r>
              <a:rPr lang="cs-CZ" sz="1400" dirty="0">
                <a:latin typeface="Avenir Roman" panose="02000503020000020003" pitchFamily="2" charset="0"/>
              </a:rPr>
              <a:t> </a:t>
            </a:r>
            <a:r>
              <a:rPr lang="cs-CZ" sz="1400" dirty="0" err="1">
                <a:latin typeface="Avenir Roman" panose="02000503020000020003" pitchFamily="2" charset="0"/>
              </a:rPr>
              <a:t>dziedzinie</a:t>
            </a:r>
            <a:r>
              <a:rPr lang="cs-CZ" sz="1400" dirty="0">
                <a:latin typeface="Avenir Roman" panose="02000503020000020003" pitchFamily="2" charset="0"/>
              </a:rPr>
              <a:t> </a:t>
            </a:r>
            <a:r>
              <a:rPr lang="cs-CZ" sz="1400" dirty="0" err="1">
                <a:latin typeface="Avenir Roman" panose="02000503020000020003" pitchFamily="2" charset="0"/>
              </a:rPr>
              <a:t>edukacji</a:t>
            </a:r>
            <a:r>
              <a:rPr lang="cs-CZ" sz="1400" dirty="0">
                <a:latin typeface="Avenir Roman" panose="02000503020000020003" pitchFamily="2" charset="0"/>
              </a:rPr>
              <a:t> </a:t>
            </a:r>
            <a:r>
              <a:rPr lang="cs-CZ" sz="1400" dirty="0" err="1">
                <a:latin typeface="Avenir Roman" panose="02000503020000020003" pitchFamily="2" charset="0"/>
              </a:rPr>
              <a:t>ekologicznej</a:t>
            </a:r>
            <a:endParaRPr lang="cs-CZ" sz="1400" dirty="0">
              <a:latin typeface="Avenir Roman" panose="02000503020000020003" pitchFamily="2" charset="0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734A90D-8CC4-0949-A58E-597943B94E64}"/>
              </a:ext>
            </a:extLst>
          </p:cNvPr>
          <p:cNvSpPr/>
          <p:nvPr/>
        </p:nvSpPr>
        <p:spPr>
          <a:xfrm>
            <a:off x="5316" y="5675648"/>
            <a:ext cx="7086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1400" dirty="0">
                <a:solidFill>
                  <a:srgbClr val="000000"/>
                </a:solidFill>
                <a:latin typeface="Avenir Roman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Číslo projektu CZ.11.3.119/0.0/0.0/16_010/0000990</a:t>
            </a:r>
            <a:endParaRPr lang="cs-CZ" sz="1400" dirty="0">
              <a:effectLst/>
              <a:latin typeface="Avenir Roman" panose="0200050302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FF17D7B1-3FE7-A947-85D1-8F0246C70E72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F24BA46B-113D-4E48-AF82-F19E6F90F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13" name="Obrázek 12">
              <a:extLst>
                <a:ext uri="{FF2B5EF4-FFF2-40B4-BE49-F238E27FC236}">
                  <a16:creationId xmlns:a16="http://schemas.microsoft.com/office/drawing/2014/main" id="{2F578AAF-F945-8647-B0D0-8071135BC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95179" y="431743"/>
            <a:ext cx="50385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b="1" dirty="0">
                <a:latin typeface="Avenir Roman" panose="02000503020000020003" pitchFamily="2" charset="0"/>
              </a:rPr>
              <a:t>Měřící kontejnery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542" y="445920"/>
            <a:ext cx="4263272" cy="239809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75349"/>
            <a:ext cx="3131465" cy="234859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83744"/>
            <a:ext cx="4145437" cy="2331808"/>
          </a:xfrm>
          <a:prstGeom prst="rect">
            <a:avLst/>
          </a:prstGeom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F1047443-55E7-6946-BAA2-94E5C06FCBD9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8843C2DB-0843-9148-8EDE-D195B3B15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05FFEEE1-58E2-D840-87B2-7E617C1CA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8249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00539" y="432855"/>
            <a:ext cx="50385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Avenir Roman" panose="02000503020000020003" pitchFamily="2" charset="0"/>
              </a:rPr>
              <a:t>Měřící kontejnery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47" y="1624158"/>
            <a:ext cx="2277457" cy="303660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467" y="848353"/>
            <a:ext cx="2299735" cy="408841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549" y="980327"/>
            <a:ext cx="2151263" cy="3824468"/>
          </a:xfrm>
          <a:prstGeom prst="rect">
            <a:avLst/>
          </a:prstGeom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F45A39BF-5F8B-A349-82FF-73291F58C859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CECFDCF4-0A6B-2346-B08B-CD3DD68AB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641B3743-B6DF-234E-B6C3-5753D6099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461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81000" y="393060"/>
            <a:ext cx="50385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b="1" dirty="0">
                <a:latin typeface="Avenir Roman" panose="02000503020000020003" pitchFamily="2" charset="0"/>
              </a:rPr>
              <a:t>Měřící skříně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51" y="1219200"/>
            <a:ext cx="3023648" cy="226773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980" y="2370789"/>
            <a:ext cx="3023648" cy="226773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219200"/>
            <a:ext cx="2292111" cy="4072379"/>
          </a:xfrm>
          <a:prstGeom prst="rect">
            <a:avLst/>
          </a:prstGeom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D9F38A35-342A-E849-9257-8D18B05A85A9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D3D8E78E-5A1A-164D-9498-2F97D1258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B7DFBDEF-8613-5842-870D-B08CB6D7D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1105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72468" y="353239"/>
            <a:ext cx="50385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b="1" dirty="0">
                <a:latin typeface="Avenir Roman" panose="02000503020000020003" pitchFamily="2" charset="0"/>
              </a:rPr>
              <a:t>Mobilní stanice - vestavby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19" y="1382472"/>
            <a:ext cx="2349160" cy="172516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716" y="2123529"/>
            <a:ext cx="2343191" cy="312425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641" y="1624155"/>
            <a:ext cx="3575313" cy="268148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58" y="3721372"/>
            <a:ext cx="1561445" cy="2081926"/>
          </a:xfrm>
          <a:prstGeom prst="rect">
            <a:avLst/>
          </a:prstGeom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EB900A70-3053-6843-9250-7227484E9433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492EE87E-D2D8-2B4A-95BF-11DCFE7D5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E238C104-5FA9-4F44-9589-2B4AA9135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6403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04800" y="458145"/>
            <a:ext cx="50385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b="1" dirty="0">
                <a:latin typeface="Avenir Roman" panose="02000503020000020003" pitchFamily="2" charset="0"/>
              </a:rPr>
              <a:t>Mobilní stanice - přívěs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5" y="1254458"/>
            <a:ext cx="2743135" cy="205735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06" y="2382383"/>
            <a:ext cx="2144893" cy="285985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259" y="1706722"/>
            <a:ext cx="2982038" cy="2236529"/>
          </a:xfrm>
          <a:prstGeom prst="rect">
            <a:avLst/>
          </a:prstGeom>
        </p:spPr>
      </p:pic>
      <p:pic>
        <p:nvPicPr>
          <p:cNvPr id="11" name="Picture 4" descr="C:\Documents and Settings\chaloupecky\Plocha\Envitech\Prezentace\Ovzduší 2013\velmez_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07" y="3822944"/>
            <a:ext cx="2743135" cy="2055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8B60ADC8-E782-2D41-978A-47D5E35E6975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216257AE-1BEE-B442-ACBF-B1331DEA9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E0553681-80AD-5E41-9C94-0859A20BC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106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28600" y="425670"/>
            <a:ext cx="50385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b="1" dirty="0">
                <a:latin typeface="Avenir Roman" panose="02000503020000020003" pitchFamily="2" charset="0"/>
              </a:rPr>
              <a:t>Mobilní stanice – hydraulické nohy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23" y="1253698"/>
            <a:ext cx="3920067" cy="29400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878" y="2209800"/>
            <a:ext cx="4112775" cy="3086100"/>
          </a:xfrm>
          <a:prstGeom prst="rect">
            <a:avLst/>
          </a:prstGeom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F9394FDF-4D81-2C4B-AF64-3F6627ED1C83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A662E8F2-8A19-3346-A452-EB64702FA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41EA6119-0D09-6544-8E4A-6F026BCE1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0378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52486" y="443086"/>
            <a:ext cx="50385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b="1" dirty="0">
                <a:latin typeface="Avenir Roman" panose="02000503020000020003" pitchFamily="2" charset="0"/>
              </a:rPr>
              <a:t>Prachové analyzátory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88362" y="1219200"/>
            <a:ext cx="84121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dirty="0">
                <a:latin typeface="Avenir Roman" panose="02000503020000020003" pitchFamily="2" charset="0"/>
              </a:rPr>
              <a:t>Nejčastější ekvivalentní metody: optická, zeslabení beta radiace (radiometrie), TEOM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dirty="0">
              <a:latin typeface="Avenir Roman" panose="02000503020000020003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dirty="0">
                <a:latin typeface="Avenir Roman" panose="02000503020000020003" pitchFamily="2" charset="0"/>
              </a:rPr>
              <a:t>Nutný test ekvivalence oproti gravimetrické metodě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dirty="0">
              <a:latin typeface="Avenir Roman" panose="02000503020000020003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dirty="0">
                <a:latin typeface="Avenir Roman" panose="02000503020000020003" pitchFamily="2" charset="0"/>
              </a:rPr>
              <a:t>Běžně se používají koeficienty, aby bylo možné porovnávat různé metody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334142"/>
            <a:ext cx="4123134" cy="2317290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F2F9AF35-A10A-DA45-9092-A9A3A5E86D89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05BC6812-44EB-3741-81C6-81A692A05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3D82070B-860B-4844-BB7F-BB1511534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0023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52486" y="521304"/>
            <a:ext cx="50385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b="1" dirty="0">
                <a:latin typeface="Avenir Roman" panose="02000503020000020003" pitchFamily="2" charset="0"/>
              </a:rPr>
              <a:t>Optické prachoměry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88362" y="1371600"/>
            <a:ext cx="84121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dirty="0">
                <a:latin typeface="Avenir Roman" panose="02000503020000020003" pitchFamily="2" charset="0"/>
              </a:rPr>
              <a:t>Vysoké časové rozlišení, PM10, PM2.5 a PM1 současně, relativně nízké provozní náklady, měření počtu části na jednotku objemu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dirty="0">
              <a:latin typeface="Avenir Roman" panose="02000503020000020003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dirty="0">
                <a:latin typeface="Avenir Roman" panose="02000503020000020003" pitchFamily="2" charset="0"/>
              </a:rPr>
              <a:t>Velký vliv – optická hustota částic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dirty="0">
              <a:latin typeface="Avenir Roman" panose="02000503020000020003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dirty="0" err="1">
                <a:latin typeface="Avenir Roman" panose="02000503020000020003" pitchFamily="2" charset="0"/>
              </a:rPr>
              <a:t>Dopředný</a:t>
            </a:r>
            <a:r>
              <a:rPr lang="cs-CZ" dirty="0">
                <a:latin typeface="Avenir Roman" panose="02000503020000020003" pitchFamily="2" charset="0"/>
              </a:rPr>
              <a:t> nebo zpětný rozptyl světla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dirty="0">
              <a:latin typeface="Avenir Roman" panose="02000503020000020003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dirty="0">
                <a:latin typeface="Avenir Roman" panose="02000503020000020003" pitchFamily="2" charset="0"/>
              </a:rPr>
              <a:t>Zdroj světla: LED nebo laser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dirty="0">
              <a:latin typeface="Avenir Roman" panose="02000503020000020003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dirty="0">
                <a:latin typeface="Avenir Roman" panose="02000503020000020003" pitchFamily="2" charset="0"/>
              </a:rPr>
              <a:t>Palas </a:t>
            </a:r>
            <a:r>
              <a:rPr lang="cs-CZ" dirty="0" err="1">
                <a:latin typeface="Avenir Roman" panose="02000503020000020003" pitchFamily="2" charset="0"/>
              </a:rPr>
              <a:t>Fidas</a:t>
            </a:r>
            <a:r>
              <a:rPr lang="cs-CZ" dirty="0">
                <a:latin typeface="Avenir Roman" panose="02000503020000020003" pitchFamily="2" charset="0"/>
              </a:rPr>
              <a:t> 200, </a:t>
            </a:r>
            <a:r>
              <a:rPr lang="cs-CZ" dirty="0" err="1">
                <a:latin typeface="Avenir Roman" panose="02000503020000020003" pitchFamily="2" charset="0"/>
              </a:rPr>
              <a:t>Grimm</a:t>
            </a:r>
            <a:r>
              <a:rPr lang="cs-CZ" dirty="0">
                <a:latin typeface="Avenir Roman" panose="02000503020000020003" pitchFamily="2" charset="0"/>
              </a:rPr>
              <a:t> 180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dirty="0">
              <a:latin typeface="Avenir Roman" panose="02000503020000020003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dirty="0">
              <a:latin typeface="Avenir Roman" panose="02000503020000020003" pitchFamily="2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447" y="3718719"/>
            <a:ext cx="4622006" cy="1985963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41CAEB52-DCC7-AF40-9EE1-67B4278859E4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41C7C8CA-F0C9-534C-979F-A93B60159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C81C67FA-1956-EF4E-AE6E-444966D9C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4542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53901" y="427061"/>
            <a:ext cx="50385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b="1" dirty="0">
                <a:latin typeface="Avenir Roman" panose="02000503020000020003" pitchFamily="2" charset="0"/>
              </a:rPr>
              <a:t>Optické prachoměry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450" y="2209800"/>
            <a:ext cx="2862425" cy="291712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618" y="1375608"/>
            <a:ext cx="1795104" cy="410057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01" y="1377682"/>
            <a:ext cx="1971989" cy="1479520"/>
          </a:xfrm>
          <a:prstGeom prst="rect">
            <a:avLst/>
          </a:prstGeom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CF90C50A-380B-9344-BE79-73556730E51F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4D629A95-CB26-AB46-A9EB-F933F78CC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DBDF34A8-E82E-944F-B551-0463ABC32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3720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849" y="1069181"/>
            <a:ext cx="50385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b="1" dirty="0">
                <a:latin typeface="Avenir Roman" panose="02000503020000020003" pitchFamily="2" charset="0"/>
              </a:rPr>
              <a:t>„Beta“ - prachoměry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52486" y="2002607"/>
            <a:ext cx="84121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dirty="0">
                <a:latin typeface="Avenir Roman" panose="02000503020000020003" pitchFamily="2" charset="0"/>
              </a:rPr>
              <a:t>Nízké časové rozlišení, PM10, PM2.5 a PM1 samostatně, relativně vysoké provozní náklady, bez měření počtu části na jednotku objemu, radioaktivní zdroj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dirty="0">
              <a:latin typeface="Avenir Roman" panose="02000503020000020003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dirty="0">
                <a:latin typeface="Avenir Roman" panose="02000503020000020003" pitchFamily="2" charset="0"/>
              </a:rPr>
              <a:t>Historicky vyzkoušená zařízení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dirty="0">
              <a:latin typeface="Avenir Roman" panose="02000503020000020003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dirty="0">
                <a:latin typeface="Avenir Roman" panose="02000503020000020003" pitchFamily="2" charset="0"/>
              </a:rPr>
              <a:t>Zeslabení beta záření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dirty="0">
              <a:latin typeface="Avenir Roman" panose="02000503020000020003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dirty="0">
                <a:latin typeface="Avenir Roman" panose="02000503020000020003" pitchFamily="2" charset="0"/>
              </a:rPr>
              <a:t>Radioaktivní zdroj: C14 (1,67 </a:t>
            </a:r>
            <a:r>
              <a:rPr lang="cs-CZ" dirty="0" err="1">
                <a:latin typeface="Avenir Roman" panose="02000503020000020003" pitchFamily="2" charset="0"/>
              </a:rPr>
              <a:t>MBq</a:t>
            </a:r>
            <a:r>
              <a:rPr lang="cs-CZ" dirty="0">
                <a:latin typeface="Avenir Roman" panose="02000503020000020003" pitchFamily="2" charset="0"/>
              </a:rPr>
              <a:t>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dirty="0">
              <a:latin typeface="Avenir Roman" panose="02000503020000020003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dirty="0" err="1">
                <a:latin typeface="Avenir Roman" panose="02000503020000020003" pitchFamily="2" charset="0"/>
              </a:rPr>
              <a:t>Environnement</a:t>
            </a:r>
            <a:r>
              <a:rPr lang="cs-CZ" dirty="0">
                <a:latin typeface="Avenir Roman" panose="02000503020000020003" pitchFamily="2" charset="0"/>
              </a:rPr>
              <a:t> S.A MP101M, </a:t>
            </a:r>
            <a:br>
              <a:rPr lang="cs-CZ" dirty="0">
                <a:latin typeface="Avenir Roman" panose="02000503020000020003" pitchFamily="2" charset="0"/>
              </a:rPr>
            </a:br>
            <a:r>
              <a:rPr lang="cs-CZ" dirty="0">
                <a:latin typeface="Avenir Roman" panose="02000503020000020003" pitchFamily="2" charset="0"/>
              </a:rPr>
              <a:t>popř. CPM modul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dirty="0">
              <a:latin typeface="Avenir Roman" panose="02000503020000020003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dirty="0">
              <a:latin typeface="Avenir Roman" panose="02000503020000020003" pitchFamily="2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601" y="2688996"/>
            <a:ext cx="3105150" cy="184099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450" y="4580791"/>
            <a:ext cx="2050132" cy="135521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B8BDCB1-66C8-7D44-ADC8-4C683C311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28600"/>
            <a:ext cx="9144000" cy="6858000"/>
          </a:xfrm>
          <a:prstGeom prst="rect">
            <a:avLst/>
          </a:prstGeom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CE008637-38D2-BF46-84DD-F1A86B374AC4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870EAE60-EA61-8743-92BE-1EAF676B2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C205E9EA-121A-6145-BE6B-5E30C9D2D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2454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>
            <a:extLst>
              <a:ext uri="{FF2B5EF4-FFF2-40B4-BE49-F238E27FC236}">
                <a16:creationId xmlns:a16="http://schemas.microsoft.com/office/drawing/2014/main" id="{5B75241D-67A3-BA4A-892F-7F290440A97A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32A461E3-D48F-054D-BDA2-EC5470E7C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6628E5AC-ED31-E04F-8886-C23A2AFDE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id="{8F14C463-E568-0A41-A1AA-614B7F203A44}"/>
              </a:ext>
            </a:extLst>
          </p:cNvPr>
          <p:cNvSpPr txBox="1"/>
          <p:nvPr/>
        </p:nvSpPr>
        <p:spPr>
          <a:xfrm>
            <a:off x="533400" y="2362200"/>
            <a:ext cx="7951906" cy="2286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FC7FF441-2AF7-4E4B-B43F-E751E8EEA8CC}"/>
              </a:ext>
            </a:extLst>
          </p:cNvPr>
          <p:cNvSpPr/>
          <p:nvPr/>
        </p:nvSpPr>
        <p:spPr>
          <a:xfrm>
            <a:off x="89753" y="255109"/>
            <a:ext cx="8839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>
                <a:latin typeface="Avenir Roman" panose="02000503020000020003" pitchFamily="2" charset="0"/>
              </a:rPr>
              <a:t>Cílem projektu je zvýšit odbornou úroveň znalostí absolventů středních škol v oblasti ochrany ovzduší a získat informace o příčinách znečištění, způsobech monitorování kvality ovzduší a způsobech komunikace vzniklého zdravotního rizika. Propojení praxe zapojených expertů s pedagogy na školách je jedinou možností jak přiblížit žákům moderní technologie a naučit je o ovzduší "přemýšlet".</a:t>
            </a:r>
          </a:p>
        </p:txBody>
      </p:sp>
      <p:pic>
        <p:nvPicPr>
          <p:cNvPr id="10" name="Content Placeholder 3" descr="IMG_6473.JPG">
            <a:extLst>
              <a:ext uri="{FF2B5EF4-FFF2-40B4-BE49-F238E27FC236}">
                <a16:creationId xmlns:a16="http://schemas.microsoft.com/office/drawing/2014/main" id="{DB97B91A-41A4-734E-9A92-987741327D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1725395" y="2362200"/>
            <a:ext cx="5567916" cy="3268358"/>
          </a:xfrm>
        </p:spPr>
      </p:pic>
    </p:spTree>
    <p:extLst>
      <p:ext uri="{BB962C8B-B14F-4D97-AF65-F5344CB8AC3E}">
        <p14:creationId xmlns:p14="http://schemas.microsoft.com/office/powerpoint/2010/main" val="2600461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12427" y="457200"/>
            <a:ext cx="50385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b="1" dirty="0">
                <a:latin typeface="Avenir Roman" panose="02000503020000020003" pitchFamily="2" charset="0"/>
              </a:rPr>
              <a:t>„Beta“ - prachoměry</a:t>
            </a:r>
          </a:p>
        </p:txBody>
      </p:sp>
      <p:pic>
        <p:nvPicPr>
          <p:cNvPr id="1026" name="Picture 2" descr="http://www.avensyssolutions.com/data_AS/Image/Solutions/ESA/MP101M_PM_monit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41" y="1423234"/>
            <a:ext cx="4010887" cy="261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958" y="3611453"/>
            <a:ext cx="2857500" cy="1428750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E3C6B98E-1426-9441-8F94-2A66EE81235F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4C2934B3-07A0-504A-B37F-36226E622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4FC972D3-63D2-4849-806B-0F27489FC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82509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34765" y="381000"/>
            <a:ext cx="50385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b="1" dirty="0">
                <a:latin typeface="Avenir Roman" panose="02000503020000020003" pitchFamily="2" charset="0"/>
              </a:rPr>
              <a:t>Plynové analyzátory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02539" y="1295400"/>
            <a:ext cx="561726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dirty="0">
                <a:latin typeface="Avenir Roman" panose="02000503020000020003" pitchFamily="2" charset="0"/>
              </a:rPr>
              <a:t>Výrobci: </a:t>
            </a:r>
            <a:r>
              <a:rPr lang="cs-CZ" dirty="0" err="1">
                <a:latin typeface="Avenir Roman" panose="02000503020000020003" pitchFamily="2" charset="0"/>
              </a:rPr>
              <a:t>Environnement</a:t>
            </a:r>
            <a:r>
              <a:rPr lang="cs-CZ" dirty="0">
                <a:latin typeface="Avenir Roman" panose="02000503020000020003" pitchFamily="2" charset="0"/>
              </a:rPr>
              <a:t> S.A, </a:t>
            </a:r>
            <a:r>
              <a:rPr lang="cs-CZ" dirty="0" err="1">
                <a:latin typeface="Avenir Roman" panose="02000503020000020003" pitchFamily="2" charset="0"/>
              </a:rPr>
              <a:t>Horiba</a:t>
            </a:r>
            <a:r>
              <a:rPr lang="cs-CZ" dirty="0">
                <a:latin typeface="Avenir Roman" panose="02000503020000020003" pitchFamily="2" charset="0"/>
              </a:rPr>
              <a:t>, </a:t>
            </a:r>
            <a:r>
              <a:rPr lang="cs-CZ" dirty="0" err="1">
                <a:latin typeface="Avenir Roman" panose="02000503020000020003" pitchFamily="2" charset="0"/>
              </a:rPr>
              <a:t>Thermo</a:t>
            </a:r>
            <a:r>
              <a:rPr lang="cs-CZ" dirty="0">
                <a:latin typeface="Avenir Roman" panose="02000503020000020003" pitchFamily="2" charset="0"/>
              </a:rPr>
              <a:t> </a:t>
            </a:r>
            <a:r>
              <a:rPr lang="cs-CZ" dirty="0" err="1">
                <a:latin typeface="Avenir Roman" panose="02000503020000020003" pitchFamily="2" charset="0"/>
              </a:rPr>
              <a:t>Electron</a:t>
            </a:r>
            <a:r>
              <a:rPr lang="cs-CZ" dirty="0">
                <a:latin typeface="Avenir Roman" panose="02000503020000020003" pitchFamily="2" charset="0"/>
              </a:rPr>
              <a:t>, </a:t>
            </a:r>
            <a:br>
              <a:rPr lang="cs-CZ" dirty="0">
                <a:latin typeface="Avenir Roman" panose="02000503020000020003" pitchFamily="2" charset="0"/>
              </a:rPr>
            </a:br>
            <a:r>
              <a:rPr lang="cs-CZ" dirty="0" err="1">
                <a:latin typeface="Avenir Roman" panose="02000503020000020003" pitchFamily="2" charset="0"/>
              </a:rPr>
              <a:t>Teledyne</a:t>
            </a:r>
            <a:r>
              <a:rPr lang="cs-CZ" dirty="0">
                <a:latin typeface="Avenir Roman" panose="02000503020000020003" pitchFamily="2" charset="0"/>
              </a:rPr>
              <a:t> API, </a:t>
            </a:r>
            <a:r>
              <a:rPr lang="cs-CZ" dirty="0" err="1">
                <a:latin typeface="Avenir Roman" panose="02000503020000020003" pitchFamily="2" charset="0"/>
              </a:rPr>
              <a:t>Ecotech</a:t>
            </a:r>
            <a:r>
              <a:rPr lang="cs-CZ" dirty="0">
                <a:latin typeface="Avenir Roman" panose="02000503020000020003" pitchFamily="2" charset="0"/>
              </a:rPr>
              <a:t>, </a:t>
            </a:r>
            <a:r>
              <a:rPr lang="cs-CZ" dirty="0" err="1">
                <a:latin typeface="Avenir Roman" panose="02000503020000020003" pitchFamily="2" charset="0"/>
              </a:rPr>
              <a:t>Airpointer</a:t>
            </a:r>
            <a:endParaRPr lang="cs-CZ" dirty="0">
              <a:latin typeface="Avenir Roman" panose="02000503020000020003" pitchFamily="2" charset="0"/>
            </a:endParaRPr>
          </a:p>
          <a:p>
            <a:endParaRPr lang="cs-CZ" dirty="0">
              <a:latin typeface="Avenir Roman" panose="02000503020000020003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dirty="0">
                <a:latin typeface="Avenir Roman" panose="02000503020000020003" pitchFamily="2" charset="0"/>
              </a:rPr>
              <a:t>Každá látka – separátní analyzátor </a:t>
            </a:r>
            <a:br>
              <a:rPr lang="cs-CZ" dirty="0">
                <a:latin typeface="Avenir Roman" panose="02000503020000020003" pitchFamily="2" charset="0"/>
              </a:rPr>
            </a:br>
            <a:r>
              <a:rPr lang="cs-CZ" dirty="0">
                <a:latin typeface="Avenir Roman" panose="02000503020000020003" pitchFamily="2" charset="0"/>
              </a:rPr>
              <a:t>(popř. </a:t>
            </a:r>
            <a:r>
              <a:rPr lang="cs-CZ" dirty="0" err="1">
                <a:latin typeface="Avenir Roman" panose="02000503020000020003" pitchFamily="2" charset="0"/>
              </a:rPr>
              <a:t>multikomponentní</a:t>
            </a:r>
            <a:r>
              <a:rPr lang="cs-CZ" dirty="0">
                <a:latin typeface="Avenir Roman" panose="02000503020000020003" pitchFamily="2" charset="0"/>
              </a:rPr>
              <a:t>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dirty="0">
              <a:latin typeface="Avenir Roman" panose="02000503020000020003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dirty="0">
                <a:latin typeface="Avenir Roman" panose="02000503020000020003" pitchFamily="2" charset="0"/>
              </a:rPr>
              <a:t>Nová řada </a:t>
            </a:r>
            <a:r>
              <a:rPr lang="cs-CZ" dirty="0" err="1">
                <a:latin typeface="Avenir Roman" panose="02000503020000020003" pitchFamily="2" charset="0"/>
              </a:rPr>
              <a:t>Environnement</a:t>
            </a:r>
            <a:r>
              <a:rPr lang="cs-CZ" dirty="0">
                <a:latin typeface="Avenir Roman" panose="02000503020000020003" pitchFamily="2" charset="0"/>
              </a:rPr>
              <a:t> S.A </a:t>
            </a:r>
            <a:br>
              <a:rPr lang="cs-CZ" dirty="0">
                <a:latin typeface="Avenir Roman" panose="02000503020000020003" pitchFamily="2" charset="0"/>
              </a:rPr>
            </a:br>
            <a:r>
              <a:rPr lang="cs-CZ" dirty="0">
                <a:latin typeface="Avenir Roman" panose="02000503020000020003" pitchFamily="2" charset="0"/>
              </a:rPr>
              <a:t>– E-</a:t>
            </a:r>
            <a:r>
              <a:rPr lang="cs-CZ" dirty="0" err="1">
                <a:latin typeface="Avenir Roman" panose="02000503020000020003" pitchFamily="2" charset="0"/>
              </a:rPr>
              <a:t>series</a:t>
            </a:r>
            <a:r>
              <a:rPr lang="cs-CZ" dirty="0">
                <a:latin typeface="Avenir Roman" panose="02000503020000020003" pitchFamily="2" charset="0"/>
              </a:rPr>
              <a:t> – nízký odběr energie, servisní asistence uvnitř, </a:t>
            </a:r>
            <a:br>
              <a:rPr lang="cs-CZ" dirty="0">
                <a:latin typeface="Avenir Roman" panose="02000503020000020003" pitchFamily="2" charset="0"/>
              </a:rPr>
            </a:br>
            <a:r>
              <a:rPr lang="cs-CZ" dirty="0">
                <a:latin typeface="Avenir Roman" panose="02000503020000020003" pitchFamily="2" charset="0"/>
              </a:rPr>
              <a:t>nová technologie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dirty="0">
              <a:latin typeface="Avenir Roman" panose="02000503020000020003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dirty="0">
                <a:latin typeface="Avenir Roman" panose="02000503020000020003" pitchFamily="2" charset="0"/>
              </a:rPr>
              <a:t>Rackové verze X </a:t>
            </a:r>
            <a:r>
              <a:rPr lang="cs-CZ" dirty="0" err="1">
                <a:latin typeface="Avenir Roman" panose="02000503020000020003" pitchFamily="2" charset="0"/>
              </a:rPr>
              <a:t>outdoorové</a:t>
            </a:r>
            <a:r>
              <a:rPr lang="cs-CZ" dirty="0">
                <a:latin typeface="Avenir Roman" panose="02000503020000020003" pitchFamily="2" charset="0"/>
              </a:rPr>
              <a:t> verze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dirty="0">
              <a:latin typeface="Avenir Roman" panose="02000503020000020003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dirty="0">
                <a:latin typeface="Avenir Roman" panose="02000503020000020003" pitchFamily="2" charset="0"/>
              </a:rPr>
              <a:t>Vzdálené ovládání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302488"/>
            <a:ext cx="2781300" cy="3708400"/>
          </a:xfrm>
          <a:prstGeom prst="rect">
            <a:avLst/>
          </a:prstGeom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20D99B01-4E5C-E949-B700-6DE32023C353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824A371B-1146-1144-BD49-8B6FC2A48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05A65E16-791A-0248-8C44-ACA715654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2679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1077" y="512336"/>
            <a:ext cx="74831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b="1" dirty="0">
                <a:latin typeface="Avenir Roman" panose="02000503020000020003" pitchFamily="2" charset="0"/>
              </a:rPr>
              <a:t>Analyzátor SO2 – </a:t>
            </a:r>
            <a:r>
              <a:rPr lang="cs-CZ" sz="2100" b="1" dirty="0" err="1">
                <a:latin typeface="Avenir Roman" panose="02000503020000020003" pitchFamily="2" charset="0"/>
              </a:rPr>
              <a:t>Environnement</a:t>
            </a:r>
            <a:r>
              <a:rPr lang="cs-CZ" sz="2100" b="1" dirty="0">
                <a:latin typeface="Avenir Roman" panose="02000503020000020003" pitchFamily="2" charset="0"/>
              </a:rPr>
              <a:t> AF22e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02539" y="1441963"/>
            <a:ext cx="84121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dirty="0">
                <a:latin typeface="Avenir Roman" panose="02000503020000020003" pitchFamily="2" charset="0"/>
              </a:rPr>
              <a:t>UV – fluorescence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dirty="0">
              <a:latin typeface="Avenir Roman" panose="02000503020000020003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dirty="0">
                <a:latin typeface="Avenir Roman" panose="02000503020000020003" pitchFamily="2" charset="0"/>
              </a:rPr>
              <a:t>Možnost přidat konvertory pro měření H2S a TRS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dirty="0">
              <a:latin typeface="Avenir Roman" panose="02000503020000020003" pitchFamily="2" charset="0"/>
            </a:endParaRPr>
          </a:p>
          <a:p>
            <a:endParaRPr lang="cs-CZ" dirty="0">
              <a:latin typeface="Avenir Roman" panose="02000503020000020003" pitchFamily="2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950" y="3456851"/>
            <a:ext cx="3305630" cy="206365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0" y="3456851"/>
            <a:ext cx="5072942" cy="2074000"/>
          </a:xfrm>
          <a:prstGeom prst="rect">
            <a:avLst/>
          </a:prstGeom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55178F1D-EA05-DD4E-A524-202721D51264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DC05467F-0AC4-1448-9290-8633E8532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A7CF7E8F-094B-2042-8A14-4B19A8A0C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59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52486" y="533400"/>
            <a:ext cx="75485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b="1" dirty="0">
                <a:latin typeface="Avenir Roman" panose="02000503020000020003" pitchFamily="2" charset="0"/>
              </a:rPr>
              <a:t>Analyzátor NO, NO2, </a:t>
            </a:r>
            <a:r>
              <a:rPr lang="cs-CZ" sz="2100" b="1" dirty="0" err="1">
                <a:latin typeface="Avenir Roman" panose="02000503020000020003" pitchFamily="2" charset="0"/>
              </a:rPr>
              <a:t>NOx</a:t>
            </a:r>
            <a:r>
              <a:rPr lang="cs-CZ" sz="2100" b="1" dirty="0">
                <a:latin typeface="Avenir Roman" panose="02000503020000020003" pitchFamily="2" charset="0"/>
              </a:rPr>
              <a:t> – </a:t>
            </a:r>
            <a:r>
              <a:rPr lang="cs-CZ" sz="2100" b="1" dirty="0" err="1">
                <a:latin typeface="Avenir Roman" panose="02000503020000020003" pitchFamily="2" charset="0"/>
              </a:rPr>
              <a:t>Environnement</a:t>
            </a:r>
            <a:r>
              <a:rPr lang="cs-CZ" sz="2100" b="1" dirty="0">
                <a:latin typeface="Avenir Roman" panose="02000503020000020003" pitchFamily="2" charset="0"/>
              </a:rPr>
              <a:t> AC32e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39753" y="1337352"/>
            <a:ext cx="84121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dirty="0">
                <a:latin typeface="Avenir Roman" panose="02000503020000020003" pitchFamily="2" charset="0"/>
              </a:rPr>
              <a:t>Chemiluminiscence s konvertorem pro NO2 na NO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dirty="0">
              <a:latin typeface="Avenir Roman" panose="02000503020000020003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dirty="0">
                <a:latin typeface="Avenir Roman" panose="02000503020000020003" pitchFamily="2" charset="0"/>
              </a:rPr>
              <a:t>Možnost přidat konvertor pro měření NH3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dirty="0">
              <a:latin typeface="Avenir Roman" panose="02000503020000020003" pitchFamily="2" charset="0"/>
            </a:endParaRPr>
          </a:p>
          <a:p>
            <a:endParaRPr lang="cs-CZ" dirty="0">
              <a:latin typeface="Avenir Roman" panose="02000503020000020003" pitchFamily="2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148" y="2419350"/>
            <a:ext cx="3103452" cy="321729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75" y="3229267"/>
            <a:ext cx="5382844" cy="2407374"/>
          </a:xfrm>
          <a:prstGeom prst="rect">
            <a:avLst/>
          </a:prstGeom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265902BF-FB57-A244-B5DF-983FD52E7AD6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A3CC5194-FACC-264D-AFB7-C3CF4C664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5CBE041B-F0E0-7242-8B65-21AA46D20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86117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52486" y="512336"/>
            <a:ext cx="57496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b="1" dirty="0">
                <a:latin typeface="Avenir Roman" panose="02000503020000020003" pitchFamily="2" charset="0"/>
              </a:rPr>
              <a:t>Analyzátor O3 – </a:t>
            </a:r>
            <a:r>
              <a:rPr lang="cs-CZ" sz="2100" b="1" dirty="0" err="1">
                <a:latin typeface="Avenir Roman" panose="02000503020000020003" pitchFamily="2" charset="0"/>
              </a:rPr>
              <a:t>Environnement</a:t>
            </a:r>
            <a:r>
              <a:rPr lang="cs-CZ" sz="2100" b="1" dirty="0">
                <a:latin typeface="Avenir Roman" panose="02000503020000020003" pitchFamily="2" charset="0"/>
              </a:rPr>
              <a:t> O342e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52486" y="1604853"/>
            <a:ext cx="84121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dirty="0">
                <a:latin typeface="Avenir Roman" panose="02000503020000020003" pitchFamily="2" charset="0"/>
              </a:rPr>
              <a:t>UV - fluorescence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dirty="0">
              <a:latin typeface="Avenir Roman" panose="02000503020000020003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dirty="0">
                <a:latin typeface="Avenir Roman" panose="02000503020000020003" pitchFamily="2" charset="0"/>
              </a:rPr>
              <a:t>Opční položka – interní generátor ozónu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dirty="0">
              <a:latin typeface="Avenir Roman" panose="02000503020000020003" pitchFamily="2" charset="0"/>
            </a:endParaRPr>
          </a:p>
          <a:p>
            <a:endParaRPr lang="cs-CZ" dirty="0">
              <a:latin typeface="Avenir Roman" panose="02000503020000020003" pitchFamily="2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549" y="3759200"/>
            <a:ext cx="3515360" cy="197739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99" y="3759201"/>
            <a:ext cx="4687597" cy="1977390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AE45442D-8C29-2D4C-9D36-FE549E934CD9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0FFDBA4A-40AA-7E46-B9BF-23B1CDC6C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819EC7DC-C2E1-3748-91DB-105822180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62515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80839" y="304587"/>
            <a:ext cx="57496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b="1" dirty="0">
                <a:latin typeface="Avenir Roman" panose="02000503020000020003" pitchFamily="2" charset="0"/>
              </a:rPr>
              <a:t>Analyzátor CO – </a:t>
            </a:r>
            <a:r>
              <a:rPr lang="cs-CZ" sz="2100" b="1" dirty="0" err="1">
                <a:latin typeface="Avenir Roman" panose="02000503020000020003" pitchFamily="2" charset="0"/>
              </a:rPr>
              <a:t>Environnement</a:t>
            </a:r>
            <a:r>
              <a:rPr lang="cs-CZ" sz="2100" b="1" dirty="0">
                <a:latin typeface="Avenir Roman" panose="02000503020000020003" pitchFamily="2" charset="0"/>
              </a:rPr>
              <a:t> CO12e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80839" y="1256706"/>
            <a:ext cx="84121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dirty="0">
                <a:latin typeface="Avenir Roman" panose="02000503020000020003" pitchFamily="2" charset="0"/>
              </a:rPr>
              <a:t>IR absorpce s korelačním kolem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dirty="0">
              <a:latin typeface="Avenir Roman" panose="02000503020000020003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dirty="0">
                <a:latin typeface="Avenir Roman" panose="02000503020000020003" pitchFamily="2" charset="0"/>
              </a:rPr>
              <a:t>Možnost přidat měření CO2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dirty="0">
              <a:latin typeface="Avenir Roman" panose="02000503020000020003" pitchFamily="2" charset="0"/>
            </a:endParaRPr>
          </a:p>
          <a:p>
            <a:endParaRPr lang="cs-CZ" dirty="0">
              <a:latin typeface="Avenir Roman" panose="02000503020000020003" pitchFamily="2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189730"/>
            <a:ext cx="4572000" cy="153924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08" y="3221038"/>
            <a:ext cx="4304348" cy="2507933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AE7654C3-F6EA-6747-B013-52941BD712DC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0C57FFB4-9028-6143-9110-4C3A10DB6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21B8A9C6-165B-F84F-A0B4-3157351D7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43747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73751" y="457200"/>
            <a:ext cx="57496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b="1" dirty="0">
                <a:latin typeface="Avenir Roman" panose="02000503020000020003" pitchFamily="2" charset="0"/>
              </a:rPr>
              <a:t>Analyzátory BTEX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02539" y="1364330"/>
            <a:ext cx="361820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dirty="0">
                <a:latin typeface="Avenir Roman" panose="02000503020000020003" pitchFamily="2" charset="0"/>
              </a:rPr>
              <a:t>Plynový chromatograf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dirty="0">
              <a:latin typeface="Avenir Roman" panose="02000503020000020003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dirty="0">
                <a:latin typeface="Avenir Roman" panose="02000503020000020003" pitchFamily="2" charset="0"/>
              </a:rPr>
              <a:t>PID nebo FID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dirty="0">
              <a:latin typeface="Avenir Roman" panose="02000503020000020003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dirty="0">
                <a:latin typeface="Avenir Roman" panose="02000503020000020003" pitchFamily="2" charset="0"/>
              </a:rPr>
              <a:t>Výrobci: </a:t>
            </a:r>
            <a:r>
              <a:rPr lang="cs-CZ" dirty="0" err="1">
                <a:latin typeface="Avenir Roman" panose="02000503020000020003" pitchFamily="2" charset="0"/>
              </a:rPr>
              <a:t>Environnement</a:t>
            </a:r>
            <a:r>
              <a:rPr lang="cs-CZ" dirty="0">
                <a:latin typeface="Avenir Roman" panose="02000503020000020003" pitchFamily="2" charset="0"/>
              </a:rPr>
              <a:t> S.A, </a:t>
            </a:r>
            <a:br>
              <a:rPr lang="cs-CZ" dirty="0">
                <a:latin typeface="Avenir Roman" panose="02000503020000020003" pitchFamily="2" charset="0"/>
              </a:rPr>
            </a:br>
            <a:r>
              <a:rPr lang="cs-CZ" dirty="0">
                <a:latin typeface="Avenir Roman" panose="02000503020000020003" pitchFamily="2" charset="0"/>
              </a:rPr>
              <a:t>AMA Instruments, </a:t>
            </a:r>
            <a:r>
              <a:rPr lang="cs-CZ" dirty="0" err="1">
                <a:latin typeface="Avenir Roman" panose="02000503020000020003" pitchFamily="2" charset="0"/>
              </a:rPr>
              <a:t>Chromatotec</a:t>
            </a:r>
            <a:r>
              <a:rPr lang="cs-CZ" dirty="0">
                <a:latin typeface="Avenir Roman" panose="02000503020000020003" pitchFamily="2" charset="0"/>
              </a:rPr>
              <a:t>, </a:t>
            </a:r>
            <a:br>
              <a:rPr lang="cs-CZ" dirty="0">
                <a:latin typeface="Avenir Roman" panose="02000503020000020003" pitchFamily="2" charset="0"/>
              </a:rPr>
            </a:br>
            <a:r>
              <a:rPr lang="cs-CZ" dirty="0" err="1">
                <a:latin typeface="Avenir Roman" panose="02000503020000020003" pitchFamily="2" charset="0"/>
              </a:rPr>
              <a:t>Syntech</a:t>
            </a:r>
            <a:r>
              <a:rPr lang="cs-CZ" dirty="0">
                <a:latin typeface="Avenir Roman" panose="02000503020000020003" pitchFamily="2" charset="0"/>
              </a:rPr>
              <a:t> </a:t>
            </a:r>
            <a:r>
              <a:rPr lang="cs-CZ" dirty="0" err="1">
                <a:latin typeface="Avenir Roman" panose="02000503020000020003" pitchFamily="2" charset="0"/>
              </a:rPr>
              <a:t>Spectras</a:t>
            </a:r>
            <a:endParaRPr lang="cs-CZ" dirty="0">
              <a:latin typeface="Avenir Roman" panose="02000503020000020003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dirty="0">
              <a:latin typeface="Avenir Roman" panose="02000503020000020003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dirty="0" err="1">
                <a:latin typeface="Avenir Roman" panose="02000503020000020003" pitchFamily="2" charset="0"/>
              </a:rPr>
              <a:t>Environnement</a:t>
            </a:r>
            <a:r>
              <a:rPr lang="cs-CZ" dirty="0">
                <a:latin typeface="Avenir Roman" panose="02000503020000020003" pitchFamily="2" charset="0"/>
              </a:rPr>
              <a:t> S.A VOC72M, </a:t>
            </a:r>
            <a:br>
              <a:rPr lang="cs-CZ" dirty="0">
                <a:latin typeface="Avenir Roman" panose="02000503020000020003" pitchFamily="2" charset="0"/>
              </a:rPr>
            </a:br>
            <a:r>
              <a:rPr lang="cs-CZ" dirty="0">
                <a:latin typeface="Avenir Roman" panose="02000503020000020003" pitchFamily="2" charset="0"/>
              </a:rPr>
              <a:t>AMA Instruments GC 5000 BTX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dirty="0">
              <a:latin typeface="Avenir Roman" panose="02000503020000020003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dirty="0">
                <a:latin typeface="Avenir Roman" panose="02000503020000020003" pitchFamily="2" charset="0"/>
              </a:rPr>
              <a:t>Poměrně dlouhý cyklus měření</a:t>
            </a:r>
            <a:br>
              <a:rPr lang="cs-CZ" dirty="0">
                <a:latin typeface="Avenir Roman" panose="02000503020000020003" pitchFamily="2" charset="0"/>
              </a:rPr>
            </a:br>
            <a:r>
              <a:rPr lang="cs-CZ" dirty="0">
                <a:latin typeface="Avenir Roman" panose="02000503020000020003" pitchFamily="2" charset="0"/>
              </a:rPr>
              <a:t>- 15 min. – 3 hod.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976" y="1676400"/>
            <a:ext cx="5057939" cy="3161212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A75582AE-95B5-7C4F-BB38-48F74853F722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6034F697-CE00-4B49-8410-3E6E1EC76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9DDA2644-802F-DF47-8985-79FCABC18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81264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82612" y="409278"/>
            <a:ext cx="57496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b="1" dirty="0">
                <a:latin typeface="Avenir Roman" panose="02000503020000020003" pitchFamily="2" charset="0"/>
              </a:rPr>
              <a:t>Analyzátor BTEX – </a:t>
            </a:r>
            <a:r>
              <a:rPr lang="cs-CZ" sz="2100" b="1" dirty="0" err="1">
                <a:latin typeface="Avenir Roman" panose="02000503020000020003" pitchFamily="2" charset="0"/>
              </a:rPr>
              <a:t>Environnement</a:t>
            </a:r>
            <a:r>
              <a:rPr lang="cs-CZ" sz="2100" b="1" dirty="0">
                <a:latin typeface="Avenir Roman" panose="02000503020000020003" pitchFamily="2" charset="0"/>
              </a:rPr>
              <a:t> VOC72M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97223" y="1501530"/>
            <a:ext cx="8412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dirty="0">
                <a:latin typeface="Avenir Roman" panose="02000503020000020003" pitchFamily="2" charset="0"/>
              </a:rPr>
              <a:t>Pouze GC + PID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dirty="0">
              <a:latin typeface="Avenir Roman" panose="02000503020000020003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dirty="0">
                <a:latin typeface="Avenir Roman" panose="02000503020000020003" pitchFamily="2" charset="0"/>
              </a:rPr>
              <a:t>Bez možnosti měření dalších látek</a:t>
            </a:r>
          </a:p>
          <a:p>
            <a:endParaRPr lang="cs-CZ" dirty="0">
              <a:latin typeface="Avenir Roman" panose="02000503020000020003" pitchFamily="2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543" y="3350260"/>
            <a:ext cx="4389120" cy="246888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1" y="3185215"/>
            <a:ext cx="4448810" cy="2633925"/>
          </a:xfrm>
          <a:prstGeom prst="rect">
            <a:avLst/>
          </a:prstGeom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FC13BD94-4114-444F-B396-547261F1C09B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29D15C96-4531-D643-90C0-040B72218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59065A63-4E85-544D-ACEC-A7648C5BF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4128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52486" y="373836"/>
            <a:ext cx="74069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b="1" dirty="0">
                <a:latin typeface="Avenir Roman" panose="02000503020000020003" pitchFamily="2" charset="0"/>
              </a:rPr>
              <a:t>Analyzátor BTEX – AMA Instruments GC 5000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02539" y="1315327"/>
            <a:ext cx="8412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dirty="0">
                <a:latin typeface="Avenir Roman" panose="02000503020000020003" pitchFamily="2" charset="0"/>
              </a:rPr>
              <a:t>GC + FID i GC + PID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dirty="0">
              <a:latin typeface="Avenir Roman" panose="02000503020000020003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dirty="0">
                <a:latin typeface="Avenir Roman" panose="02000503020000020003" pitchFamily="2" charset="0"/>
              </a:rPr>
              <a:t>Široké možnosti měření dalších látek</a:t>
            </a:r>
          </a:p>
          <a:p>
            <a:endParaRPr lang="cs-CZ" dirty="0">
              <a:latin typeface="Avenir Roman" panose="02000503020000020003" pitchFamily="2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360" y="2952750"/>
            <a:ext cx="4612640" cy="28829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87" y="3041650"/>
            <a:ext cx="4317999" cy="2698750"/>
          </a:xfrm>
          <a:prstGeom prst="rect">
            <a:avLst/>
          </a:prstGeom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DE3A3E88-1915-8643-B517-163E2D9A4448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B769601C-FBFA-6346-B29B-5FEB27FDD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A153F36B-EE84-B947-AE00-D6D312B78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89802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79067" y="437764"/>
            <a:ext cx="57496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b="1" dirty="0">
                <a:latin typeface="Avenir Roman" panose="02000503020000020003" pitchFamily="2" charset="0"/>
              </a:rPr>
              <a:t>Senzorická měření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96093" y="1333002"/>
            <a:ext cx="84121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dirty="0">
                <a:latin typeface="Avenir Roman" panose="02000503020000020003" pitchFamily="2" charset="0"/>
              </a:rPr>
              <a:t>Rychlý vývoj; budoucnost monitoringu </a:t>
            </a:r>
            <a:br>
              <a:rPr lang="cs-CZ" dirty="0">
                <a:latin typeface="Avenir Roman" panose="02000503020000020003" pitchFamily="2" charset="0"/>
              </a:rPr>
            </a:br>
            <a:r>
              <a:rPr lang="cs-CZ" dirty="0">
                <a:latin typeface="Avenir Roman" panose="02000503020000020003" pitchFamily="2" charset="0"/>
              </a:rPr>
              <a:t>(</a:t>
            </a:r>
            <a:r>
              <a:rPr lang="cs-CZ" dirty="0" err="1">
                <a:latin typeface="Avenir Roman" panose="02000503020000020003" pitchFamily="2" charset="0"/>
              </a:rPr>
              <a:t>drony</a:t>
            </a:r>
            <a:r>
              <a:rPr lang="cs-CZ" dirty="0">
                <a:latin typeface="Avenir Roman" panose="02000503020000020003" pitchFamily="2" charset="0"/>
              </a:rPr>
              <a:t>, </a:t>
            </a:r>
            <a:r>
              <a:rPr lang="cs-CZ" dirty="0" err="1">
                <a:latin typeface="Avenir Roman" panose="02000503020000020003" pitchFamily="2" charset="0"/>
              </a:rPr>
              <a:t>smart</a:t>
            </a:r>
            <a:r>
              <a:rPr lang="cs-CZ" dirty="0">
                <a:latin typeface="Avenir Roman" panose="02000503020000020003" pitchFamily="2" charset="0"/>
              </a:rPr>
              <a:t> </a:t>
            </a:r>
            <a:r>
              <a:rPr lang="cs-CZ" dirty="0" err="1">
                <a:latin typeface="Avenir Roman" panose="02000503020000020003" pitchFamily="2" charset="0"/>
              </a:rPr>
              <a:t>cities</a:t>
            </a:r>
            <a:r>
              <a:rPr lang="cs-CZ" dirty="0">
                <a:latin typeface="Avenir Roman" panose="02000503020000020003" pitchFamily="2" charset="0"/>
              </a:rPr>
              <a:t>, městské sítě, podnikové sítě)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dirty="0">
              <a:latin typeface="Avenir Roman" panose="02000503020000020003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dirty="0">
                <a:latin typeface="Avenir Roman" panose="02000503020000020003" pitchFamily="2" charset="0"/>
              </a:rPr>
              <a:t>Prachové senzory – optický princip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dirty="0">
              <a:latin typeface="Avenir Roman" panose="02000503020000020003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dirty="0">
                <a:latin typeface="Avenir Roman" panose="02000503020000020003" pitchFamily="2" charset="0"/>
              </a:rPr>
              <a:t>Plynové senzory – elektrochemická čidla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dirty="0">
              <a:latin typeface="Avenir Roman" panose="02000503020000020003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dirty="0">
                <a:latin typeface="Avenir Roman" panose="02000503020000020003" pitchFamily="2" charset="0"/>
              </a:rPr>
              <a:t>Orientační měření – nutnost návaznosti </a:t>
            </a:r>
            <a:br>
              <a:rPr lang="cs-CZ" dirty="0">
                <a:latin typeface="Avenir Roman" panose="02000503020000020003" pitchFamily="2" charset="0"/>
              </a:rPr>
            </a:br>
            <a:r>
              <a:rPr lang="cs-CZ" dirty="0">
                <a:latin typeface="Avenir Roman" panose="02000503020000020003" pitchFamily="2" charset="0"/>
              </a:rPr>
              <a:t>na referenční metody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dirty="0">
              <a:latin typeface="Avenir Roman" panose="02000503020000020003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dirty="0">
                <a:latin typeface="Avenir Roman" panose="02000503020000020003" pitchFamily="2" charset="0"/>
              </a:rPr>
              <a:t>Projekty na testování senzorů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dirty="0">
              <a:latin typeface="Avenir Roman" panose="02000503020000020003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dirty="0" err="1">
                <a:latin typeface="Avenir Roman" panose="02000503020000020003" pitchFamily="2" charset="0"/>
              </a:rPr>
              <a:t>Cairpol</a:t>
            </a:r>
            <a:r>
              <a:rPr lang="cs-CZ" dirty="0">
                <a:latin typeface="Avenir Roman" panose="02000503020000020003" pitchFamily="2" charset="0"/>
              </a:rPr>
              <a:t>, </a:t>
            </a:r>
            <a:r>
              <a:rPr lang="cs-CZ" dirty="0" err="1">
                <a:latin typeface="Avenir Roman" panose="02000503020000020003" pitchFamily="2" charset="0"/>
              </a:rPr>
              <a:t>Alphasense</a:t>
            </a:r>
            <a:r>
              <a:rPr lang="cs-CZ" dirty="0">
                <a:latin typeface="Avenir Roman" panose="02000503020000020003" pitchFamily="2" charset="0"/>
              </a:rPr>
              <a:t>, </a:t>
            </a:r>
            <a:r>
              <a:rPr lang="cs-CZ" dirty="0" err="1">
                <a:latin typeface="Avenir Roman" panose="02000503020000020003" pitchFamily="2" charset="0"/>
              </a:rPr>
              <a:t>Plantower</a:t>
            </a:r>
            <a:r>
              <a:rPr lang="cs-CZ" dirty="0">
                <a:latin typeface="Avenir Roman" panose="02000503020000020003" pitchFamily="2" charset="0"/>
              </a:rPr>
              <a:t>, </a:t>
            </a:r>
            <a:br>
              <a:rPr lang="cs-CZ" dirty="0">
                <a:latin typeface="Avenir Roman" panose="02000503020000020003" pitchFamily="2" charset="0"/>
              </a:rPr>
            </a:br>
            <a:r>
              <a:rPr lang="cs-CZ" dirty="0" err="1">
                <a:latin typeface="Avenir Roman" panose="02000503020000020003" pitchFamily="2" charset="0"/>
              </a:rPr>
              <a:t>Scentroid</a:t>
            </a:r>
            <a:r>
              <a:rPr lang="cs-CZ" dirty="0">
                <a:latin typeface="Avenir Roman" panose="02000503020000020003" pitchFamily="2" charset="0"/>
              </a:rPr>
              <a:t>,…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150" y="4498101"/>
            <a:ext cx="4565649" cy="129746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3468194"/>
            <a:ext cx="2800349" cy="10997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359" y="1575964"/>
            <a:ext cx="2075181" cy="2094336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0B335920-DA53-624D-83C8-0C0C194A7326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E37FA1F9-BA9B-0F49-91A7-29863BC03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7BC3B7FD-1D36-1748-9CDA-1E8382C6B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3646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2672663-CD27-4A4F-9835-FD4DF2B7F2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4800" y="457201"/>
            <a:ext cx="8610600" cy="3733799"/>
          </a:xfrm>
        </p:spPr>
        <p:txBody>
          <a:bodyPr>
            <a:normAutofit fontScale="92500"/>
          </a:bodyPr>
          <a:lstStyle/>
          <a:p>
            <a:r>
              <a:rPr lang="cs-CZ" sz="3000" b="1" dirty="0">
                <a:latin typeface="Avenir Roman" panose="02000503020000020003" pitchFamily="2" charset="0"/>
              </a:rPr>
              <a:t>Co je to polétavý prach? </a:t>
            </a:r>
          </a:p>
          <a:p>
            <a:r>
              <a:rPr lang="cs-CZ" dirty="0">
                <a:latin typeface="Avenir Roman" panose="02000503020000020003" pitchFamily="2" charset="0"/>
              </a:rPr>
              <a:t> </a:t>
            </a:r>
          </a:p>
          <a:p>
            <a:r>
              <a:rPr lang="cs-CZ" sz="2200" dirty="0">
                <a:latin typeface="Avenir Roman" panose="02000503020000020003" pitchFamily="2" charset="0"/>
              </a:rPr>
              <a:t>Polétavý prach, suspendované částice, prašný aerosol, to všechno jsou používané názvy pro velmi jemné částečky prachu, které se vznášejí ve vzduchu a díky malé hmotnosti jenom velmi  pomalu sedimentují. Proto, když se zvíří, zůstávají  v ovzduší velmi dlouho. Polétavý prach má různou velikost a označuje se podle ní např. PM10 -to jsou částečky menší než 10 mikrometrů. Podle své velikosti pronikají do dýchacích cest a do plic. Čím menší jsou tím hlouběji pronikají. Protože slouží jako nosič pro jiné látky, dochází tímto způsobem k transportu nebezpečných látek do krve a tkání.</a:t>
            </a:r>
          </a:p>
          <a:p>
            <a:endParaRPr lang="cs-CZ" dirty="0">
              <a:latin typeface="Avenir Roman" panose="02000503020000020003" pitchFamily="2" charset="0"/>
            </a:endParaRP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24466B2F-890C-7D46-ABDF-5E521F96F8F4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8576379A-5E44-8940-A6C2-A3E7DE3B8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7C6BB076-B4EF-DF43-98AE-01F006EA1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51418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37820F6A-B9C2-4946-8ABD-4A3DF8EE5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39762"/>
          </a:xfrm>
        </p:spPr>
        <p:txBody>
          <a:bodyPr/>
          <a:lstStyle/>
          <a:p>
            <a:r>
              <a:rPr lang="en-US" altLang="cs-CZ" dirty="0" err="1">
                <a:solidFill>
                  <a:schemeClr val="tx1"/>
                </a:solidFill>
                <a:latin typeface="Avenir Roman" panose="02000503020000020003" pitchFamily="2" charset="0"/>
                <a:ea typeface="ＭＳ Ｐゴシック" panose="020B0600070205080204" pitchFamily="34" charset="-128"/>
              </a:rPr>
              <a:t>Balónová</a:t>
            </a:r>
            <a:r>
              <a:rPr lang="en-US" altLang="cs-CZ" dirty="0">
                <a:solidFill>
                  <a:schemeClr val="tx1"/>
                </a:solidFill>
                <a:latin typeface="Avenir Roman" panose="02000503020000020003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cs-CZ" dirty="0" err="1">
                <a:solidFill>
                  <a:schemeClr val="tx1"/>
                </a:solidFill>
                <a:latin typeface="Avenir Roman" panose="02000503020000020003" pitchFamily="2" charset="0"/>
                <a:ea typeface="ＭＳ Ｐゴシック" panose="020B0600070205080204" pitchFamily="34" charset="-128"/>
              </a:rPr>
              <a:t>měření</a:t>
            </a:r>
            <a:endParaRPr lang="en-US" altLang="cs-CZ" dirty="0">
              <a:solidFill>
                <a:schemeClr val="tx1"/>
              </a:solidFill>
              <a:latin typeface="Avenir Roman" panose="02000503020000020003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15362" name="Rectangle 4">
            <a:extLst>
              <a:ext uri="{FF2B5EF4-FFF2-40B4-BE49-F238E27FC236}">
                <a16:creationId xmlns:a16="http://schemas.microsoft.com/office/drawing/2014/main" id="{AA72D0EA-FE13-5942-B1D8-DAE61E150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43000"/>
            <a:ext cx="822960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cs-CZ" altLang="cs-CZ" sz="1800" dirty="0">
                <a:latin typeface="Avenir Roman" panose="02000503020000020003" pitchFamily="2" charset="0"/>
              </a:rPr>
              <a:t>Cílem monitoringu v roce 2013 bolo zjistit jak se mění koncentrace prašného aerosolu </a:t>
            </a:r>
            <a:r>
              <a:rPr lang="cs-CZ" altLang="cs-CZ" sz="1800" dirty="0" err="1">
                <a:latin typeface="Avenir Roman" panose="02000503020000020003" pitchFamily="2" charset="0"/>
              </a:rPr>
              <a:t>PMx</a:t>
            </a:r>
            <a:r>
              <a:rPr lang="cs-CZ" altLang="cs-CZ" sz="1800" dirty="0">
                <a:latin typeface="Avenir Roman" panose="02000503020000020003" pitchFamily="2" charset="0"/>
              </a:rPr>
              <a:t> s výškou nad Ostravou a zároveň zjistit mocnost inverzní smogové vrstvy.</a:t>
            </a:r>
            <a:endParaRPr lang="en-US" altLang="cs-CZ" sz="1800" dirty="0">
              <a:latin typeface="Avenir Roman" panose="02000503020000020003" pitchFamily="2" charset="0"/>
            </a:endParaRPr>
          </a:p>
          <a:p>
            <a:pPr eaLnBrk="1" hangingPunct="1"/>
            <a:r>
              <a:rPr lang="cs-CZ" altLang="cs-CZ" sz="1800" dirty="0">
                <a:latin typeface="Avenir Roman" panose="02000503020000020003" pitchFamily="2" charset="0"/>
              </a:rPr>
              <a:t> </a:t>
            </a:r>
            <a:endParaRPr lang="en-US" altLang="cs-CZ" sz="1800" dirty="0">
              <a:latin typeface="Avenir Roman" panose="02000503020000020003" pitchFamily="2" charset="0"/>
            </a:endParaRPr>
          </a:p>
          <a:p>
            <a:pPr eaLnBrk="1" hangingPunct="1"/>
            <a:r>
              <a:rPr lang="cs-CZ" altLang="cs-CZ" sz="1800" b="1" dirty="0">
                <a:latin typeface="Avenir Roman" panose="02000503020000020003" pitchFamily="2" charset="0"/>
              </a:rPr>
              <a:t>Použitý monitorovací systém: </a:t>
            </a:r>
            <a:endParaRPr lang="en-US" altLang="cs-CZ" sz="1800" dirty="0">
              <a:latin typeface="Avenir Roman" panose="02000503020000020003" pitchFamily="2" charset="0"/>
            </a:endParaRPr>
          </a:p>
          <a:p>
            <a:pPr eaLnBrk="1" hangingPunct="1"/>
            <a:r>
              <a:rPr lang="cs-CZ" altLang="cs-CZ" sz="1800" dirty="0" err="1">
                <a:latin typeface="Avenir Roman" panose="02000503020000020003" pitchFamily="2" charset="0"/>
              </a:rPr>
              <a:t>Dust</a:t>
            </a:r>
            <a:r>
              <a:rPr lang="cs-CZ" altLang="cs-CZ" sz="1800" dirty="0">
                <a:latin typeface="Avenir Roman" panose="02000503020000020003" pitchFamily="2" charset="0"/>
              </a:rPr>
              <a:t> monitor GRIMM 1.109 pro kontinuální měření PM10, PM2.5 a PM1. Odečet 1 sec, průměrování v konkrétní výšce 3-5 minut. Výstupem bude koncentrace </a:t>
            </a:r>
            <a:r>
              <a:rPr lang="cs-CZ" altLang="cs-CZ" sz="1800" dirty="0" err="1">
                <a:latin typeface="Avenir Roman" panose="02000503020000020003" pitchFamily="2" charset="0"/>
              </a:rPr>
              <a:t>PMx</a:t>
            </a:r>
            <a:r>
              <a:rPr lang="cs-CZ" altLang="cs-CZ" sz="1800" dirty="0">
                <a:latin typeface="Avenir Roman" panose="02000503020000020003" pitchFamily="2" charset="0"/>
              </a:rPr>
              <a:t> v </a:t>
            </a:r>
            <a:r>
              <a:rPr lang="cs-CZ" altLang="cs-CZ" sz="1800" dirty="0" err="1">
                <a:latin typeface="Avenir Roman" panose="02000503020000020003" pitchFamily="2" charset="0"/>
              </a:rPr>
              <a:t>ug</a:t>
            </a:r>
            <a:r>
              <a:rPr lang="cs-CZ" altLang="cs-CZ" sz="1800" dirty="0">
                <a:latin typeface="Avenir Roman" panose="02000503020000020003" pitchFamily="2" charset="0"/>
              </a:rPr>
              <a:t>/m3.</a:t>
            </a:r>
            <a:endParaRPr lang="en-US" altLang="cs-CZ" sz="1800" dirty="0">
              <a:latin typeface="Avenir Roman" panose="02000503020000020003" pitchFamily="2" charset="0"/>
            </a:endParaRPr>
          </a:p>
          <a:p>
            <a:pPr eaLnBrk="1" hangingPunct="1"/>
            <a:r>
              <a:rPr lang="cs-CZ" altLang="cs-CZ" sz="1800" dirty="0">
                <a:latin typeface="Avenir Roman" panose="02000503020000020003" pitchFamily="2" charset="0"/>
              </a:rPr>
              <a:t> </a:t>
            </a:r>
            <a:endParaRPr lang="en-US" altLang="cs-CZ" sz="1800" dirty="0">
              <a:latin typeface="Avenir Roman" panose="02000503020000020003" pitchFamily="2" charset="0"/>
            </a:endParaRPr>
          </a:p>
          <a:p>
            <a:pPr eaLnBrk="1" hangingPunct="1"/>
            <a:r>
              <a:rPr lang="cs-CZ" altLang="cs-CZ" sz="1800" b="1" dirty="0">
                <a:latin typeface="Avenir Roman" panose="02000503020000020003" pitchFamily="2" charset="0"/>
              </a:rPr>
              <a:t>Způsob měření:</a:t>
            </a:r>
            <a:endParaRPr lang="en-US" altLang="cs-CZ" sz="1800" dirty="0">
              <a:latin typeface="Avenir Roman" panose="02000503020000020003" pitchFamily="2" charset="0"/>
            </a:endParaRPr>
          </a:p>
          <a:p>
            <a:pPr eaLnBrk="1" hangingPunct="1"/>
            <a:r>
              <a:rPr lang="cs-CZ" altLang="cs-CZ" sz="1800" dirty="0">
                <a:latin typeface="Avenir Roman" panose="02000503020000020003" pitchFamily="2" charset="0"/>
              </a:rPr>
              <a:t>Přístroj </a:t>
            </a:r>
            <a:r>
              <a:rPr lang="cs-CZ" altLang="cs-CZ" sz="1800" dirty="0" err="1">
                <a:latin typeface="Avenir Roman" panose="02000503020000020003" pitchFamily="2" charset="0"/>
              </a:rPr>
              <a:t>Grimm</a:t>
            </a:r>
            <a:r>
              <a:rPr lang="cs-CZ" altLang="cs-CZ" sz="1800" dirty="0">
                <a:latin typeface="Avenir Roman" panose="02000503020000020003" pitchFamily="2" charset="0"/>
              </a:rPr>
              <a:t> byl umístěn v upraveném boxu, doplněném o výškoměr a tlakoměr. Box byl zavěšený na meteorologickém balónu o průměru 3,5 m, nafouknutém heliem, a na </a:t>
            </a:r>
            <a:r>
              <a:rPr lang="cs-CZ" altLang="cs-CZ" sz="1800" dirty="0" err="1">
                <a:latin typeface="Avenir Roman" panose="02000503020000020003" pitchFamily="2" charset="0"/>
              </a:rPr>
              <a:t>navijákubyl</a:t>
            </a:r>
            <a:r>
              <a:rPr lang="cs-CZ" altLang="cs-CZ" sz="1800" dirty="0">
                <a:latin typeface="Avenir Roman" panose="02000503020000020003" pitchFamily="2" charset="0"/>
              </a:rPr>
              <a:t> popouštěn do měřících výšek. Měření bylo provedeno ve výškách 20, 50, 100,150,200,250 a 300 m. V každé měřené výšce prachoměr měřil 5 minut koncentrace suspendovaných částic </a:t>
            </a:r>
            <a:r>
              <a:rPr lang="cs-CZ" altLang="cs-CZ" sz="1800" dirty="0" err="1">
                <a:latin typeface="Avenir Roman" panose="02000503020000020003" pitchFamily="2" charset="0"/>
              </a:rPr>
              <a:t>PMx</a:t>
            </a:r>
            <a:r>
              <a:rPr lang="cs-CZ" altLang="cs-CZ" sz="1800" dirty="0">
                <a:latin typeface="Avenir Roman" panose="02000503020000020003" pitchFamily="2" charset="0"/>
              </a:rPr>
              <a:t>.</a:t>
            </a:r>
            <a:endParaRPr lang="en-US" altLang="cs-CZ" sz="1800" dirty="0">
              <a:latin typeface="Avenir Roman" panose="02000503020000020003" pitchFamily="2" charset="0"/>
            </a:endParaRP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43878CC6-0485-A242-8033-807AA6EC4EDA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C0204A2B-6190-3D47-85D3-7F1FF9BA2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D61B1604-8D62-6D44-BB08-B80CFC5FB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48537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3977A9DA-01B2-C146-8128-4A3EBDBE4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795" y="304800"/>
            <a:ext cx="8229600" cy="639762"/>
          </a:xfrm>
        </p:spPr>
        <p:txBody>
          <a:bodyPr/>
          <a:lstStyle/>
          <a:p>
            <a:r>
              <a:rPr lang="en-US" altLang="cs-CZ" dirty="0" err="1">
                <a:solidFill>
                  <a:schemeClr val="tx1"/>
                </a:solidFill>
                <a:latin typeface="Avenir Roman" panose="02000503020000020003" pitchFamily="2" charset="0"/>
                <a:ea typeface="ＭＳ Ｐゴシック" panose="020B0600070205080204" pitchFamily="34" charset="-128"/>
              </a:rPr>
              <a:t>Jak</a:t>
            </a:r>
            <a:r>
              <a:rPr lang="en-US" altLang="cs-CZ" dirty="0">
                <a:solidFill>
                  <a:schemeClr val="tx1"/>
                </a:solidFill>
                <a:latin typeface="Avenir Roman" panose="02000503020000020003" pitchFamily="2" charset="0"/>
                <a:ea typeface="ＭＳ Ｐゴシック" panose="020B0600070205080204" pitchFamily="34" charset="-128"/>
              </a:rPr>
              <a:t> to </a:t>
            </a:r>
            <a:r>
              <a:rPr lang="en-US" altLang="cs-CZ" dirty="0" err="1">
                <a:solidFill>
                  <a:schemeClr val="tx1"/>
                </a:solidFill>
                <a:latin typeface="Avenir Roman" panose="02000503020000020003" pitchFamily="2" charset="0"/>
                <a:ea typeface="ＭＳ Ｐゴシック" panose="020B0600070205080204" pitchFamily="34" charset="-128"/>
              </a:rPr>
              <a:t>vypadá</a:t>
            </a:r>
            <a:r>
              <a:rPr lang="en-US" altLang="cs-CZ" dirty="0">
                <a:solidFill>
                  <a:schemeClr val="tx1"/>
                </a:solidFill>
                <a:latin typeface="Avenir Roman" panose="02000503020000020003" pitchFamily="2" charset="0"/>
                <a:ea typeface="ＭＳ Ｐゴシック" panose="020B0600070205080204" pitchFamily="34" charset="-128"/>
              </a:rPr>
              <a:t> ?</a:t>
            </a:r>
          </a:p>
        </p:txBody>
      </p:sp>
      <p:pic>
        <p:nvPicPr>
          <p:cNvPr id="16386" name="Picture 3" descr="IMG_0790.jpg">
            <a:extLst>
              <a:ext uri="{FF2B5EF4-FFF2-40B4-BE49-F238E27FC236}">
                <a16:creationId xmlns:a16="http://schemas.microsoft.com/office/drawing/2014/main" id="{53E6D7D5-215D-4B4A-904D-3BD160682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95" y="1066800"/>
            <a:ext cx="3502025" cy="466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>
            <a:extLst>
              <a:ext uri="{FF2B5EF4-FFF2-40B4-BE49-F238E27FC236}">
                <a16:creationId xmlns:a16="http://schemas.microsoft.com/office/drawing/2014/main" id="{C3A5B172-2D39-0940-B1F1-E429529C1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628775"/>
            <a:ext cx="4608512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D6D7E78E-A1EC-D94E-8B35-1D8ED881E3D4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F110A333-1988-A044-B4B1-E3B95D3AB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36D621E6-F3A7-7D4E-BFC1-8491C39D7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83746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ACF0C531-B61B-7F4C-881C-957720AE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cs-CZ">
              <a:ea typeface="ＭＳ Ｐゴシック" panose="020B0600070205080204" pitchFamily="34" charset="-128"/>
            </a:endParaRPr>
          </a:p>
        </p:txBody>
      </p:sp>
      <p:pic>
        <p:nvPicPr>
          <p:cNvPr id="53250" name="Picture 3" descr="2013-12-18 10.07.33.jpg">
            <a:extLst>
              <a:ext uri="{FF2B5EF4-FFF2-40B4-BE49-F238E27FC236}">
                <a16:creationId xmlns:a16="http://schemas.microsoft.com/office/drawing/2014/main" id="{E4DC11DA-7226-B540-A1E6-6737D8852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61883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3A369-DAB3-9746-8DF3-38B74D66E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428" y="228600"/>
            <a:ext cx="8229600" cy="6397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cap="all" dirty="0" err="1">
                <a:latin typeface="Avenir Roman" panose="02000503020000020003" pitchFamily="2" charset="0"/>
                <a:cs typeface="DINPro-Bold"/>
              </a:rPr>
              <a:t>Fotky</a:t>
            </a:r>
            <a:r>
              <a:rPr lang="en-US" cap="all" dirty="0">
                <a:latin typeface="Avenir Roman" panose="02000503020000020003" pitchFamily="2" charset="0"/>
                <a:cs typeface="DINPro-Bold"/>
              </a:rPr>
              <a:t> </a:t>
            </a:r>
            <a:r>
              <a:rPr lang="en-US" cap="all" dirty="0" err="1">
                <a:latin typeface="Avenir Roman" panose="02000503020000020003" pitchFamily="2" charset="0"/>
                <a:cs typeface="DINPro-Bold"/>
              </a:rPr>
              <a:t>prachu</a:t>
            </a:r>
            <a:r>
              <a:rPr lang="en-US" cap="all" dirty="0">
                <a:latin typeface="Avenir Roman" panose="02000503020000020003" pitchFamily="2" charset="0"/>
                <a:cs typeface="DINPro-Bold"/>
              </a:rPr>
              <a:t> a </a:t>
            </a:r>
            <a:r>
              <a:rPr lang="en-US" cap="all" dirty="0" err="1">
                <a:latin typeface="Avenir Roman" panose="02000503020000020003" pitchFamily="2" charset="0"/>
                <a:cs typeface="DINPro-Bold"/>
              </a:rPr>
              <a:t>fingr</a:t>
            </a:r>
            <a:r>
              <a:rPr lang="en-US" cap="all" dirty="0">
                <a:latin typeface="Avenir Roman" panose="02000503020000020003" pitchFamily="2" charset="0"/>
                <a:cs typeface="DINPro-Bold"/>
              </a:rPr>
              <a:t> print</a:t>
            </a:r>
          </a:p>
        </p:txBody>
      </p:sp>
      <p:pic>
        <p:nvPicPr>
          <p:cNvPr id="70658" name="Picture 2" descr="Bartovice300311St3Detail_014_FINAL.tif">
            <a:extLst>
              <a:ext uri="{FF2B5EF4-FFF2-40B4-BE49-F238E27FC236}">
                <a16:creationId xmlns:a16="http://schemas.microsoft.com/office/drawing/2014/main" id="{6BAAC581-3A1B-BA49-A6D8-BD7DBE56B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3" t="10301" r="10643" b="15639"/>
          <a:stretch>
            <a:fillRect/>
          </a:stretch>
        </p:blipFill>
        <p:spPr bwMode="auto">
          <a:xfrm>
            <a:off x="3651250" y="1228725"/>
            <a:ext cx="4827588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Content Placeholder 4">
            <a:extLst>
              <a:ext uri="{FF2B5EF4-FFF2-40B4-BE49-F238E27FC236}">
                <a16:creationId xmlns:a16="http://schemas.microsoft.com/office/drawing/2014/main" id="{0EFB2CF9-5E9F-BB46-B8AB-39CEBDA64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28725"/>
            <a:ext cx="3081338" cy="4906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cs-CZ" sz="2000" dirty="0" err="1">
                <a:latin typeface="Avenir Roman" panose="02000503020000020003" pitchFamily="2" charset="0"/>
                <a:ea typeface="ＭＳ Ｐゴシック" panose="020B0600070205080204" pitchFamily="34" charset="-128"/>
              </a:rPr>
              <a:t>Typická</a:t>
            </a:r>
            <a:r>
              <a:rPr lang="en-US" altLang="cs-CZ" sz="2000" dirty="0">
                <a:latin typeface="Avenir Roman" panose="02000503020000020003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cs-CZ" sz="2000" dirty="0" err="1">
                <a:latin typeface="Avenir Roman" panose="02000503020000020003" pitchFamily="2" charset="0"/>
                <a:ea typeface="ＭＳ Ｐゴシック" panose="020B0600070205080204" pitchFamily="34" charset="-128"/>
              </a:rPr>
              <a:t>kulovitá</a:t>
            </a:r>
            <a:r>
              <a:rPr lang="en-US" altLang="cs-CZ" sz="2000" dirty="0">
                <a:latin typeface="Avenir Roman" panose="02000503020000020003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cs-CZ" sz="2000" dirty="0" err="1">
                <a:latin typeface="Avenir Roman" panose="02000503020000020003" pitchFamily="2" charset="0"/>
                <a:ea typeface="ＭＳ Ｐゴシック" panose="020B0600070205080204" pitchFamily="34" charset="-128"/>
              </a:rPr>
              <a:t>částice</a:t>
            </a:r>
            <a:r>
              <a:rPr lang="en-US" altLang="cs-CZ" sz="2000" dirty="0">
                <a:latin typeface="Avenir Roman" panose="02000503020000020003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cs-CZ" sz="2000" dirty="0" err="1">
                <a:latin typeface="Avenir Roman" panose="02000503020000020003" pitchFamily="2" charset="0"/>
                <a:ea typeface="ＭＳ Ｐゴシック" panose="020B0600070205080204" pitchFamily="34" charset="-128"/>
              </a:rPr>
              <a:t>složená</a:t>
            </a:r>
            <a:r>
              <a:rPr lang="en-US" altLang="cs-CZ" sz="2000" dirty="0">
                <a:latin typeface="Avenir Roman" panose="02000503020000020003" pitchFamily="2" charset="0"/>
                <a:ea typeface="ＭＳ Ｐゴシック" panose="020B0600070205080204" pitchFamily="34" charset="-128"/>
              </a:rPr>
              <a:t> z </a:t>
            </a:r>
            <a:r>
              <a:rPr lang="en-US" altLang="cs-CZ" sz="2000" dirty="0" err="1">
                <a:latin typeface="Avenir Roman" panose="02000503020000020003" pitchFamily="2" charset="0"/>
                <a:ea typeface="ＭＳ Ｐゴシック" panose="020B0600070205080204" pitchFamily="34" charset="-128"/>
              </a:rPr>
              <a:t>oxidických</a:t>
            </a:r>
            <a:r>
              <a:rPr lang="en-US" altLang="cs-CZ" sz="2000" dirty="0">
                <a:latin typeface="Avenir Roman" panose="02000503020000020003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cs-CZ" sz="2000" dirty="0" err="1">
                <a:latin typeface="Avenir Roman" panose="02000503020000020003" pitchFamily="2" charset="0"/>
                <a:ea typeface="ＭＳ Ｐゴシック" panose="020B0600070205080204" pitchFamily="34" charset="-128"/>
              </a:rPr>
              <a:t>fází</a:t>
            </a:r>
            <a:r>
              <a:rPr lang="en-US" altLang="cs-CZ" sz="2000" dirty="0">
                <a:latin typeface="Avenir Roman" panose="02000503020000020003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cs-CZ" sz="2000" dirty="0" err="1">
                <a:latin typeface="Avenir Roman" panose="02000503020000020003" pitchFamily="2" charset="0"/>
                <a:ea typeface="ＭＳ Ｐゴシック" panose="020B0600070205080204" pitchFamily="34" charset="-128"/>
              </a:rPr>
              <a:t>železa</a:t>
            </a:r>
            <a:r>
              <a:rPr lang="en-US" altLang="cs-CZ" sz="2000" dirty="0">
                <a:latin typeface="Avenir Roman" panose="02000503020000020003" pitchFamily="2" charset="0"/>
                <a:ea typeface="ＭＳ Ｐゴシック" panose="020B0600070205080204" pitchFamily="34" charset="-128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cs-CZ" sz="1000" dirty="0">
                <a:latin typeface="Avenir Roman" panose="02000503020000020003" pitchFamily="2" charset="0"/>
                <a:ea typeface="ＭＳ Ｐゴシック" panose="020B0600070205080204" pitchFamily="34" charset="-128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cs-CZ" sz="2000" dirty="0" err="1">
                <a:latin typeface="Avenir Roman" panose="02000503020000020003" pitchFamily="2" charset="0"/>
                <a:ea typeface="ＭＳ Ｐゴシック" panose="020B0600070205080204" pitchFamily="34" charset="-128"/>
              </a:rPr>
              <a:t>Je</a:t>
            </a:r>
            <a:r>
              <a:rPr lang="en-US" altLang="cs-CZ" sz="2000" dirty="0">
                <a:latin typeface="Avenir Roman" panose="02000503020000020003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cs-CZ" sz="2000" dirty="0" err="1">
                <a:latin typeface="Avenir Roman" panose="02000503020000020003" pitchFamily="2" charset="0"/>
                <a:ea typeface="ＭＳ Ｐゴシック" panose="020B0600070205080204" pitchFamily="34" charset="-128"/>
              </a:rPr>
              <a:t>zde</a:t>
            </a:r>
            <a:r>
              <a:rPr lang="en-US" altLang="cs-CZ" sz="2000" dirty="0">
                <a:latin typeface="Avenir Roman" panose="02000503020000020003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cs-CZ" sz="2000" dirty="0" err="1">
                <a:latin typeface="Avenir Roman" panose="02000503020000020003" pitchFamily="2" charset="0"/>
                <a:ea typeface="ＭＳ Ｐゴシック" panose="020B0600070205080204" pitchFamily="34" charset="-128"/>
              </a:rPr>
              <a:t>vidět</a:t>
            </a:r>
            <a:r>
              <a:rPr lang="en-US" altLang="cs-CZ" sz="2000" dirty="0">
                <a:latin typeface="Avenir Roman" panose="02000503020000020003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cs-CZ" sz="2000" dirty="0" err="1">
                <a:latin typeface="Avenir Roman" panose="02000503020000020003" pitchFamily="2" charset="0"/>
                <a:ea typeface="ＭＳ Ｐゴシック" panose="020B0600070205080204" pitchFamily="34" charset="-128"/>
              </a:rPr>
              <a:t>počátek</a:t>
            </a:r>
            <a:r>
              <a:rPr lang="en-US" altLang="cs-CZ" sz="2000" dirty="0">
                <a:latin typeface="Avenir Roman" panose="02000503020000020003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cs-CZ" sz="2000" dirty="0" err="1">
                <a:latin typeface="Avenir Roman" panose="02000503020000020003" pitchFamily="2" charset="0"/>
                <a:ea typeface="ＭＳ Ｐゴシック" panose="020B0600070205080204" pitchFamily="34" charset="-128"/>
              </a:rPr>
              <a:t>tvorby</a:t>
            </a:r>
            <a:r>
              <a:rPr lang="en-US" altLang="cs-CZ" sz="2000" dirty="0">
                <a:latin typeface="Avenir Roman" panose="02000503020000020003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cs-CZ" sz="2000" dirty="0" err="1">
                <a:latin typeface="Avenir Roman" panose="02000503020000020003" pitchFamily="2" charset="0"/>
                <a:ea typeface="ＭＳ Ｐゴシック" panose="020B0600070205080204" pitchFamily="34" charset="-128"/>
              </a:rPr>
              <a:t>krystalické</a:t>
            </a:r>
            <a:r>
              <a:rPr lang="en-US" altLang="cs-CZ" sz="2000" dirty="0">
                <a:latin typeface="Avenir Roman" panose="02000503020000020003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cs-CZ" sz="2000" dirty="0" err="1">
                <a:latin typeface="Avenir Roman" panose="02000503020000020003" pitchFamily="2" charset="0"/>
                <a:ea typeface="ＭＳ Ｐゴシック" panose="020B0600070205080204" pitchFamily="34" charset="-128"/>
              </a:rPr>
              <a:t>formy</a:t>
            </a:r>
            <a:r>
              <a:rPr lang="en-US" altLang="cs-CZ" sz="2000" dirty="0">
                <a:latin typeface="Avenir Roman" panose="02000503020000020003" pitchFamily="2" charset="0"/>
                <a:ea typeface="ＭＳ Ｐゴシック" panose="020B0600070205080204" pitchFamily="34" charset="-128"/>
              </a:rPr>
              <a:t>, </a:t>
            </a:r>
            <a:r>
              <a:rPr lang="en-US" altLang="cs-CZ" sz="2000" dirty="0" err="1">
                <a:latin typeface="Avenir Roman" panose="02000503020000020003" pitchFamily="2" charset="0"/>
                <a:ea typeface="ＭＳ Ｐゴシック" panose="020B0600070205080204" pitchFamily="34" charset="-128"/>
              </a:rPr>
              <a:t>kdy</a:t>
            </a:r>
            <a:r>
              <a:rPr lang="en-US" altLang="cs-CZ" sz="2000" dirty="0">
                <a:latin typeface="Avenir Roman" panose="02000503020000020003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cs-CZ" sz="2000" dirty="0" err="1">
                <a:latin typeface="Avenir Roman" panose="02000503020000020003" pitchFamily="2" charset="0"/>
                <a:ea typeface="ＭＳ Ｐゴシック" panose="020B0600070205080204" pitchFamily="34" charset="-128"/>
              </a:rPr>
              <a:t>na</a:t>
            </a:r>
            <a:r>
              <a:rPr lang="en-US" altLang="cs-CZ" sz="2000" dirty="0">
                <a:latin typeface="Avenir Roman" panose="02000503020000020003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cs-CZ" sz="2000" dirty="0" err="1">
                <a:latin typeface="Avenir Roman" panose="02000503020000020003" pitchFamily="2" charset="0"/>
                <a:ea typeface="ＭＳ Ｐゴシック" panose="020B0600070205080204" pitchFamily="34" charset="-128"/>
              </a:rPr>
              <a:t>povrchu</a:t>
            </a:r>
            <a:r>
              <a:rPr lang="en-US" altLang="cs-CZ" sz="2000" dirty="0">
                <a:latin typeface="Avenir Roman" panose="02000503020000020003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cs-CZ" sz="2000" dirty="0" err="1">
                <a:latin typeface="Avenir Roman" panose="02000503020000020003" pitchFamily="2" charset="0"/>
                <a:ea typeface="ＭＳ Ｐゴシック" panose="020B0600070205080204" pitchFamily="34" charset="-128"/>
              </a:rPr>
              <a:t>dochází</a:t>
            </a:r>
            <a:r>
              <a:rPr lang="en-US" altLang="cs-CZ" sz="2000" dirty="0">
                <a:latin typeface="Avenir Roman" panose="02000503020000020003" pitchFamily="2" charset="0"/>
                <a:ea typeface="ＭＳ Ｐゴシック" panose="020B0600070205080204" pitchFamily="34" charset="-128"/>
              </a:rPr>
              <a:t>    </a:t>
            </a:r>
            <a:r>
              <a:rPr lang="en-US" altLang="cs-CZ" sz="2000" dirty="0" err="1">
                <a:latin typeface="Avenir Roman" panose="02000503020000020003" pitchFamily="2" charset="0"/>
                <a:ea typeface="ＭＳ Ｐゴシック" panose="020B0600070205080204" pitchFamily="34" charset="-128"/>
              </a:rPr>
              <a:t>ke</a:t>
            </a:r>
            <a:r>
              <a:rPr lang="en-US" altLang="cs-CZ" sz="2000" dirty="0">
                <a:latin typeface="Avenir Roman" panose="02000503020000020003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cs-CZ" sz="2000" dirty="0" err="1">
                <a:latin typeface="Avenir Roman" panose="02000503020000020003" pitchFamily="2" charset="0"/>
                <a:ea typeface="ＭＳ Ｐゴシック" panose="020B0600070205080204" pitchFamily="34" charset="-128"/>
              </a:rPr>
              <a:t>vzniku</a:t>
            </a:r>
            <a:r>
              <a:rPr lang="en-US" altLang="cs-CZ" sz="2000" dirty="0">
                <a:latin typeface="Avenir Roman" panose="02000503020000020003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cs-CZ" sz="2000" dirty="0" err="1">
                <a:latin typeface="Avenir Roman" panose="02000503020000020003" pitchFamily="2" charset="0"/>
                <a:ea typeface="ＭＳ Ｐゴシック" panose="020B0600070205080204" pitchFamily="34" charset="-128"/>
              </a:rPr>
              <a:t>různých</a:t>
            </a:r>
            <a:r>
              <a:rPr lang="en-US" altLang="cs-CZ" sz="2000" dirty="0">
                <a:latin typeface="Avenir Roman" panose="02000503020000020003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cs-CZ" sz="2000" dirty="0" err="1">
                <a:latin typeface="Avenir Roman" panose="02000503020000020003" pitchFamily="2" charset="0"/>
                <a:ea typeface="ＭＳ Ｐゴシック" panose="020B0600070205080204" pitchFamily="34" charset="-128"/>
              </a:rPr>
              <a:t>symetrických</a:t>
            </a:r>
            <a:r>
              <a:rPr lang="en-US" altLang="cs-CZ" sz="2000" dirty="0">
                <a:latin typeface="Avenir Roman" panose="02000503020000020003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cs-CZ" sz="2000" dirty="0" err="1">
                <a:latin typeface="Avenir Roman" panose="02000503020000020003" pitchFamily="2" charset="0"/>
                <a:ea typeface="ＭＳ Ｐゴシック" panose="020B0600070205080204" pitchFamily="34" charset="-128"/>
              </a:rPr>
              <a:t>kreseb</a:t>
            </a:r>
            <a:r>
              <a:rPr lang="en-US" altLang="cs-CZ" sz="2000" dirty="0">
                <a:latin typeface="Avenir Roman" panose="02000503020000020003" pitchFamily="2" charset="0"/>
                <a:ea typeface="ＭＳ Ｐゴシック" panose="020B0600070205080204" pitchFamily="34" charset="-128"/>
              </a:rPr>
              <a:t>           a </a:t>
            </a:r>
            <a:r>
              <a:rPr lang="en-US" altLang="cs-CZ" sz="2000" dirty="0" err="1">
                <a:latin typeface="Avenir Roman" panose="02000503020000020003" pitchFamily="2" charset="0"/>
                <a:ea typeface="ＭＳ Ｐゴシック" panose="020B0600070205080204" pitchFamily="34" charset="-128"/>
              </a:rPr>
              <a:t>vrásnění</a:t>
            </a:r>
            <a:r>
              <a:rPr lang="en-US" altLang="cs-CZ" sz="2000" dirty="0">
                <a:latin typeface="Avenir Roman" panose="02000503020000020003" pitchFamily="2" charset="0"/>
                <a:ea typeface="ＭＳ Ｐゴシック" panose="020B0600070205080204" pitchFamily="34" charset="-128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cs-CZ" sz="1000" dirty="0">
                <a:latin typeface="Avenir Roman" panose="02000503020000020003" pitchFamily="2" charset="0"/>
                <a:ea typeface="ＭＳ Ｐゴシック" panose="020B0600070205080204" pitchFamily="34" charset="-128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cs-CZ" sz="2000" dirty="0" err="1">
                <a:latin typeface="Avenir Roman" panose="02000503020000020003" pitchFamily="2" charset="0"/>
                <a:ea typeface="ＭＳ Ｐゴシック" panose="020B0600070205080204" pitchFamily="34" charset="-128"/>
              </a:rPr>
              <a:t>Rychlost</a:t>
            </a:r>
            <a:r>
              <a:rPr lang="en-US" altLang="cs-CZ" sz="2000" dirty="0">
                <a:latin typeface="Avenir Roman" panose="02000503020000020003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cs-CZ" sz="2000" dirty="0" err="1">
                <a:latin typeface="Avenir Roman" panose="02000503020000020003" pitchFamily="2" charset="0"/>
                <a:ea typeface="ＭＳ Ｐゴシック" panose="020B0600070205080204" pitchFamily="34" charset="-128"/>
              </a:rPr>
              <a:t>tuhnutí</a:t>
            </a:r>
            <a:r>
              <a:rPr lang="en-US" altLang="cs-CZ" sz="2000" dirty="0">
                <a:latin typeface="Avenir Roman" panose="02000503020000020003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cs-CZ" sz="2000" dirty="0" err="1">
                <a:latin typeface="Avenir Roman" panose="02000503020000020003" pitchFamily="2" charset="0"/>
                <a:ea typeface="ＭＳ Ｐゴシック" panose="020B0600070205080204" pitchFamily="34" charset="-128"/>
              </a:rPr>
              <a:t>byla</a:t>
            </a:r>
            <a:r>
              <a:rPr lang="en-US" altLang="cs-CZ" sz="2000" dirty="0">
                <a:latin typeface="Avenir Roman" panose="02000503020000020003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cs-CZ" sz="2000" dirty="0" err="1">
                <a:latin typeface="Avenir Roman" panose="02000503020000020003" pitchFamily="2" charset="0"/>
                <a:ea typeface="ＭＳ Ｐゴシック" panose="020B0600070205080204" pitchFamily="34" charset="-128"/>
              </a:rPr>
              <a:t>ovšem</a:t>
            </a:r>
            <a:r>
              <a:rPr lang="en-US" altLang="cs-CZ" sz="2000" dirty="0">
                <a:latin typeface="Avenir Roman" panose="02000503020000020003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cs-CZ" sz="2000" dirty="0" err="1">
                <a:latin typeface="Avenir Roman" panose="02000503020000020003" pitchFamily="2" charset="0"/>
                <a:ea typeface="ＭＳ Ｐゴシック" panose="020B0600070205080204" pitchFamily="34" charset="-128"/>
              </a:rPr>
              <a:t>příliš</a:t>
            </a:r>
            <a:r>
              <a:rPr lang="en-US" altLang="cs-CZ" sz="2000" dirty="0">
                <a:latin typeface="Avenir Roman" panose="02000503020000020003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cs-CZ" sz="2000" dirty="0" err="1">
                <a:latin typeface="Avenir Roman" panose="02000503020000020003" pitchFamily="2" charset="0"/>
                <a:ea typeface="ＭＳ Ｐゴシック" panose="020B0600070205080204" pitchFamily="34" charset="-128"/>
              </a:rPr>
              <a:t>velká</a:t>
            </a:r>
            <a:r>
              <a:rPr lang="en-US" altLang="cs-CZ" sz="2000" dirty="0">
                <a:latin typeface="Avenir Roman" panose="02000503020000020003" pitchFamily="2" charset="0"/>
                <a:ea typeface="ＭＳ Ｐゴシック" panose="020B0600070205080204" pitchFamily="34" charset="-128"/>
              </a:rPr>
              <a:t>, </a:t>
            </a:r>
            <a:r>
              <a:rPr lang="en-US" altLang="cs-CZ" sz="2000" dirty="0" err="1">
                <a:latin typeface="Avenir Roman" panose="02000503020000020003" pitchFamily="2" charset="0"/>
                <a:ea typeface="ＭＳ Ｐゴシック" panose="020B0600070205080204" pitchFamily="34" charset="-128"/>
              </a:rPr>
              <a:t>takže</a:t>
            </a:r>
            <a:r>
              <a:rPr lang="en-US" altLang="cs-CZ" sz="2000" dirty="0">
                <a:latin typeface="Avenir Roman" panose="02000503020000020003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cs-CZ" sz="2000" dirty="0" err="1">
                <a:latin typeface="Avenir Roman" panose="02000503020000020003" pitchFamily="2" charset="0"/>
                <a:ea typeface="ＭＳ Ｐゴシック" panose="020B0600070205080204" pitchFamily="34" charset="-128"/>
              </a:rPr>
              <a:t>zůstalo</a:t>
            </a:r>
            <a:r>
              <a:rPr lang="en-US" altLang="cs-CZ" sz="2000" dirty="0">
                <a:latin typeface="Avenir Roman" panose="02000503020000020003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cs-CZ" sz="2000" dirty="0" err="1">
                <a:latin typeface="Avenir Roman" panose="02000503020000020003" pitchFamily="2" charset="0"/>
                <a:ea typeface="ＭＳ Ｐゴシック" panose="020B0600070205080204" pitchFamily="34" charset="-128"/>
              </a:rPr>
              <a:t>jen</a:t>
            </a:r>
            <a:r>
              <a:rPr lang="en-US" altLang="cs-CZ" sz="2000" dirty="0">
                <a:latin typeface="Avenir Roman" panose="02000503020000020003" pitchFamily="2" charset="0"/>
                <a:ea typeface="ＭＳ Ｐゴシック" panose="020B0600070205080204" pitchFamily="34" charset="-128"/>
              </a:rPr>
              <a:t> u </a:t>
            </a:r>
            <a:r>
              <a:rPr lang="en-US" altLang="cs-CZ" sz="2000" dirty="0" err="1">
                <a:latin typeface="Avenir Roman" panose="02000503020000020003" pitchFamily="2" charset="0"/>
                <a:ea typeface="ＭＳ Ｐゴシック" panose="020B0600070205080204" pitchFamily="34" charset="-128"/>
              </a:rPr>
              <a:t>náznaků</a:t>
            </a:r>
            <a:r>
              <a:rPr lang="en-US" altLang="cs-CZ" sz="2000" dirty="0">
                <a:latin typeface="Avenir Roman" panose="02000503020000020003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cs-CZ" sz="2000" dirty="0" err="1">
                <a:latin typeface="Avenir Roman" panose="02000503020000020003" pitchFamily="2" charset="0"/>
                <a:ea typeface="ＭＳ Ｐゴシック" panose="020B0600070205080204" pitchFamily="34" charset="-128"/>
              </a:rPr>
              <a:t>krystalů</a:t>
            </a:r>
            <a:r>
              <a:rPr lang="en-US" altLang="cs-CZ" sz="2000" dirty="0">
                <a:latin typeface="Avenir Roman" panose="02000503020000020003" pitchFamily="2" charset="0"/>
                <a:ea typeface="ＭＳ Ｐゴシック" panose="020B0600070205080204" pitchFamily="34" charset="-128"/>
              </a:rPr>
              <a:t>.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DC47A440-3CDE-904C-8C17-7F302B00660E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D098D465-1863-334A-B937-7EC324DAB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E571236B-5447-DF4B-87CD-A55708167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67023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Klouda-ocelarna4A-ETD_00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863" y="914400"/>
            <a:ext cx="5412402" cy="4984273"/>
          </a:xfrm>
          <a:prstGeom prst="rect">
            <a:avLst/>
          </a:prstGeom>
        </p:spPr>
      </p:pic>
      <p:pic>
        <p:nvPicPr>
          <p:cNvPr id="5" name="Obrázek 4" descr="MHory300311-St3_014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0" y="2830473"/>
            <a:ext cx="3331746" cy="30682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867400" y="914400"/>
            <a:ext cx="28083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venir Roman" panose="02000503020000020003" pitchFamily="2" charset="0"/>
              </a:rPr>
              <a:t>Ostravský prach pod elektronovým mikroskopem</a:t>
            </a:r>
          </a:p>
          <a:p>
            <a:r>
              <a:rPr lang="cs-CZ" sz="1200" i="1" dirty="0">
                <a:latin typeface="Avenir Roman" panose="02000503020000020003" pitchFamily="2" charset="0"/>
              </a:rPr>
              <a:t>(Zdroj: Statutární město Ostrava)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70B99441-06F8-4444-AED6-95EFC584C133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FD3340E9-8E07-D442-89B5-4AE8D0986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BBC38282-B524-C040-8C76-C238615E8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96547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DF180A70-3B6F-C149-B218-9E6F5D7EE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8600"/>
            <a:ext cx="7162800" cy="552515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22817BA-7DB8-5643-99AF-1C1DCC90503A}"/>
              </a:ext>
            </a:extLst>
          </p:cNvPr>
          <p:cNvSpPr txBox="1"/>
          <p:nvPr/>
        </p:nvSpPr>
        <p:spPr>
          <a:xfrm>
            <a:off x="2667000" y="5915247"/>
            <a:ext cx="42672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Roman" panose="02000503020000020003" pitchFamily="2" charset="0"/>
                <a:ea typeface="+mj-ea"/>
                <a:cs typeface="+mj-cs"/>
              </a:rPr>
              <a:t>Více informací na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Roman" panose="02000503020000020003" pitchFamily="2" charset="0"/>
                <a:ea typeface="+mj-ea"/>
                <a:cs typeface="+mj-cs"/>
              </a:rPr>
              <a:t>www.i-air.eu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Roman" panose="02000503020000020003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56807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0C42B0A-743C-1940-8206-A8938D99F5AF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04800" y="457200"/>
            <a:ext cx="8610600" cy="4525963"/>
          </a:xfrm>
        </p:spPr>
        <p:txBody>
          <a:bodyPr>
            <a:normAutofit fontScale="62500" lnSpcReduction="20000"/>
          </a:bodyPr>
          <a:lstStyle/>
          <a:p>
            <a:r>
              <a:rPr lang="cs-CZ" sz="4500" b="1" dirty="0">
                <a:latin typeface="Avenir Roman" panose="02000503020000020003" pitchFamily="2" charset="0"/>
                <a:cs typeface="Arial" panose="020B0604020202020204" pitchFamily="34" charset="0"/>
              </a:rPr>
              <a:t>Z čeho se polétavý prach skládá, z jakých částeček? </a:t>
            </a:r>
          </a:p>
          <a:p>
            <a:endParaRPr lang="cs-CZ" dirty="0">
              <a:latin typeface="Avenir Roman" panose="02000503020000020003" pitchFamily="2" charset="0"/>
              <a:cs typeface="Arial" panose="020B0604020202020204" pitchFamily="34" charset="0"/>
            </a:endParaRPr>
          </a:p>
          <a:p>
            <a:r>
              <a:rPr lang="cs-CZ" dirty="0">
                <a:latin typeface="Avenir Roman" panose="02000503020000020003" pitchFamily="2" charset="0"/>
                <a:cs typeface="Arial" panose="020B0604020202020204" pitchFamily="34" charset="0"/>
              </a:rPr>
              <a:t> </a:t>
            </a:r>
          </a:p>
          <a:p>
            <a:r>
              <a:rPr lang="cs-CZ" dirty="0">
                <a:latin typeface="Avenir Roman" panose="02000503020000020003" pitchFamily="2" charset="0"/>
                <a:cs typeface="Arial" panose="020B0604020202020204" pitchFamily="34" charset="0"/>
              </a:rPr>
              <a:t>Složení prachových částeček závisí na jejich vzniku. Obecně obsahují anorganické soli (křemičitany, uhličitany, sírany atd.), látky organického původu (</a:t>
            </a:r>
            <a:r>
              <a:rPr lang="cs-CZ" dirty="0" err="1">
                <a:latin typeface="Avenir Roman" panose="02000503020000020003" pitchFamily="2" charset="0"/>
                <a:cs typeface="Arial" panose="020B0604020202020204" pitchFamily="34" charset="0"/>
              </a:rPr>
              <a:t>biohmota</a:t>
            </a:r>
            <a:r>
              <a:rPr lang="cs-CZ" dirty="0">
                <a:latin typeface="Avenir Roman" panose="02000503020000020003" pitchFamily="2" charset="0"/>
                <a:cs typeface="Arial" panose="020B0604020202020204" pitchFamily="34" charset="0"/>
              </a:rPr>
              <a:t> , pyl) a specifické příměsi. Ty se právě budou lišit podle místa vzniku. Mohou to být těžké kovy, </a:t>
            </a:r>
            <a:r>
              <a:rPr lang="cs-CZ" dirty="0" err="1">
                <a:latin typeface="Avenir Roman" panose="02000503020000020003" pitchFamily="2" charset="0"/>
                <a:cs typeface="Arial" panose="020B0604020202020204" pitchFamily="34" charset="0"/>
              </a:rPr>
              <a:t>polyaromatické</a:t>
            </a:r>
            <a:r>
              <a:rPr lang="cs-CZ" dirty="0">
                <a:latin typeface="Avenir Roman" panose="02000503020000020003" pitchFamily="2" charset="0"/>
                <a:cs typeface="Arial" panose="020B0604020202020204" pitchFamily="34" charset="0"/>
              </a:rPr>
              <a:t> uhlovodíky, dioxiny, ale také mikroorganismy (i plísně, exkrementy roztočů). Záleží na procesu při kterém prach vzniká. Složení prachu bude jiné  u částic menších jak 10 mikrometrů a jiné u 2,5 mikrometrů atd. </a:t>
            </a:r>
          </a:p>
          <a:p>
            <a:r>
              <a:rPr lang="cs-CZ" dirty="0">
                <a:latin typeface="Avenir Roman" panose="02000503020000020003" pitchFamily="2" charset="0"/>
                <a:cs typeface="Arial" panose="020B0604020202020204" pitchFamily="34" charset="0"/>
              </a:rPr>
              <a:t>Složení prachu na </a:t>
            </a:r>
            <a:r>
              <a:rPr lang="cs-CZ" dirty="0" err="1">
                <a:latin typeface="Avenir Roman" panose="02000503020000020003" pitchFamily="2" charset="0"/>
                <a:cs typeface="Arial" panose="020B0604020202020204" pitchFamily="34" charset="0"/>
              </a:rPr>
              <a:t>ostravsku</a:t>
            </a:r>
            <a:r>
              <a:rPr lang="cs-CZ" dirty="0">
                <a:latin typeface="Avenir Roman" panose="02000503020000020003" pitchFamily="2" charset="0"/>
                <a:cs typeface="Arial" panose="020B0604020202020204" pitchFamily="34" charset="0"/>
              </a:rPr>
              <a:t> je hodně ovlivněno právě těžkým průmyslem. Je však potřeba si uvědomit, že domovní (vnitřní) prach, kterému jsme vystaveni delší část dne může obsahovat odlišné látky pocházející z koberců, látek, mokrých zdí, nábytku. Tento koktejl je zcela odlišný od průmyslového prachu a působí na zdraví jinak.</a:t>
            </a:r>
          </a:p>
          <a:p>
            <a:endParaRPr lang="cs-CZ" dirty="0">
              <a:latin typeface="Avenir Roman" panose="02000503020000020003" pitchFamily="2" charset="0"/>
              <a:cs typeface="Arial" panose="020B0604020202020204" pitchFamily="34" charset="0"/>
            </a:endParaRP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E70FE12C-B399-2C44-B085-7367D801ED2E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6AD88385-8F28-CF41-B9E2-9AA91E15C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3AA7F92F-D234-D74A-BF39-9A7E86F5A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0936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88E11AF-7FA8-9249-86FF-0FBAD07CDFC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81000" y="457200"/>
            <a:ext cx="8458200" cy="3657600"/>
          </a:xfrm>
        </p:spPr>
        <p:txBody>
          <a:bodyPr>
            <a:normAutofit fontScale="85000" lnSpcReduction="20000"/>
          </a:bodyPr>
          <a:lstStyle/>
          <a:p>
            <a:r>
              <a:rPr lang="cs-CZ" sz="3000" b="1" dirty="0">
                <a:latin typeface="Avenir Roman" panose="02000503020000020003" pitchFamily="2" charset="0"/>
              </a:rPr>
              <a:t>Jaká je hranice jeho únosnosti v ovzduší a kdy už je za hranou? </a:t>
            </a:r>
          </a:p>
          <a:p>
            <a:r>
              <a:rPr lang="cs-CZ" dirty="0"/>
              <a:t> </a:t>
            </a:r>
          </a:p>
          <a:p>
            <a:r>
              <a:rPr lang="cs-CZ" sz="2600" dirty="0">
                <a:latin typeface="Avenir Roman" panose="02000503020000020003" pitchFamily="2" charset="0"/>
              </a:rPr>
              <a:t>U prachu není stanovený bezpečný účinek. Jakákoliv koncentrace ovlivňuje zdraví. Proto je stanoven roční limit 40 µg/m3 , který je považován za společensky přijatelné riziko. Při plnění této limitní koncentrace je jeho dopad na zdraví „</a:t>
            </a:r>
            <a:r>
              <a:rPr lang="cs-CZ" sz="2600" dirty="0" err="1">
                <a:latin typeface="Avenir Roman" panose="02000503020000020003" pitchFamily="2" charset="0"/>
              </a:rPr>
              <a:t>unosný</a:t>
            </a:r>
            <a:r>
              <a:rPr lang="cs-CZ" sz="2600" dirty="0">
                <a:latin typeface="Avenir Roman" panose="02000503020000020003" pitchFamily="2" charset="0"/>
              </a:rPr>
              <a:t>“.  Hodnota limitu vychází ze zdravotních studií a v celé Evropě je stejná. Ve všech státech  je zároveň tlak na postupné snižování koncentrace polétavého prachu v ovzduší.  Toto bude však obtížné, protože přirozené pozadí je dnes již kolem 20-25 µg/m3. Na „lidský příspěvek“ moc velký prostor nezůstává.</a:t>
            </a:r>
          </a:p>
          <a:p>
            <a:endParaRPr lang="cs-CZ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F3EF469A-40A1-0148-B05E-4B070BBEE214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8B731286-864F-BD46-810F-0352120BF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6384BF35-7CF3-6949-BE2E-C8D7D54E2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4017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9228F025-5858-0F40-A844-07E5845676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229600" cy="777875"/>
          </a:xfrm>
        </p:spPr>
        <p:txBody>
          <a:bodyPr/>
          <a:lstStyle/>
          <a:p>
            <a:pPr algn="l"/>
            <a:r>
              <a:rPr lang="cs-CZ" altLang="cs-CZ" sz="2800" dirty="0">
                <a:solidFill>
                  <a:schemeClr val="tx1"/>
                </a:solidFill>
                <a:latin typeface="Avenir Roman" panose="02000503020000020003" pitchFamily="2" charset="0"/>
              </a:rPr>
              <a:t>Historie monitorování ovzduší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51DC8256-3371-B143-94D7-CAE67993DD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95401"/>
            <a:ext cx="8229600" cy="2819400"/>
          </a:xfrm>
        </p:spPr>
        <p:txBody>
          <a:bodyPr>
            <a:normAutofit/>
          </a:bodyPr>
          <a:lstStyle/>
          <a:p>
            <a:r>
              <a:rPr lang="cs-CZ" altLang="cs-CZ" sz="2000" dirty="0">
                <a:latin typeface="Avenir Roman" panose="02000503020000020003" pitchFamily="2" charset="0"/>
              </a:rPr>
              <a:t>první stacionární stanice byly provozovány již v 70. letech</a:t>
            </a:r>
          </a:p>
          <a:p>
            <a:r>
              <a:rPr lang="cs-CZ" altLang="cs-CZ" sz="2000" dirty="0">
                <a:latin typeface="Avenir Roman" panose="02000503020000020003" pitchFamily="2" charset="0"/>
              </a:rPr>
              <a:t>ještě před rokem 1989 existovala rozsáhlá monitorovací síť</a:t>
            </a:r>
          </a:p>
          <a:p>
            <a:r>
              <a:rPr lang="cs-CZ" altLang="cs-CZ" sz="2000" dirty="0">
                <a:latin typeface="Avenir Roman" panose="02000503020000020003" pitchFamily="2" charset="0"/>
              </a:rPr>
              <a:t>velké oživení v oblasti sledování kvality ovzduší v 90.letech</a:t>
            </a:r>
          </a:p>
          <a:p>
            <a:r>
              <a:rPr lang="cs-CZ" altLang="cs-CZ" sz="2000" dirty="0">
                <a:latin typeface="Avenir Roman" panose="02000503020000020003" pitchFamily="2" charset="0"/>
              </a:rPr>
              <a:t>v polovině 90. let investice do moderní monitorovací techniky (</a:t>
            </a:r>
            <a:r>
              <a:rPr lang="cs-CZ" altLang="cs-CZ" sz="2000" dirty="0" err="1">
                <a:latin typeface="Avenir Roman" panose="02000503020000020003" pitchFamily="2" charset="0"/>
              </a:rPr>
              <a:t>semimobilní</a:t>
            </a:r>
            <a:r>
              <a:rPr lang="cs-CZ" altLang="cs-CZ" sz="2000" dirty="0">
                <a:latin typeface="Avenir Roman" panose="02000503020000020003" pitchFamily="2" charset="0"/>
              </a:rPr>
              <a:t> automatické stanice, měřicí vůz)</a:t>
            </a:r>
          </a:p>
          <a:p>
            <a:r>
              <a:rPr lang="cs-CZ" altLang="cs-CZ" sz="2000" dirty="0">
                <a:latin typeface="Avenir Roman" panose="02000503020000020003" pitchFamily="2" charset="0"/>
              </a:rPr>
              <a:t>na konci 90.let útlum monitorovacích aktivit</a:t>
            </a:r>
          </a:p>
          <a:p>
            <a:r>
              <a:rPr lang="cs-CZ" altLang="cs-CZ" sz="2000" dirty="0">
                <a:latin typeface="Avenir Roman" panose="02000503020000020003" pitchFamily="2" charset="0"/>
              </a:rPr>
              <a:t>v současné době oživení v této oblasti</a:t>
            </a:r>
          </a:p>
          <a:p>
            <a:endParaRPr lang="cs-CZ" altLang="cs-CZ" sz="2000" dirty="0">
              <a:latin typeface="Avenir Roman" panose="02000503020000020003" pitchFamily="2" charset="0"/>
            </a:endParaRPr>
          </a:p>
          <a:p>
            <a:endParaRPr lang="cs-CZ" altLang="cs-CZ" sz="2000" dirty="0">
              <a:latin typeface="Avenir Roman" panose="02000503020000020003" pitchFamily="2" charset="0"/>
            </a:endParaRP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42F08734-39E9-DB46-AE8F-48C14C9E17B8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FE530AB8-2E7E-8640-A118-AB05C9416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B945D042-8C23-FA4C-8A35-4171ED86C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4044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A3932669-2270-EB4C-A26A-3C43BD4829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198752"/>
            <a:ext cx="8229600" cy="1143000"/>
          </a:xfrm>
        </p:spPr>
        <p:txBody>
          <a:bodyPr/>
          <a:lstStyle/>
          <a:p>
            <a:pPr algn="l"/>
            <a:r>
              <a:rPr lang="cs-CZ" altLang="cs-CZ" sz="2800" dirty="0">
                <a:solidFill>
                  <a:schemeClr val="tx1"/>
                </a:solidFill>
                <a:latin typeface="Avenir Roman" panose="02000503020000020003" pitchFamily="2" charset="0"/>
              </a:rPr>
              <a:t>Škodliviny sledované v ovzduší - prach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5A0AA701-BE02-5D43-B676-F440D739FF6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259263" cy="4525963"/>
          </a:xfrm>
        </p:spPr>
        <p:txBody>
          <a:bodyPr/>
          <a:lstStyle/>
          <a:p>
            <a:r>
              <a:rPr lang="cs-CZ" altLang="cs-CZ" sz="2000" dirty="0">
                <a:latin typeface="Avenir Roman" panose="02000503020000020003" pitchFamily="2" charset="0"/>
              </a:rPr>
              <a:t>celková prašnost (TSP) </a:t>
            </a:r>
          </a:p>
          <a:p>
            <a:pPr>
              <a:buFontTx/>
              <a:buNone/>
            </a:pPr>
            <a:r>
              <a:rPr lang="cs-CZ" altLang="cs-CZ" sz="1400" b="1" dirty="0">
                <a:latin typeface="Avenir Roman" panose="02000503020000020003" pitchFamily="2" charset="0"/>
              </a:rPr>
              <a:t>	</a:t>
            </a:r>
          </a:p>
          <a:p>
            <a:pPr>
              <a:buFontTx/>
              <a:buNone/>
            </a:pPr>
            <a:endParaRPr lang="cs-CZ" altLang="cs-CZ" sz="1400" b="1" dirty="0">
              <a:latin typeface="Avenir Roman" panose="02000503020000020003" pitchFamily="2" charset="0"/>
            </a:endParaRPr>
          </a:p>
          <a:p>
            <a:r>
              <a:rPr lang="cs-CZ" altLang="cs-CZ" sz="2000" dirty="0">
                <a:latin typeface="Avenir Roman" panose="02000503020000020003" pitchFamily="2" charset="0"/>
              </a:rPr>
              <a:t>od poloviny 90. let nahrazována </a:t>
            </a:r>
            <a:r>
              <a:rPr lang="cs-CZ" altLang="cs-CZ" sz="2000" dirty="0" err="1">
                <a:latin typeface="Avenir Roman" panose="02000503020000020003" pitchFamily="2" charset="0"/>
              </a:rPr>
              <a:t>respirabilní</a:t>
            </a:r>
            <a:r>
              <a:rPr lang="cs-CZ" altLang="cs-CZ" sz="2000" dirty="0">
                <a:latin typeface="Avenir Roman" panose="02000503020000020003" pitchFamily="2" charset="0"/>
              </a:rPr>
              <a:t> prašností (PM10)</a:t>
            </a:r>
          </a:p>
          <a:p>
            <a:r>
              <a:rPr lang="cs-CZ" altLang="cs-CZ" sz="2000" dirty="0">
                <a:latin typeface="Avenir Roman" panose="02000503020000020003" pitchFamily="2" charset="0"/>
              </a:rPr>
              <a:t>oxid siřičitý (24 hod)</a:t>
            </a:r>
          </a:p>
          <a:p>
            <a:r>
              <a:rPr lang="cs-CZ" altLang="cs-CZ" sz="2000" dirty="0">
                <a:latin typeface="Avenir Roman" panose="02000503020000020003" pitchFamily="2" charset="0"/>
              </a:rPr>
              <a:t>oxidy dusíku (24 hod)</a:t>
            </a:r>
          </a:p>
          <a:p>
            <a:r>
              <a:rPr lang="cs-CZ" altLang="cs-CZ" sz="2000" dirty="0">
                <a:latin typeface="Avenir Roman" panose="02000503020000020003" pitchFamily="2" charset="0"/>
              </a:rPr>
              <a:t>těžké kovy - </a:t>
            </a:r>
            <a:r>
              <a:rPr lang="cs-CZ" altLang="cs-CZ" sz="2000" dirty="0" err="1">
                <a:latin typeface="Avenir Roman" panose="02000503020000020003" pitchFamily="2" charset="0"/>
              </a:rPr>
              <a:t>Pb</a:t>
            </a:r>
            <a:r>
              <a:rPr lang="cs-CZ" altLang="cs-CZ" sz="2000" dirty="0">
                <a:latin typeface="Avenir Roman" panose="02000503020000020003" pitchFamily="2" charset="0"/>
              </a:rPr>
              <a:t>, Cd, As, Ni, </a:t>
            </a:r>
            <a:r>
              <a:rPr lang="cs-CZ" altLang="cs-CZ" sz="2000" dirty="0" err="1">
                <a:latin typeface="Avenir Roman" panose="02000503020000020003" pitchFamily="2" charset="0"/>
              </a:rPr>
              <a:t>Hg</a:t>
            </a:r>
            <a:r>
              <a:rPr lang="cs-CZ" altLang="cs-CZ" sz="2000" dirty="0">
                <a:latin typeface="Avenir Roman" panose="02000503020000020003" pitchFamily="2" charset="0"/>
              </a:rPr>
              <a:t>, </a:t>
            </a:r>
            <a:r>
              <a:rPr lang="cs-CZ" altLang="cs-CZ" sz="2000" dirty="0" err="1">
                <a:latin typeface="Avenir Roman" panose="02000503020000020003" pitchFamily="2" charset="0"/>
              </a:rPr>
              <a:t>Zn</a:t>
            </a:r>
            <a:r>
              <a:rPr lang="cs-CZ" altLang="cs-CZ" sz="2000" dirty="0">
                <a:latin typeface="Avenir Roman" panose="02000503020000020003" pitchFamily="2" charset="0"/>
              </a:rPr>
              <a:t> (24 hod)</a:t>
            </a:r>
          </a:p>
          <a:p>
            <a:r>
              <a:rPr lang="cs-CZ" altLang="cs-CZ" sz="2000" dirty="0" err="1">
                <a:latin typeface="Avenir Roman" panose="02000503020000020003" pitchFamily="2" charset="0"/>
              </a:rPr>
              <a:t>polyaromatické</a:t>
            </a:r>
            <a:r>
              <a:rPr lang="cs-CZ" altLang="cs-CZ" sz="2000" dirty="0">
                <a:latin typeface="Avenir Roman" panose="02000503020000020003" pitchFamily="2" charset="0"/>
              </a:rPr>
              <a:t> uhlovodíky (týdenní odběry)</a:t>
            </a:r>
          </a:p>
          <a:p>
            <a:endParaRPr lang="cs-CZ" altLang="cs-CZ" sz="2000" dirty="0">
              <a:latin typeface="Avenir Roman" panose="02000503020000020003" pitchFamily="2" charset="0"/>
            </a:endParaRPr>
          </a:p>
        </p:txBody>
      </p:sp>
      <p:pic>
        <p:nvPicPr>
          <p:cNvPr id="14340" name="Picture 8" descr="01">
            <a:extLst>
              <a:ext uri="{FF2B5EF4-FFF2-40B4-BE49-F238E27FC236}">
                <a16:creationId xmlns:a16="http://schemas.microsoft.com/office/drawing/2014/main" id="{29844E43-CB94-FC4E-9E27-690A6E254ABE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2276475"/>
            <a:ext cx="4038600" cy="3230563"/>
          </a:xfrm>
          <a:noFill/>
        </p:spPr>
      </p:pic>
      <p:sp>
        <p:nvSpPr>
          <p:cNvPr id="14341" name="Rectangle 10">
            <a:extLst>
              <a:ext uri="{FF2B5EF4-FFF2-40B4-BE49-F238E27FC236}">
                <a16:creationId xmlns:a16="http://schemas.microsoft.com/office/drawing/2014/main" id="{C33D9F4A-D366-974F-99A6-AAF806166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2205038"/>
            <a:ext cx="4176712" cy="3384550"/>
          </a:xfrm>
          <a:prstGeom prst="rect">
            <a:avLst/>
          </a:prstGeom>
          <a:noFill/>
          <a:ln w="222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20B1368-91DD-784E-864E-FEB7844DD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3561"/>
            <a:ext cx="9144000" cy="6858000"/>
          </a:xfrm>
          <a:prstGeom prst="rect">
            <a:avLst/>
          </a:prstGeom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A615AF8C-22D8-FB4F-AC22-D8AC8A404F20}"/>
              </a:ext>
            </a:extLst>
          </p:cNvPr>
          <p:cNvGrpSpPr/>
          <p:nvPr/>
        </p:nvGrpSpPr>
        <p:grpSpPr>
          <a:xfrm>
            <a:off x="0" y="6286262"/>
            <a:ext cx="9144000" cy="813020"/>
            <a:chOff x="0" y="6044980"/>
            <a:chExt cx="9144000" cy="813020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19FB0A99-B659-9E4E-9515-5B761C78C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3F082AF8-6A93-E243-B68B-F0FE3CDBA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6730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0291D8B4-E4BB-B04D-8C7B-FC8E8506EF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76200"/>
            <a:ext cx="8229600" cy="1143000"/>
          </a:xfrm>
        </p:spPr>
        <p:txBody>
          <a:bodyPr/>
          <a:lstStyle/>
          <a:p>
            <a:pPr algn="l"/>
            <a:r>
              <a:rPr lang="cs-CZ" altLang="cs-CZ" sz="2800" dirty="0">
                <a:solidFill>
                  <a:schemeClr val="tx1"/>
                </a:solidFill>
                <a:latin typeface="Avenir Roman" panose="02000503020000020003" pitchFamily="2" charset="0"/>
              </a:rPr>
              <a:t>Rozsah měření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E44C30EA-8EB9-7A4B-9A8D-3B99B9363A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484313"/>
            <a:ext cx="3609975" cy="4525962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cs-CZ" altLang="cs-CZ" sz="2000" dirty="0">
                <a:latin typeface="Avenir Roman" panose="02000503020000020003" pitchFamily="2" charset="0"/>
              </a:rPr>
              <a:t>Kontinuálně</a:t>
            </a:r>
          </a:p>
          <a:p>
            <a:r>
              <a:rPr lang="cs-CZ" altLang="cs-CZ" sz="2000" dirty="0">
                <a:latin typeface="Avenir Roman" panose="02000503020000020003" pitchFamily="2" charset="0"/>
              </a:rPr>
              <a:t>polétavý prach PM10</a:t>
            </a:r>
          </a:p>
          <a:p>
            <a:r>
              <a:rPr lang="cs-CZ" altLang="cs-CZ" sz="2000" dirty="0">
                <a:latin typeface="Avenir Roman" panose="02000503020000020003" pitchFamily="2" charset="0"/>
              </a:rPr>
              <a:t>oxidy dusíku</a:t>
            </a:r>
          </a:p>
          <a:p>
            <a:r>
              <a:rPr lang="cs-CZ" altLang="cs-CZ" sz="2000" dirty="0">
                <a:latin typeface="Avenir Roman" panose="02000503020000020003" pitchFamily="2" charset="0"/>
              </a:rPr>
              <a:t>oxid siřičitý</a:t>
            </a:r>
          </a:p>
          <a:p>
            <a:r>
              <a:rPr lang="cs-CZ" altLang="cs-CZ" sz="2000" dirty="0">
                <a:latin typeface="Avenir Roman" panose="02000503020000020003" pitchFamily="2" charset="0"/>
              </a:rPr>
              <a:t>sirovodík</a:t>
            </a:r>
          </a:p>
          <a:p>
            <a:r>
              <a:rPr lang="cs-CZ" altLang="cs-CZ" sz="2000" dirty="0">
                <a:latin typeface="Avenir Roman" panose="02000503020000020003" pitchFamily="2" charset="0"/>
              </a:rPr>
              <a:t>přízemní ozón</a:t>
            </a:r>
          </a:p>
          <a:p>
            <a:r>
              <a:rPr lang="cs-CZ" altLang="cs-CZ" sz="2000" dirty="0">
                <a:latin typeface="Avenir Roman" panose="02000503020000020003" pitchFamily="2" charset="0"/>
              </a:rPr>
              <a:t>oxid uhelnatý</a:t>
            </a:r>
          </a:p>
          <a:p>
            <a:r>
              <a:rPr lang="cs-CZ" altLang="cs-CZ" sz="2000" dirty="0" err="1">
                <a:latin typeface="Avenir Roman" panose="02000503020000020003" pitchFamily="2" charset="0"/>
              </a:rPr>
              <a:t>metanické</a:t>
            </a:r>
            <a:r>
              <a:rPr lang="cs-CZ" altLang="cs-CZ" sz="2000" dirty="0">
                <a:latin typeface="Avenir Roman" panose="02000503020000020003" pitchFamily="2" charset="0"/>
              </a:rPr>
              <a:t> uhlovodíky</a:t>
            </a:r>
          </a:p>
          <a:p>
            <a:r>
              <a:rPr lang="cs-CZ" altLang="cs-CZ" sz="2000" dirty="0">
                <a:latin typeface="Avenir Roman" panose="02000503020000020003" pitchFamily="2" charset="0"/>
              </a:rPr>
              <a:t>benzen</a:t>
            </a:r>
          </a:p>
        </p:txBody>
      </p:sp>
      <p:sp>
        <p:nvSpPr>
          <p:cNvPr id="15364" name="Text Box 4">
            <a:extLst>
              <a:ext uri="{FF2B5EF4-FFF2-40B4-BE49-F238E27FC236}">
                <a16:creationId xmlns:a16="http://schemas.microsoft.com/office/drawing/2014/main" id="{52FF96DA-293F-FF47-B457-7627F4DB4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1484313"/>
            <a:ext cx="4826000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dirty="0">
                <a:latin typeface="Avenir Roman" panose="02000503020000020003" pitchFamily="2" charset="0"/>
              </a:rPr>
              <a:t>Odběry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2000" dirty="0">
                <a:latin typeface="Avenir Roman" panose="02000503020000020003" pitchFamily="2" charset="0"/>
              </a:rPr>
              <a:t> </a:t>
            </a:r>
            <a:r>
              <a:rPr lang="cs-CZ" altLang="cs-CZ" sz="2000" dirty="0" err="1">
                <a:latin typeface="Avenir Roman" panose="02000503020000020003" pitchFamily="2" charset="0"/>
              </a:rPr>
              <a:t>polyaromatické</a:t>
            </a:r>
            <a:r>
              <a:rPr lang="cs-CZ" altLang="cs-CZ" sz="2000" dirty="0">
                <a:latin typeface="Avenir Roman" panose="02000503020000020003" pitchFamily="2" charset="0"/>
              </a:rPr>
              <a:t> uhlovodíky (HVS)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2000" dirty="0">
                <a:latin typeface="Avenir Roman" panose="02000503020000020003" pitchFamily="2" charset="0"/>
              </a:rPr>
              <a:t> těkavé organické látky (TO14)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2000" dirty="0">
                <a:latin typeface="Avenir Roman" panose="02000503020000020003" pitchFamily="2" charset="0"/>
              </a:rPr>
              <a:t> těžké kovy (TSP /PM10)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2000" dirty="0">
                <a:latin typeface="Avenir Roman" panose="02000503020000020003" pitchFamily="2" charset="0"/>
              </a:rPr>
              <a:t> dioxiny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2000" dirty="0">
                <a:latin typeface="Avenir Roman" panose="02000503020000020003" pitchFamily="2" charset="0"/>
              </a:rPr>
              <a:t> PCB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2000" dirty="0">
                <a:latin typeface="Avenir Roman" panose="02000503020000020003" pitchFamily="2" charset="0"/>
              </a:rPr>
              <a:t> mikrobiální kontaminace ovzduší</a:t>
            </a:r>
          </a:p>
          <a:p>
            <a:pPr eaLnBrk="1" hangingPunct="1">
              <a:spcBef>
                <a:spcPct val="50000"/>
              </a:spcBef>
            </a:pPr>
            <a:endParaRPr lang="cs-CZ" altLang="cs-CZ" sz="2000" dirty="0">
              <a:latin typeface="Avenir Roman" panose="02000503020000020003" pitchFamily="2" charset="0"/>
            </a:endParaRP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782447DD-CB52-EC40-AC53-9907A4635903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DF439545-7F1C-2842-B133-00BA7C528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971E8B8F-738A-C84A-B9FB-C7684859F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577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52487" y="304800"/>
            <a:ext cx="5038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latin typeface="Avenir Roman" panose="02000503020000020003" pitchFamily="2" charset="0"/>
              </a:rPr>
              <a:t>Obecné informace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29450" y="990600"/>
            <a:ext cx="770641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sz="2000" dirty="0">
                <a:latin typeface="Avenir Roman" panose="02000503020000020003" pitchFamily="2" charset="0"/>
              </a:rPr>
              <a:t>Měření – automaticky X manuálně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sz="2000" dirty="0">
              <a:latin typeface="Avenir Roman" panose="02000503020000020003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sz="2000" dirty="0">
                <a:latin typeface="Avenir Roman" panose="02000503020000020003" pitchFamily="2" charset="0"/>
              </a:rPr>
              <a:t>Přístrojová technika pro AIM – umístění do monitorovacích stanic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sz="2000" dirty="0">
              <a:latin typeface="Avenir Roman" panose="02000503020000020003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sz="2000" dirty="0">
                <a:latin typeface="Avenir Roman" panose="02000503020000020003" pitchFamily="2" charset="0"/>
              </a:rPr>
              <a:t>Automaticky je možné monitorovat následující látky: PM10, PM2.5, PM1, </a:t>
            </a:r>
            <a:r>
              <a:rPr lang="cs-CZ" sz="2000" dirty="0" err="1">
                <a:latin typeface="Avenir Roman" panose="02000503020000020003" pitchFamily="2" charset="0"/>
              </a:rPr>
              <a:t>nano</a:t>
            </a:r>
            <a:r>
              <a:rPr lang="cs-CZ" sz="2000" dirty="0">
                <a:latin typeface="Avenir Roman" panose="02000503020000020003" pitchFamily="2" charset="0"/>
              </a:rPr>
              <a:t> částice, plynné látky (SO2, </a:t>
            </a:r>
            <a:r>
              <a:rPr lang="cs-CZ" sz="2000" dirty="0" err="1">
                <a:latin typeface="Avenir Roman" panose="02000503020000020003" pitchFamily="2" charset="0"/>
              </a:rPr>
              <a:t>NOx</a:t>
            </a:r>
            <a:r>
              <a:rPr lang="cs-CZ" sz="2000" dirty="0">
                <a:latin typeface="Avenir Roman" panose="02000503020000020003" pitchFamily="2" charset="0"/>
              </a:rPr>
              <a:t>, CO, O3, BTEX)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sz="2000" dirty="0">
              <a:latin typeface="Avenir Roman" panose="02000503020000020003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sz="2000" dirty="0">
                <a:latin typeface="Avenir Roman" panose="02000503020000020003" pitchFamily="2" charset="0"/>
              </a:rPr>
              <a:t>Speciální analyzátory: těžké kovy, CH4, NH3, H2S, CTRS, CO2, N2O a další skleníkové plyny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38F135AB-591E-7F42-9D11-E6B404597B0D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7AEA308A-3CC2-1048-BDB0-33EB26C2C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A616A1BC-5381-904A-ADE6-56E8902D9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7760562"/>
      </p:ext>
    </p:extLst>
  </p:cSld>
  <p:clrMapOvr>
    <a:masterClrMapping/>
  </p:clrMapOvr>
</p:sld>
</file>

<file path=ppt/theme/theme1.xml><?xml version="1.0" encoding="utf-8"?>
<a:theme xmlns:a="http://schemas.openxmlformats.org/drawingml/2006/main" name="prednaska bilek vsb">
  <a:themeElements>
    <a:clrScheme name="organic_molecules">
      <a:dk1>
        <a:sysClr val="windowText" lastClr="000000"/>
      </a:dk1>
      <a:lt1>
        <a:sysClr val="window" lastClr="FFFFFF"/>
      </a:lt1>
      <a:dk2>
        <a:srgbClr val="03327F"/>
      </a:dk2>
      <a:lt2>
        <a:srgbClr val="C2D9FE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5ECE71"/>
      </a:accent5>
      <a:accent6>
        <a:srgbClr val="319B3B"/>
      </a:accent6>
      <a:hlink>
        <a:srgbClr val="087BDA"/>
      </a:hlink>
      <a:folHlink>
        <a:srgbClr val="A984E0"/>
      </a:folHlink>
    </a:clrScheme>
    <a:fontScheme name="Organic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C31007B-A76D-4FF3-95F4-4A4380F875E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prednaska bilek vsb.potx</Template>
  <TotalTime>5306</TotalTime>
  <Words>679</Words>
  <Application>Microsoft Macintosh PowerPoint</Application>
  <PresentationFormat>Předvádění na obrazovce (4:3)</PresentationFormat>
  <Paragraphs>165</Paragraphs>
  <Slides>35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4" baseType="lpstr">
      <vt:lpstr>Avenir Roman</vt:lpstr>
      <vt:lpstr>ＭＳ Ｐゴシック</vt:lpstr>
      <vt:lpstr>Perpetua</vt:lpstr>
      <vt:lpstr>Times New Roman</vt:lpstr>
      <vt:lpstr>DINPro-Bold</vt:lpstr>
      <vt:lpstr>Calibri</vt:lpstr>
      <vt:lpstr>Segoe UI</vt:lpstr>
      <vt:lpstr>Arial</vt:lpstr>
      <vt:lpstr>prednaska bilek vsb</vt:lpstr>
      <vt:lpstr>Ovzduší na českopolském pohraničí  Monitoring – prach a další metody</vt:lpstr>
      <vt:lpstr>Prezentace aplikace PowerPoint</vt:lpstr>
      <vt:lpstr>Prezentace aplikace PowerPoint</vt:lpstr>
      <vt:lpstr>Prezentace aplikace PowerPoint</vt:lpstr>
      <vt:lpstr>Prezentace aplikace PowerPoint</vt:lpstr>
      <vt:lpstr>Historie monitorování ovzduší</vt:lpstr>
      <vt:lpstr>Škodliviny sledované v ovzduší - prach</vt:lpstr>
      <vt:lpstr>Rozsah měření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Balónová měření</vt:lpstr>
      <vt:lpstr>Jak to vypadá ?</vt:lpstr>
      <vt:lpstr>Prezentace aplikace PowerPoint</vt:lpstr>
      <vt:lpstr>Fotky prachu a fingr print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keywords/>
  <cp:lastModifiedBy>Bilek Jiri</cp:lastModifiedBy>
  <cp:revision>174</cp:revision>
  <dcterms:modified xsi:type="dcterms:W3CDTF">2018-06-19T07:28:11Z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TC018572739991</vt:lpwstr>
  </property>
</Properties>
</file>